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89C2E0-43E7-463F-B4CE-F98085017E0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590800"/>
          </a:xfrm>
        </p:spPr>
        <p:txBody>
          <a:bodyPr>
            <a:noAutofit/>
          </a:bodyPr>
          <a:lstStyle/>
          <a:p>
            <a:pPr algn="ctr"/>
            <a:r>
              <a:rPr lang="ro-RO" sz="7200" b="1" dirty="0" smtClean="0"/>
              <a:t>Generare</a:t>
            </a:r>
            <a:r>
              <a:rPr lang="en-US" sz="7200" b="1" dirty="0" smtClean="0"/>
              <a:t> automat</a:t>
            </a:r>
            <a:r>
              <a:rPr lang="ro-RO" sz="7200" b="1" dirty="0" smtClean="0"/>
              <a:t>ă</a:t>
            </a:r>
            <a:r>
              <a:rPr lang="en-US" sz="7200" b="1" dirty="0" smtClean="0"/>
              <a:t> de </a:t>
            </a:r>
            <a:r>
              <a:rPr lang="ro-RO" sz="7200" b="1" dirty="0" smtClean="0"/>
              <a:t>teste</a:t>
            </a:r>
            <a:endParaRPr lang="ro-RO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981200"/>
          </a:xfrm>
        </p:spPr>
        <p:txBody>
          <a:bodyPr>
            <a:noAutofit/>
          </a:bodyPr>
          <a:lstStyle/>
          <a:p>
            <a:pPr algn="r"/>
            <a:endParaRPr lang="ro-RO" sz="3200" dirty="0" smtClean="0"/>
          </a:p>
          <a:p>
            <a:pPr algn="r"/>
            <a:endParaRPr lang="ro-RO" sz="3200" dirty="0"/>
          </a:p>
          <a:p>
            <a:pPr algn="r"/>
            <a:r>
              <a:rPr lang="en-US" sz="3600" dirty="0" smtClean="0"/>
              <a:t>Gabor </a:t>
            </a:r>
            <a:r>
              <a:rPr lang="ro-RO" sz="3600" dirty="0" smtClean="0"/>
              <a:t>Iuliana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39090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Testarea software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Soluția propusă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Metodologie</a:t>
            </a:r>
            <a:r>
              <a:rPr lang="en-US" dirty="0"/>
              <a:t> de </a:t>
            </a:r>
            <a:r>
              <a:rPr lang="ro-RO" dirty="0"/>
              <a:t>generare</a:t>
            </a:r>
            <a:r>
              <a:rPr lang="en-US" dirty="0"/>
              <a:t> automat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ro-RO" dirty="0" smtClean="0"/>
              <a:t>teste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E</a:t>
            </a:r>
            <a:r>
              <a:rPr lang="ro-RO" dirty="0" smtClean="0"/>
              <a:t>xperimente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Concluzii și întrebări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88" y="533400"/>
            <a:ext cx="8229600" cy="1143000"/>
          </a:xfrm>
        </p:spPr>
        <p:txBody>
          <a:bodyPr/>
          <a:lstStyle/>
          <a:p>
            <a:r>
              <a:rPr lang="ro-RO" dirty="0" smtClean="0"/>
              <a:t>Testarea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Testarea în prezent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Motivație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Necesitatea testării programelor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Scopul soluției propuse</a:t>
            </a:r>
            <a:endParaRPr lang="en-US" dirty="0"/>
          </a:p>
        </p:txBody>
      </p:sp>
      <p:pic>
        <p:nvPicPr>
          <p:cNvPr id="1026" name="Picture 2" descr="https://media-exp2.licdn.com/media/AAEAAQAAAAAAAAfvAAAAJDc0NGMxZGNkLWYyZjUtNGIxMC05ZGJmLTU4ZGRjNDFiNGM3O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4772890" cy="279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Soluția</a:t>
            </a:r>
            <a:r>
              <a:rPr lang="en-US" dirty="0" smtClean="0"/>
              <a:t> </a:t>
            </a:r>
            <a:r>
              <a:rPr lang="ro-RO" dirty="0" smtClean="0"/>
              <a:t>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2747"/>
          </a:xfrm>
        </p:spPr>
        <p:txBody>
          <a:bodyPr>
            <a:normAutofit fontScale="92500" lnSpcReduction="20000"/>
          </a:bodyPr>
          <a:lstStyle/>
          <a:p>
            <a:endParaRPr lang="ro-RO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metodologie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ro-RO" dirty="0" smtClean="0"/>
              <a:t>generare</a:t>
            </a:r>
            <a:r>
              <a:rPr lang="en-US" dirty="0" smtClean="0"/>
              <a:t> automat</a:t>
            </a:r>
            <a:r>
              <a:rPr lang="ro-RO" dirty="0" smtClean="0"/>
              <a:t>ă</a:t>
            </a:r>
            <a:r>
              <a:rPr lang="en-US" dirty="0" smtClean="0"/>
              <a:t> de </a:t>
            </a:r>
            <a:r>
              <a:rPr lang="ro-RO" dirty="0" smtClean="0"/>
              <a:t>teste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err="1" smtClean="0"/>
              <a:t>tool</a:t>
            </a:r>
            <a:endParaRPr lang="ro-RO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334900"/>
            <a:ext cx="1828799" cy="1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658358"/>
            <a:ext cx="1373820" cy="137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052" idx="3"/>
            <a:endCxn id="2050" idx="1"/>
          </p:cNvCxnSpPr>
          <p:nvPr/>
        </p:nvCxnSpPr>
        <p:spPr>
          <a:xfrm>
            <a:off x="1678621" y="4345268"/>
            <a:ext cx="2588579" cy="1528985"/>
          </a:xfrm>
          <a:prstGeom prst="straightConnector1">
            <a:avLst/>
          </a:prstGeom>
          <a:ln w="50800" cmpd="sng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1362">
            <a:off x="2237431" y="3953212"/>
            <a:ext cx="1676399" cy="103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393873" y="3544904"/>
            <a:ext cx="2308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o-RO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2050" idx="3"/>
            <a:endCxn id="9" idx="2"/>
          </p:cNvCxnSpPr>
          <p:nvPr/>
        </p:nvCxnSpPr>
        <p:spPr>
          <a:xfrm flipV="1">
            <a:off x="6095999" y="4468234"/>
            <a:ext cx="1452197" cy="140601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Metodologie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ro-RO" dirty="0"/>
              <a:t>generare</a:t>
            </a:r>
            <a:r>
              <a:rPr lang="en-US" dirty="0"/>
              <a:t> automat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ro-RO" dirty="0"/>
              <a:t>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o-RO" dirty="0" smtClean="0"/>
              <a:t>Input: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ro-RO" dirty="0" smtClean="0"/>
              <a:t>definiție</a:t>
            </a:r>
            <a:r>
              <a:rPr lang="en-US" dirty="0" smtClean="0"/>
              <a:t> formal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K de </a:t>
            </a:r>
            <a:r>
              <a:rPr lang="ro-RO" dirty="0" smtClean="0"/>
              <a:t>limbaj, executabilă, asupra căreia sunt necesare aplicarea unor</a:t>
            </a:r>
            <a:r>
              <a:rPr lang="en-US" dirty="0" smtClean="0"/>
              <a:t> </a:t>
            </a:r>
            <a:r>
              <a:rPr lang="ro-RO" dirty="0" smtClean="0"/>
              <a:t>modificări </a:t>
            </a:r>
            <a:r>
              <a:rPr lang="en-US" sz="1800" dirty="0" smtClean="0"/>
              <a:t>(</a:t>
            </a:r>
            <a:r>
              <a:rPr lang="ro-RO" sz="1800" dirty="0" smtClean="0"/>
              <a:t>descrise și demonstrate în:  </a:t>
            </a:r>
            <a:r>
              <a:rPr lang="ro-RO" sz="1800" i="1" dirty="0" smtClean="0"/>
              <a:t>A</a:t>
            </a:r>
            <a:r>
              <a:rPr lang="ro-RO" sz="1800" i="1" dirty="0"/>
              <a:t>. Arusoaie, “A generic framework for </a:t>
            </a:r>
            <a:r>
              <a:rPr lang="ro-RO" sz="1800" i="1" dirty="0" err="1"/>
              <a:t>symbolic</a:t>
            </a:r>
            <a:r>
              <a:rPr lang="ro-RO" sz="1800" i="1" dirty="0"/>
              <a:t> </a:t>
            </a:r>
            <a:r>
              <a:rPr lang="ro-RO" sz="1800" i="1" dirty="0" err="1"/>
              <a:t>execution</a:t>
            </a:r>
            <a:r>
              <a:rPr lang="ro-RO" sz="1800" i="1" dirty="0"/>
              <a:t>: </a:t>
            </a:r>
            <a:r>
              <a:rPr lang="ro-RO" sz="1800" i="1" dirty="0" err="1"/>
              <a:t>Theory</a:t>
            </a:r>
            <a:r>
              <a:rPr lang="ro-RO" sz="1800" i="1" dirty="0"/>
              <a:t> </a:t>
            </a:r>
            <a:r>
              <a:rPr lang="ro-RO" sz="1800" i="1" dirty="0" err="1"/>
              <a:t>and</a:t>
            </a:r>
            <a:r>
              <a:rPr lang="ro-RO" sz="1800" i="1" dirty="0"/>
              <a:t> </a:t>
            </a:r>
            <a:r>
              <a:rPr lang="ro-RO" sz="1800" i="1" dirty="0" err="1"/>
              <a:t>applications</a:t>
            </a:r>
            <a:r>
              <a:rPr lang="ro-RO" sz="1800" i="1" dirty="0"/>
              <a:t>,” </a:t>
            </a:r>
            <a:r>
              <a:rPr lang="ro-RO" sz="1800" i="1" dirty="0" err="1"/>
              <a:t>Ph.D</a:t>
            </a:r>
            <a:r>
              <a:rPr lang="ro-RO" sz="1800" i="1" dirty="0"/>
              <a:t>. </a:t>
            </a:r>
            <a:r>
              <a:rPr lang="ro-RO" sz="1800" i="1" dirty="0" err="1"/>
              <a:t>dissertation</a:t>
            </a:r>
            <a:r>
              <a:rPr lang="ro-RO" sz="1800" i="1" dirty="0"/>
              <a:t>, </a:t>
            </a:r>
            <a:r>
              <a:rPr lang="ro-RO" sz="1800" i="1" dirty="0" err="1"/>
              <a:t>Faculty</a:t>
            </a:r>
            <a:r>
              <a:rPr lang="ro-RO" sz="1800" i="1" dirty="0"/>
              <a:t> of Computer </a:t>
            </a:r>
            <a:r>
              <a:rPr lang="ro-RO" sz="1800" i="1" dirty="0" err="1"/>
              <a:t>Science</a:t>
            </a:r>
            <a:r>
              <a:rPr lang="ro-RO" sz="1800" i="1" dirty="0"/>
              <a:t>, Alexandru I. Cuza, University of </a:t>
            </a:r>
            <a:r>
              <a:rPr lang="ro-RO" sz="1800" i="1" dirty="0" err="1"/>
              <a:t>Iasi</a:t>
            </a:r>
            <a:r>
              <a:rPr lang="ro-RO" sz="1800" i="1" dirty="0"/>
              <a:t>, https://fmse.info.uaic.ro/publications/193/, </a:t>
            </a:r>
            <a:r>
              <a:rPr lang="ro-RO" sz="1800" i="1" dirty="0" err="1"/>
              <a:t>sep</a:t>
            </a:r>
            <a:r>
              <a:rPr lang="ro-RO" sz="1800" i="1" dirty="0"/>
              <a:t> 2014</a:t>
            </a:r>
            <a:r>
              <a:rPr lang="en-US" sz="1800" dirty="0" smtClean="0"/>
              <a:t>)</a:t>
            </a:r>
            <a:endParaRPr lang="ro-RO" sz="1800" dirty="0"/>
          </a:p>
          <a:p>
            <a:pPr>
              <a:lnSpc>
                <a:spcPct val="150000"/>
              </a:lnSpc>
            </a:pPr>
            <a:r>
              <a:rPr lang="ro-RO" dirty="0" smtClean="0"/>
              <a:t>Sunt generate căi de drum până la o anumită adâncime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Metodologie</a:t>
            </a:r>
            <a:r>
              <a:rPr lang="en-US" dirty="0"/>
              <a:t> de </a:t>
            </a:r>
            <a:r>
              <a:rPr lang="ro-RO" dirty="0"/>
              <a:t>generare</a:t>
            </a:r>
            <a:r>
              <a:rPr lang="en-US" dirty="0"/>
              <a:t> automat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ro-RO" dirty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08" y="2164080"/>
            <a:ext cx="3276600" cy="438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Condițiile sunt traduse în formule ce pot fi evaluate de Z3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Formulele sunt evaluate de Z3 </a:t>
            </a:r>
            <a:r>
              <a:rPr lang="ro-RO" dirty="0" smtClean="0"/>
              <a:t>care furnizează un </a:t>
            </a:r>
            <a:r>
              <a:rPr lang="ro-RO" dirty="0" smtClean="0"/>
              <a:t>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Rezultatul: un test care duce pe o anumită cale de execuție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935480"/>
            <a:ext cx="4267200" cy="4617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25908" y="1935480"/>
            <a:ext cx="536569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</a:t>
            </a:r>
            <a:r>
              <a:rPr lang="ro-RO" dirty="0" smtClean="0"/>
              <a:t>xperimente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Experimente</a:t>
            </a:r>
            <a:r>
              <a:rPr lang="en-US" dirty="0" smtClean="0"/>
              <a:t> </a:t>
            </a:r>
            <a:r>
              <a:rPr lang="ro-RO" dirty="0" smtClean="0"/>
              <a:t>pe</a:t>
            </a:r>
            <a:r>
              <a:rPr lang="en-US" dirty="0" smtClean="0"/>
              <a:t> </a:t>
            </a:r>
            <a:r>
              <a:rPr lang="ro-RO" dirty="0" smtClean="0"/>
              <a:t>două limbaje diferite: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IMP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KOOL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r>
              <a:rPr lang="ro-RO" dirty="0"/>
              <a:t> </a:t>
            </a:r>
            <a:r>
              <a:rPr lang="ro-RO" dirty="0" smtClean="0"/>
              <a:t>și întrebări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Concluzii</a:t>
            </a:r>
            <a:r>
              <a:rPr lang="en-US" dirty="0" smtClean="0"/>
              <a:t> </a:t>
            </a:r>
            <a:endParaRPr lang="ro-RO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Generarea automată de teste: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pornind de la definiția limbajelor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utilizând execuția simbolică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t</a:t>
            </a:r>
            <a:r>
              <a:rPr lang="ro-RO" dirty="0" smtClean="0"/>
              <a:t>ehnică independentă de limbaj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Întrebări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2171</TotalTime>
  <Words>200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Generare automată de teste</vt:lpstr>
      <vt:lpstr>Cuprins</vt:lpstr>
      <vt:lpstr>Testarea software</vt:lpstr>
      <vt:lpstr>Soluția propusă</vt:lpstr>
      <vt:lpstr>Metodologie de generare automată de teste</vt:lpstr>
      <vt:lpstr>Metodologie de generare automată de teste</vt:lpstr>
      <vt:lpstr>Experimente</vt:lpstr>
      <vt:lpstr>Concluzii și întrebări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</dc:title>
  <dc:creator>Windows User</dc:creator>
  <cp:lastModifiedBy>Windows User</cp:lastModifiedBy>
  <cp:revision>30</cp:revision>
  <dcterms:created xsi:type="dcterms:W3CDTF">2018-02-07T01:15:25Z</dcterms:created>
  <dcterms:modified xsi:type="dcterms:W3CDTF">2018-02-09T09:07:54Z</dcterms:modified>
</cp:coreProperties>
</file>