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9" r:id="rId2"/>
    <p:sldMasterId id="2147483725" r:id="rId3"/>
  </p:sldMasterIdLst>
  <p:notesMasterIdLst>
    <p:notesMasterId r:id="rId28"/>
  </p:notesMasterIdLst>
  <p:sldIdLst>
    <p:sldId id="256" r:id="rId4"/>
    <p:sldId id="325" r:id="rId5"/>
    <p:sldId id="312" r:id="rId6"/>
    <p:sldId id="316" r:id="rId7"/>
    <p:sldId id="322" r:id="rId8"/>
    <p:sldId id="318" r:id="rId9"/>
    <p:sldId id="320" r:id="rId10"/>
    <p:sldId id="319" r:id="rId11"/>
    <p:sldId id="328" r:id="rId12"/>
    <p:sldId id="330" r:id="rId13"/>
    <p:sldId id="329" r:id="rId14"/>
    <p:sldId id="321" r:id="rId15"/>
    <p:sldId id="315" r:id="rId16"/>
    <p:sldId id="289" r:id="rId17"/>
    <p:sldId id="288" r:id="rId18"/>
    <p:sldId id="296" r:id="rId19"/>
    <p:sldId id="311" r:id="rId20"/>
    <p:sldId id="323" r:id="rId21"/>
    <p:sldId id="324" r:id="rId22"/>
    <p:sldId id="326" r:id="rId23"/>
    <p:sldId id="298" r:id="rId24"/>
    <p:sldId id="299" r:id="rId25"/>
    <p:sldId id="303" r:id="rId26"/>
    <p:sldId id="297" r:id="rId2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915"/>
  </p:normalViewPr>
  <p:slideViewPr>
    <p:cSldViewPr snapToGrid="0">
      <p:cViewPr varScale="1">
        <p:scale>
          <a:sx n="112" d="100"/>
          <a:sy n="112" d="100"/>
        </p:scale>
        <p:origin x="1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85F2C91B-03E9-3F44-8809-0DBBA3EDD737}"/>
    <pc:docChg chg="custSel modSld">
      <pc:chgData name="Marin Fotache" userId="9233cd031198ef03" providerId="LiveId" clId="{85F2C91B-03E9-3F44-8809-0DBBA3EDD737}" dt="2021-04-26T11:43:56.929" v="35" actId="20577"/>
      <pc:docMkLst>
        <pc:docMk/>
      </pc:docMkLst>
      <pc:sldChg chg="modSp mod">
        <pc:chgData name="Marin Fotache" userId="9233cd031198ef03" providerId="LiveId" clId="{85F2C91B-03E9-3F44-8809-0DBBA3EDD737}" dt="2021-04-26T11:43:56.929" v="35" actId="20577"/>
        <pc:sldMkLst>
          <pc:docMk/>
          <pc:sldMk cId="0" sldId="296"/>
        </pc:sldMkLst>
        <pc:spChg chg="mod">
          <ac:chgData name="Marin Fotache" userId="9233cd031198ef03" providerId="LiveId" clId="{85F2C91B-03E9-3F44-8809-0DBBA3EDD737}" dt="2021-04-26T11:43:56.929" v="35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 mod">
        <pc:chgData name="Marin Fotache" userId="9233cd031198ef03" providerId="LiveId" clId="{85F2C91B-03E9-3F44-8809-0DBBA3EDD737}" dt="2021-04-26T11:41:53.834" v="24" actId="20577"/>
        <pc:sldMkLst>
          <pc:docMk/>
          <pc:sldMk cId="0" sldId="325"/>
        </pc:sldMkLst>
        <pc:spChg chg="mod">
          <ac:chgData name="Marin Fotache" userId="9233cd031198ef03" providerId="LiveId" clId="{85F2C91B-03E9-3F44-8809-0DBBA3EDD737}" dt="2021-04-26T11:41:53.834" v="24" actId="20577"/>
          <ac:spMkLst>
            <pc:docMk/>
            <pc:sldMk cId="0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9E41-CDA9-4A7D-97C0-E81083CE2A8D}" type="datetimeFigureOut">
              <a:rPr lang="en-US" smtClean="0"/>
              <a:pPr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D5A5-264E-4C2A-86A0-93F0FFB48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D5A5-264E-4C2A-86A0-93F0FFB480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CD751-0FD1-4CCC-8F0B-20560938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33286-BEE9-4A14-B15B-F8F6E10BF8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69037-8B9F-466B-AFC8-11E1CBBEAB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746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4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507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03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356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822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653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79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DB5A5-284A-444B-A29D-52D688A868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0807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463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5707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76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36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425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6774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8868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2508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071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4DEDD-080F-4CB1-A7D3-DDEDC8308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46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489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1779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5101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207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0174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843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77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87071-FFF0-47FD-9E1D-2F131556A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4049F-A444-4C2A-B80C-F179EE0D4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24299-E3CA-4056-A71E-C775AB44D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A7D87-4388-4364-8E61-E915A58FE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5E0A1-AACD-4414-86EC-7C102A509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D2662-7355-43F4-897D-3AA20D100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6524A7C-64B9-4D65-A641-5D00480F1C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u="none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ssrn.com/sol3/papers.cfm?abstract_id=90506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775" y="2519007"/>
            <a:ext cx="8607481" cy="3286126"/>
          </a:xfrm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sz="7200" b="0" dirty="0" err="1">
                <a:latin typeface="American Typewriter" charset="0"/>
                <a:ea typeface="American Typewriter" charset="0"/>
                <a:cs typeface="American Typewriter" charset="0"/>
              </a:rPr>
              <a:t>PROIECTAREA</a:t>
            </a:r>
            <a: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7200" b="0" dirty="0" err="1">
                <a:latin typeface="American Typewriter" charset="0"/>
                <a:ea typeface="American Typewriter" charset="0"/>
                <a:cs typeface="American Typewriter" charset="0"/>
              </a:rPr>
              <a:t>BAZELOR</a:t>
            </a:r>
            <a: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  <a:t> DE DATE</a:t>
            </a:r>
            <a:br>
              <a:rPr lang="en-US" sz="72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72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273010"/>
            <a:ext cx="8229600" cy="84531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Modelare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diagrame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ro-RO" sz="4400" b="1" dirty="0">
                <a:latin typeface="Gabriola" pitchFamily="82" charset="0"/>
                <a:cs typeface="Vani" pitchFamily="34" charset="0"/>
              </a:rPr>
              <a:t>(un pic de)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normalizare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445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/>
              <a:t>Diagrama </a:t>
            </a:r>
            <a:r>
              <a:rPr lang="ro-RO" sz="3600" b="1" i="1" dirty="0"/>
              <a:t>Information Engineering </a:t>
            </a:r>
            <a:r>
              <a:rPr lang="ro-RO" sz="3600" b="1" dirty="0"/>
              <a:t>a BD VÎNZĂRI (Oracle Data Modeler)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8725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8690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Diagrama </a:t>
            </a:r>
            <a:r>
              <a:rPr lang="ro-RO" sz="4400" b="1" i="1" dirty="0"/>
              <a:t>Bachman</a:t>
            </a:r>
            <a:r>
              <a:rPr lang="ro-RO" sz="4400" b="1" dirty="0"/>
              <a:t> a BD VÎNZĂRI (Oracle Data Modeler)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9" y="0"/>
            <a:ext cx="8649687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 </a:t>
            </a:r>
            <a:r>
              <a:rPr lang="ro-RO" b="1" i="1" dirty="0"/>
              <a:t>Object</a:t>
            </a:r>
            <a:r>
              <a:rPr lang="en-US" b="1" i="1" dirty="0"/>
              <a:t>-Role Modeling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7116"/>
            <a:ext cx="9144000" cy="57691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02298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274638"/>
            <a:ext cx="7844476" cy="1143000"/>
          </a:xfrm>
        </p:spPr>
        <p:txBody>
          <a:bodyPr/>
          <a:lstStyle/>
          <a:p>
            <a:pPr algn="ctr"/>
            <a:r>
              <a:rPr lang="en-US" b="1" dirty="0"/>
              <a:t>Diagram</a:t>
            </a:r>
            <a:r>
              <a:rPr lang="ro-RO" b="1" dirty="0"/>
              <a:t>ă UML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1" y="1808069"/>
            <a:ext cx="9128609" cy="43237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071" y="112526"/>
            <a:ext cx="6817659" cy="131286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Cum se proiectează o BD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11288"/>
            <a:ext cx="8470900" cy="5191125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După ureche (</a:t>
            </a:r>
            <a:r>
              <a:rPr lang="ro-RO" dirty="0" err="1"/>
              <a:t>lăutăreşte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îndrăgită metodologie </a:t>
            </a:r>
            <a:r>
              <a:rPr lang="ro-RO" dirty="0" err="1"/>
              <a:t>şi</a:t>
            </a:r>
            <a:r>
              <a:rPr lang="ro-RO" dirty="0"/>
              <a:t> uneori chiar </a:t>
            </a:r>
            <a:r>
              <a:rPr lang="ro-RO" dirty="0" err="1"/>
              <a:t>funcţionează</a:t>
            </a:r>
            <a:r>
              <a:rPr lang="ro-RO" dirty="0"/>
              <a:t>!</a:t>
            </a:r>
          </a:p>
          <a:p>
            <a:pPr eaLnBrk="1" hangingPunct="1"/>
            <a:r>
              <a:rPr lang="ro-RO" dirty="0"/>
              <a:t>Folosind metodologii</a:t>
            </a:r>
            <a:r>
              <a:rPr lang="en-US" dirty="0"/>
              <a:t>/</a:t>
            </a:r>
            <a:r>
              <a:rPr lang="ro-RO" dirty="0"/>
              <a:t>instrumente ale analizei </a:t>
            </a:r>
            <a:r>
              <a:rPr lang="ro-RO" dirty="0" err="1"/>
              <a:t>şi</a:t>
            </a:r>
            <a:r>
              <a:rPr lang="ro-RO" dirty="0"/>
              <a:t> proiectării de sisteme </a:t>
            </a:r>
            <a:r>
              <a:rPr lang="ro-RO" dirty="0" err="1"/>
              <a:t>informaţionale</a:t>
            </a:r>
            <a:r>
              <a:rPr lang="en-US" dirty="0"/>
              <a:t> (APSI)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 err="1"/>
              <a:t>ţii</a:t>
            </a:r>
            <a:r>
              <a:rPr lang="ro-RO" dirty="0"/>
              <a:t> complexe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APSI, SIFC)</a:t>
            </a:r>
            <a:endParaRPr lang="ro-RO" dirty="0"/>
          </a:p>
          <a:p>
            <a:pPr eaLnBrk="1" hangingPunct="1"/>
            <a:r>
              <a:rPr lang="ro-RO" dirty="0"/>
              <a:t>Prin</a:t>
            </a:r>
            <a:r>
              <a:rPr lang="ro-RO" b="1" dirty="0"/>
              <a:t> normalizare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de </a:t>
            </a:r>
            <a:r>
              <a:rPr lang="en-US" dirty="0" err="1"/>
              <a:t>discu</a:t>
            </a:r>
            <a:r>
              <a:rPr lang="ro-RO" dirty="0" err="1"/>
              <a:t>ţie</a:t>
            </a:r>
            <a:endParaRPr lang="ro-RO" dirty="0"/>
          </a:p>
          <a:p>
            <a:pPr eaLnBrk="1" hangingPunct="1"/>
            <a:r>
              <a:rPr lang="ro-RO" dirty="0"/>
              <a:t>Combinând o metodologie </a:t>
            </a:r>
            <a:r>
              <a:rPr lang="en-US" dirty="0"/>
              <a:t>APSI </a:t>
            </a:r>
            <a:r>
              <a:rPr lang="ro-RO" dirty="0"/>
              <a:t>cu normalizarea (demers mixt)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99172"/>
            <a:ext cx="7715250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Proiectarea bazelor de date</a:t>
            </a:r>
            <a:endParaRPr lang="en-US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372441"/>
            <a:ext cx="8143874" cy="5472112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  <a:defRPr/>
            </a:pPr>
            <a:r>
              <a:rPr lang="ro-RO" dirty="0"/>
              <a:t>A proiecta o bază de date este</a:t>
            </a:r>
            <a:r>
              <a:rPr lang="en-US" dirty="0"/>
              <a:t> </a:t>
            </a:r>
            <a:r>
              <a:rPr lang="ro-RO" dirty="0"/>
              <a:t>echivalent</a:t>
            </a:r>
            <a:r>
              <a:rPr lang="en-US" dirty="0"/>
              <a:t> </a:t>
            </a:r>
            <a:r>
              <a:rPr lang="ro-RO" dirty="0"/>
              <a:t>cu a stabili ce </a:t>
            </a:r>
            <a:r>
              <a:rPr lang="ro-RO" b="1" dirty="0"/>
              <a:t>tabele</a:t>
            </a:r>
            <a:r>
              <a:rPr lang="ro-RO" dirty="0"/>
              <a:t> vor alcătui baza de date, ce </a:t>
            </a:r>
            <a:r>
              <a:rPr lang="ro-RO" b="1" dirty="0"/>
              <a:t>atribute</a:t>
            </a:r>
            <a:r>
              <a:rPr lang="ro-RO" dirty="0"/>
              <a:t> vor intra în componenţa fiecărei tabele şi care sunt </a:t>
            </a:r>
            <a:r>
              <a:rPr lang="ro-RO" b="1" dirty="0"/>
              <a:t>restricţiile</a:t>
            </a:r>
            <a:r>
              <a:rPr lang="ro-RO" dirty="0"/>
              <a:t> (atomicitate, nenulitate, unicitate, referenţiale, de comportament) la care vor fi supuse valorile atributelor.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ro-RO" sz="1700" dirty="0"/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Cine proiectează BD</a:t>
            </a:r>
            <a:r>
              <a:rPr lang="en-US" dirty="0"/>
              <a:t>?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A</a:t>
            </a:r>
            <a:r>
              <a:rPr lang="en-US" dirty="0" err="1"/>
              <a:t>nali</a:t>
            </a:r>
            <a:r>
              <a:rPr lang="ro-RO" dirty="0"/>
              <a:t>şti-proiectanţi de sisteme informaţionale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Proiectanţi de baze de date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o-RO" dirty="0"/>
              <a:t>Dezvoltatori de aplicaţii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“</a:t>
            </a:r>
            <a:r>
              <a:rPr lang="en-US" dirty="0" err="1"/>
              <a:t>Simpli</a:t>
            </a:r>
            <a:r>
              <a:rPr lang="en-US" dirty="0"/>
              <a:t>” u</a:t>
            </a:r>
            <a:r>
              <a:rPr lang="ro-RO" dirty="0"/>
              <a:t>tilizatori (mai rar)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57263" y="13447"/>
            <a:ext cx="8146395" cy="1301003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De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folosim</a:t>
            </a:r>
            <a:r>
              <a:rPr lang="en-US" b="1" dirty="0"/>
              <a:t> (la </a:t>
            </a:r>
            <a:r>
              <a:rPr lang="en-US" b="1" dirty="0" err="1"/>
              <a:t>acest</a:t>
            </a:r>
            <a:r>
              <a:rPr lang="en-US" b="1" dirty="0"/>
              <a:t> curs) </a:t>
            </a:r>
            <a:r>
              <a:rPr lang="en-US" b="1" dirty="0" err="1"/>
              <a:t>exclusiv</a:t>
            </a:r>
            <a:r>
              <a:rPr lang="en-US" b="1" dirty="0"/>
              <a:t> </a:t>
            </a:r>
            <a:r>
              <a:rPr lang="en-US" b="1" dirty="0" err="1"/>
              <a:t>normalizarea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07740"/>
            <a:ext cx="8552329" cy="5450260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400" dirty="0"/>
              <a:t>Se </a:t>
            </a:r>
            <a:r>
              <a:rPr lang="en-US" sz="3400" dirty="0" err="1"/>
              <a:t>bazeaz</a:t>
            </a:r>
            <a:r>
              <a:rPr lang="ro-RO" sz="3400" dirty="0"/>
              <a:t>ă exclusiv pe noţiuni ale (sau vecine cu</a:t>
            </a:r>
            <a:r>
              <a:rPr lang="en-US" sz="3400" dirty="0"/>
              <a:t>) </a:t>
            </a:r>
            <a:r>
              <a:rPr lang="en-US" sz="3400" dirty="0" err="1"/>
              <a:t>modelul</a:t>
            </a:r>
            <a:r>
              <a:rPr lang="ro-RO" sz="3400" dirty="0"/>
              <a:t>ui</a:t>
            </a:r>
            <a:r>
              <a:rPr lang="en-US" sz="3400" dirty="0"/>
              <a:t> </a:t>
            </a:r>
            <a:r>
              <a:rPr lang="en-US" sz="3400" dirty="0" err="1"/>
              <a:t>rela</a:t>
            </a:r>
            <a:r>
              <a:rPr lang="ro-RO" sz="3400" dirty="0"/>
              <a:t>ţional</a:t>
            </a:r>
            <a:r>
              <a:rPr lang="en-US" sz="3400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compara</a:t>
            </a:r>
            <a:r>
              <a:rPr lang="ro-RO" sz="2800" dirty="0"/>
              <a:t>ţie, celelalte metodologii folosesc concepte precum</a:t>
            </a:r>
            <a:r>
              <a:rPr lang="en-US" sz="2800" dirty="0"/>
              <a:t>: </a:t>
            </a:r>
            <a:r>
              <a:rPr lang="en-US" sz="2800" i="1" dirty="0" err="1"/>
              <a:t>clase</a:t>
            </a:r>
            <a:r>
              <a:rPr lang="en-US" sz="2800" i="1" dirty="0"/>
              <a:t> de </a:t>
            </a:r>
            <a:r>
              <a:rPr lang="en-US" sz="2800" i="1" dirty="0" err="1"/>
              <a:t>entit</a:t>
            </a:r>
            <a:r>
              <a:rPr lang="ro-RO" sz="2800" i="1" dirty="0"/>
              <a:t>ăţi </a:t>
            </a:r>
            <a:r>
              <a:rPr lang="ro-RO" sz="2800" dirty="0"/>
              <a:t>(</a:t>
            </a:r>
            <a:r>
              <a:rPr lang="en-US" sz="2800" dirty="0" err="1"/>
              <a:t>puternice</a:t>
            </a:r>
            <a:r>
              <a:rPr lang="en-US" sz="2800" dirty="0"/>
              <a:t>/</a:t>
            </a:r>
            <a:r>
              <a:rPr lang="en-US" sz="2800" dirty="0" err="1"/>
              <a:t>independente</a:t>
            </a:r>
            <a:r>
              <a:rPr lang="ro-RO" sz="2800" dirty="0"/>
              <a:t> sau slabe</a:t>
            </a:r>
            <a:r>
              <a:rPr lang="en-US" sz="2800" dirty="0"/>
              <a:t>/</a:t>
            </a:r>
            <a:r>
              <a:rPr lang="en-US" sz="2800" dirty="0" err="1"/>
              <a:t>dependente</a:t>
            </a:r>
            <a:r>
              <a:rPr lang="ro-RO" sz="2800" dirty="0"/>
              <a:t>), </a:t>
            </a:r>
            <a:r>
              <a:rPr lang="ro-RO" sz="2800" i="1" dirty="0"/>
              <a:t>clase de asociaţii </a:t>
            </a:r>
            <a:r>
              <a:rPr lang="ro-RO" sz="2800" dirty="0"/>
              <a:t>(relaţii), </a:t>
            </a:r>
            <a:r>
              <a:rPr lang="ro-RO" sz="2800" i="1" dirty="0"/>
              <a:t>cardinalitate</a:t>
            </a:r>
            <a:r>
              <a:rPr lang="ro-RO" sz="2800" dirty="0"/>
              <a:t>, </a:t>
            </a:r>
            <a:r>
              <a:rPr lang="ro-RO" sz="2800" i="1" dirty="0"/>
              <a:t>obligativitate</a:t>
            </a:r>
            <a:r>
              <a:rPr lang="ro-RO" sz="2800" dirty="0"/>
              <a:t>, </a:t>
            </a:r>
            <a:r>
              <a:rPr lang="ro-RO" sz="2800" i="1" dirty="0"/>
              <a:t>agregare</a:t>
            </a:r>
            <a:r>
              <a:rPr lang="ro-RO" sz="2800" dirty="0"/>
              <a:t>, </a:t>
            </a:r>
            <a:r>
              <a:rPr lang="ro-RO" sz="2800" i="1" dirty="0"/>
              <a:t>specializare</a:t>
            </a:r>
            <a:r>
              <a:rPr lang="ro-RO" sz="2800" dirty="0"/>
              <a:t> (completă, sau disjunctă), </a:t>
            </a:r>
            <a:r>
              <a:rPr lang="ro-RO" sz="2800" i="1" dirty="0"/>
              <a:t>moştenire</a:t>
            </a:r>
            <a:r>
              <a:rPr lang="ro-RO" sz="2800" dirty="0"/>
              <a:t>, </a:t>
            </a:r>
            <a:r>
              <a:rPr lang="ro-RO" sz="2800" i="1" dirty="0"/>
              <a:t>auto</a:t>
            </a:r>
            <a:r>
              <a:rPr lang="en-US" sz="2800" i="1" dirty="0"/>
              <a:t>-</a:t>
            </a:r>
            <a:r>
              <a:rPr lang="en-US" sz="2800" i="1" dirty="0" err="1"/>
              <a:t>referin</a:t>
            </a:r>
            <a:r>
              <a:rPr lang="ro-RO" sz="2800" i="1" dirty="0"/>
              <a:t>ţă</a:t>
            </a:r>
            <a:r>
              <a:rPr lang="ro-RO" sz="2800" dirty="0"/>
              <a:t>, </a:t>
            </a:r>
            <a:r>
              <a:rPr lang="ro-RO" sz="2800" i="1" dirty="0"/>
              <a:t>rol</a:t>
            </a:r>
            <a:r>
              <a:rPr lang="ro-RO" sz="2800" dirty="0"/>
              <a:t> etc</a:t>
            </a:r>
            <a:r>
              <a:rPr lang="en-US" sz="2800" dirty="0"/>
              <a:t>.</a:t>
            </a:r>
            <a:r>
              <a:rPr lang="ro-RO" sz="2800" dirty="0"/>
              <a:t>)</a:t>
            </a:r>
            <a:r>
              <a:rPr lang="ro-RO" sz="2400" dirty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Este relativ simplă (afirmaţie </a:t>
            </a:r>
            <a:r>
              <a:rPr lang="en-US" sz="3400" dirty="0" err="1"/>
              <a:t>dificil</a:t>
            </a:r>
            <a:r>
              <a:rPr lang="en-US" sz="3400" dirty="0"/>
              <a:t> de</a:t>
            </a:r>
            <a:r>
              <a:rPr lang="ro-RO" sz="3400" dirty="0"/>
              <a:t> demonstra</a:t>
            </a:r>
            <a:r>
              <a:rPr lang="en-US" sz="3400" dirty="0"/>
              <a:t>t </a:t>
            </a:r>
            <a:r>
              <a:rPr lang="en-US" sz="3400" dirty="0">
                <a:sym typeface="Wingdings" pitchFamily="2" charset="2"/>
              </a:rPr>
              <a:t></a:t>
            </a:r>
            <a:r>
              <a:rPr lang="ro-RO" sz="34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Este riguroasă</a:t>
            </a:r>
            <a:r>
              <a:rPr lang="en-US" sz="3400" dirty="0"/>
              <a:t> </a:t>
            </a:r>
            <a:endParaRPr lang="ro-RO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Minimizează spaţiul ocupat pe disc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Elimină o serie de anomalii manifestate la </a:t>
            </a:r>
            <a:r>
              <a:rPr lang="ro-RO" sz="3400" i="1" dirty="0"/>
              <a:t>i</a:t>
            </a:r>
            <a:r>
              <a:rPr lang="en-US" sz="3400" i="1" dirty="0" err="1"/>
              <a:t>nserare</a:t>
            </a:r>
            <a:r>
              <a:rPr lang="ro-RO" sz="3400" i="1" dirty="0"/>
              <a:t>a</a:t>
            </a:r>
            <a:r>
              <a:rPr lang="ro-RO" sz="3400" dirty="0"/>
              <a:t>, </a:t>
            </a:r>
            <a:r>
              <a:rPr lang="ro-RO" sz="3400" i="1" dirty="0"/>
              <a:t>m</a:t>
            </a:r>
            <a:r>
              <a:rPr lang="en-US" sz="3400" i="1" dirty="0" err="1"/>
              <a:t>odificare</a:t>
            </a:r>
            <a:r>
              <a:rPr lang="ro-RO" sz="3400" i="1" dirty="0"/>
              <a:t>a</a:t>
            </a:r>
            <a:r>
              <a:rPr lang="ro-RO" sz="3400" dirty="0"/>
              <a:t>, </a:t>
            </a:r>
            <a:r>
              <a:rPr lang="ro-RO" sz="3400" i="1" dirty="0"/>
              <a:t>ştergerea </a:t>
            </a:r>
            <a:r>
              <a:rPr lang="ro-RO" sz="3400" dirty="0"/>
              <a:t>în</a:t>
            </a:r>
            <a:r>
              <a:rPr lang="en-US" sz="3400" dirty="0"/>
              <a:t>/</a:t>
            </a:r>
            <a:r>
              <a:rPr lang="ro-RO" sz="3400" dirty="0"/>
              <a:t>de înregistrări în tabelele BD</a:t>
            </a:r>
            <a:endParaRPr lang="en-US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ro-RO" sz="3400" dirty="0"/>
              <a:t>Simplifică</a:t>
            </a:r>
            <a:r>
              <a:rPr lang="en-US" sz="3400" dirty="0"/>
              <a:t> </a:t>
            </a:r>
            <a:r>
              <a:rPr lang="en-US" sz="3400" dirty="0" err="1"/>
              <a:t>modelarea</a:t>
            </a:r>
            <a:r>
              <a:rPr lang="en-US" sz="3400" dirty="0"/>
              <a:t> </a:t>
            </a:r>
            <a:r>
              <a:rPr lang="ro-RO" sz="3400" dirty="0"/>
              <a:t>temporalităţii tran</a:t>
            </a:r>
            <a:r>
              <a:rPr lang="en-US" sz="3400" dirty="0" err="1"/>
              <a:t>zac</a:t>
            </a:r>
            <a:r>
              <a:rPr lang="ro-RO" sz="3400" dirty="0"/>
              <a:t>ţ</a:t>
            </a:r>
            <a:r>
              <a:rPr lang="en-US" sz="3400" dirty="0" err="1"/>
              <a:t>iilor</a:t>
            </a:r>
            <a:r>
              <a:rPr lang="ro-RO" sz="3400" dirty="0"/>
              <a:t>, proce</a:t>
            </a:r>
            <a:r>
              <a:rPr lang="en-US" sz="3400" dirty="0" err="1"/>
              <a:t>selor</a:t>
            </a:r>
            <a:r>
              <a:rPr lang="en-US" sz="3400" dirty="0"/>
              <a:t> etc.</a:t>
            </a:r>
            <a:endParaRPr lang="ro-RO" sz="3400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99" y="-5398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Dezavantajele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r>
              <a:rPr lang="en-US" b="1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2" y="914411"/>
            <a:ext cx="8543925" cy="60436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Nu </a:t>
            </a:r>
            <a:r>
              <a:rPr lang="en-US" dirty="0" err="1"/>
              <a:t>dispune</a:t>
            </a:r>
            <a:r>
              <a:rPr lang="en-US" dirty="0"/>
              <a:t> de un formalism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</a:t>
            </a:r>
            <a:r>
              <a:rPr lang="en-US" dirty="0" err="1"/>
              <a:t>diagramelor</a:t>
            </a:r>
            <a:r>
              <a:rPr lang="en-US" dirty="0"/>
              <a:t> E-R, </a:t>
            </a:r>
            <a:r>
              <a:rPr lang="en-US" dirty="0" err="1"/>
              <a:t>ORM</a:t>
            </a:r>
            <a:r>
              <a:rPr lang="en-US" dirty="0"/>
              <a:t>, </a:t>
            </a:r>
            <a:r>
              <a:rPr lang="en-US" dirty="0" err="1"/>
              <a:t>UML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Nu </a:t>
            </a:r>
            <a:r>
              <a:rPr lang="en-US" dirty="0"/>
              <a:t>exist</a:t>
            </a:r>
            <a:r>
              <a:rPr lang="ro-RO" dirty="0"/>
              <a:t>ă de instrumente software de modelare bazate pe normalizare</a:t>
            </a:r>
            <a:r>
              <a:rPr lang="en-US" dirty="0"/>
              <a:t> (care s</a:t>
            </a:r>
            <a:r>
              <a:rPr lang="ro-RO" dirty="0"/>
              <a:t>ă genereze comenzile DDL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Este </a:t>
            </a:r>
            <a:r>
              <a:rPr lang="en-US" dirty="0" err="1"/>
              <a:t>intimidant</a:t>
            </a:r>
            <a:r>
              <a:rPr lang="ro-RO" dirty="0"/>
              <a:t>ă, datorită multor lucrări teoretice (matematizate)</a:t>
            </a:r>
          </a:p>
          <a:p>
            <a:pPr>
              <a:lnSpc>
                <a:spcPct val="120000"/>
              </a:lnSpc>
            </a:pPr>
            <a:r>
              <a:rPr lang="ro-RO" dirty="0"/>
              <a:t>Nu permite declararea</a:t>
            </a:r>
            <a:r>
              <a:rPr lang="en-US" dirty="0"/>
              <a:t> de</a:t>
            </a:r>
            <a:r>
              <a:rPr lang="ro-RO" dirty="0"/>
              <a:t> restricţii şi  cardinalităţi</a:t>
            </a:r>
          </a:p>
          <a:p>
            <a:pPr>
              <a:lnSpc>
                <a:spcPct val="120000"/>
              </a:lnSpc>
            </a:pPr>
            <a:r>
              <a:rPr lang="ro-RO" dirty="0"/>
              <a:t>Nu permite reprezentarea utilizatorilor</a:t>
            </a:r>
            <a:r>
              <a:rPr lang="en-US" dirty="0"/>
              <a:t>/</a:t>
            </a:r>
            <a:r>
              <a:rPr lang="en-US" dirty="0" err="1"/>
              <a:t>grupurilor</a:t>
            </a:r>
            <a:r>
              <a:rPr lang="ro-RO" dirty="0"/>
              <a:t> şi (implicit) nici a rolurilor acestora</a:t>
            </a:r>
          </a:p>
          <a:p>
            <a:pPr>
              <a:lnSpc>
                <a:spcPct val="120000"/>
              </a:lnSpc>
            </a:pPr>
            <a:r>
              <a:rPr lang="ro-RO" dirty="0"/>
              <a:t>Nu se </a:t>
            </a:r>
            <a:r>
              <a:rPr lang="en-US" dirty="0"/>
              <a:t>“</a:t>
            </a:r>
            <a:r>
              <a:rPr lang="ro-RO" dirty="0"/>
              <a:t>cuplează</a:t>
            </a:r>
            <a:r>
              <a:rPr lang="en-US" dirty="0"/>
              <a:t>”</a:t>
            </a:r>
            <a:r>
              <a:rPr lang="ro-RO" dirty="0"/>
              <a:t> natural cu analiza/proiectarea ce sunt </a:t>
            </a:r>
            <a:r>
              <a:rPr lang="en-US" dirty="0"/>
              <a:t>impregnate </a:t>
            </a:r>
            <a:r>
              <a:rPr lang="ro-RO" dirty="0"/>
              <a:t>astăzi </a:t>
            </a:r>
            <a:r>
              <a:rPr lang="en-US" dirty="0"/>
              <a:t>d</a:t>
            </a:r>
            <a:r>
              <a:rPr lang="ro-RO" dirty="0"/>
              <a:t>e </a:t>
            </a:r>
            <a:r>
              <a:rPr lang="ro-RO" i="1" dirty="0"/>
              <a:t>orientarea pe obiecte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83607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Dezavantajele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r>
              <a:rPr lang="en-US" b="1" dirty="0"/>
              <a:t> - </a:t>
            </a:r>
            <a:r>
              <a:rPr lang="ro-RO" b="1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272988"/>
            <a:ext cx="8565776" cy="5585011"/>
          </a:xfrm>
        </p:spPr>
        <p:txBody>
          <a:bodyPr>
            <a:normAutofit lnSpcReduction="10000"/>
          </a:bodyPr>
          <a:lstStyle/>
          <a:p>
            <a:r>
              <a:rPr lang="ro-RO" dirty="0"/>
              <a:t>Nu permite declararea </a:t>
            </a:r>
            <a:r>
              <a:rPr lang="en-US" dirty="0"/>
              <a:t>“</a:t>
            </a:r>
            <a:r>
              <a:rPr lang="ro-RO" dirty="0"/>
              <a:t>comportamentului</a:t>
            </a:r>
            <a:r>
              <a:rPr lang="en-US" dirty="0"/>
              <a:t>”</a:t>
            </a:r>
            <a:r>
              <a:rPr lang="ro-RO" dirty="0"/>
              <a:t> (operaţiuni, procese) </a:t>
            </a:r>
            <a:r>
              <a:rPr lang="en-US" dirty="0" err="1"/>
              <a:t>entit</a:t>
            </a:r>
            <a:r>
              <a:rPr lang="ro-RO" dirty="0"/>
              <a:t>ăţilor în baza de date</a:t>
            </a:r>
          </a:p>
          <a:p>
            <a:r>
              <a:rPr lang="ro-RO" dirty="0"/>
              <a:t>Intuitiv,  asociem </a:t>
            </a:r>
            <a:r>
              <a:rPr lang="ro-RO" i="1" dirty="0"/>
              <a:t>entităţi</a:t>
            </a:r>
            <a:r>
              <a:rPr lang="ro-RO" dirty="0"/>
              <a:t> şi nu </a:t>
            </a:r>
            <a:r>
              <a:rPr lang="ro-RO" i="1" dirty="0"/>
              <a:t>atribute</a:t>
            </a:r>
            <a:r>
              <a:rPr lang="en-US" dirty="0"/>
              <a:t>: de ex., </a:t>
            </a:r>
            <a:r>
              <a:rPr lang="ro-RO" dirty="0"/>
              <a:t>este mai natural să </a:t>
            </a:r>
            <a:r>
              <a:rPr lang="en-US" dirty="0" err="1"/>
              <a:t>spunem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u</a:t>
            </a:r>
            <a:r>
              <a:rPr lang="ro-RO" i="1" dirty="0"/>
              <a:t>n student X </a:t>
            </a:r>
            <a:r>
              <a:rPr lang="en-US" i="1" dirty="0" err="1"/>
              <a:t>este</a:t>
            </a:r>
            <a:r>
              <a:rPr lang="en-US" i="1" dirty="0"/>
              <a:t> </a:t>
            </a:r>
            <a:r>
              <a:rPr lang="ro-RO" i="1" dirty="0"/>
              <a:t>înscris pentru un an universitar</a:t>
            </a:r>
            <a:r>
              <a:rPr lang="en-US" i="1" dirty="0"/>
              <a:t> </a:t>
            </a:r>
            <a:r>
              <a:rPr lang="ro-RO" b="1" i="1" dirty="0"/>
              <a:t>AnUnivY</a:t>
            </a:r>
            <a:r>
              <a:rPr lang="en-US" i="1" dirty="0"/>
              <a:t> </a:t>
            </a:r>
            <a:r>
              <a:rPr lang="ro-RO" i="1" dirty="0"/>
              <a:t>în anul de studii </a:t>
            </a:r>
            <a:r>
              <a:rPr lang="ro-RO" b="1" i="1" dirty="0"/>
              <a:t>AnStudii</a:t>
            </a:r>
            <a:r>
              <a:rPr lang="ro-RO" i="1" dirty="0"/>
              <a:t> al specializării </a:t>
            </a:r>
            <a:r>
              <a:rPr lang="ro-RO" b="1" i="1" dirty="0"/>
              <a:t>Spec</a:t>
            </a:r>
            <a:r>
              <a:rPr lang="ro-RO" i="1" dirty="0"/>
              <a:t>, forma de învăţământ  </a:t>
            </a:r>
            <a:r>
              <a:rPr lang="ro-RO" b="1" i="1" dirty="0"/>
              <a:t>FStudii</a:t>
            </a:r>
            <a:r>
              <a:rPr lang="ro-RO" i="1" dirty="0"/>
              <a:t> </a:t>
            </a:r>
            <a:r>
              <a:rPr lang="ro-RO" dirty="0"/>
              <a:t> </a:t>
            </a:r>
            <a:endParaRPr lang="en-US" dirty="0"/>
          </a:p>
          <a:p>
            <a:pPr lvl="1">
              <a:buNone/>
            </a:pPr>
            <a:r>
              <a:rPr lang="ro-RO" sz="2800" dirty="0">
                <a:latin typeface="Avenir Light"/>
              </a:rPr>
              <a:t>decât </a:t>
            </a:r>
            <a:endParaRPr lang="en-US" sz="2800" dirty="0">
              <a:latin typeface="Avenir Light"/>
            </a:endParaRPr>
          </a:p>
          <a:p>
            <a:pPr lvl="1">
              <a:buNone/>
            </a:pPr>
            <a:r>
              <a:rPr lang="en-US" i="1" dirty="0"/>
              <a:t>m</a:t>
            </a:r>
            <a:r>
              <a:rPr lang="ro-RO" i="1" dirty="0"/>
              <a:t>atricolul </a:t>
            </a:r>
            <a:r>
              <a:rPr lang="ro-RO" b="1" i="1" dirty="0"/>
              <a:t>Mx</a:t>
            </a:r>
            <a:r>
              <a:rPr lang="ro-RO" i="1" dirty="0"/>
              <a:t> care identifică un student X se află, împreună cu anul universitar </a:t>
            </a:r>
            <a:r>
              <a:rPr lang="ro-RO" b="1" i="1" dirty="0"/>
              <a:t>AnUnivY</a:t>
            </a:r>
            <a:r>
              <a:rPr lang="ro-RO" i="1" dirty="0"/>
              <a:t>  în dependenţă funcţională cu speciali</a:t>
            </a:r>
            <a:r>
              <a:rPr lang="en-US" i="1" dirty="0"/>
              <a:t>z</a:t>
            </a:r>
            <a:r>
              <a:rPr lang="ro-RO" i="1" dirty="0"/>
              <a:t>area </a:t>
            </a:r>
            <a:r>
              <a:rPr lang="en-US" b="1" i="1" dirty="0"/>
              <a:t>Spec</a:t>
            </a:r>
            <a:r>
              <a:rPr lang="en-US" i="1" dirty="0"/>
              <a:t>, </a:t>
            </a:r>
            <a:r>
              <a:rPr lang="en-US" i="1" dirty="0" err="1"/>
              <a:t>anul</a:t>
            </a:r>
            <a:r>
              <a:rPr lang="en-US" i="1" dirty="0"/>
              <a:t> de </a:t>
            </a:r>
            <a:r>
              <a:rPr lang="en-US" i="1" dirty="0" err="1"/>
              <a:t>studii</a:t>
            </a:r>
            <a:r>
              <a:rPr lang="en-US" i="1" dirty="0"/>
              <a:t> </a:t>
            </a:r>
            <a:r>
              <a:rPr lang="en-US" b="1" i="1" dirty="0" err="1"/>
              <a:t>AnStudii</a:t>
            </a:r>
            <a:r>
              <a:rPr lang="en-US" i="1" dirty="0"/>
              <a:t>, forma </a:t>
            </a:r>
            <a:r>
              <a:rPr lang="en-US" b="1" i="1" dirty="0" err="1"/>
              <a:t>FStudii</a:t>
            </a:r>
            <a:endParaRPr lang="ro-RO" i="1" dirty="0"/>
          </a:p>
          <a:p>
            <a:r>
              <a:rPr lang="en-US" dirty="0" err="1"/>
              <a:t>Normalizarea</a:t>
            </a:r>
            <a:r>
              <a:rPr lang="en-US" dirty="0"/>
              <a:t> e</a:t>
            </a:r>
            <a:r>
              <a:rPr lang="ro-RO" dirty="0"/>
              <a:t>ste “bătrână” (din 1970...)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70" y="179669"/>
            <a:ext cx="7498080" cy="1143000"/>
          </a:xfrm>
        </p:spPr>
        <p:txBody>
          <a:bodyPr/>
          <a:lstStyle/>
          <a:p>
            <a:pPr algn="ctr"/>
            <a:r>
              <a:rPr lang="en-US" b="1" dirty="0" err="1"/>
              <a:t>Cli</a:t>
            </a:r>
            <a:r>
              <a:rPr lang="ro-RO" b="1" dirty="0"/>
              <a:t>şee privind normalizarea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92624"/>
            <a:ext cx="8592671" cy="5082989"/>
          </a:xfrm>
        </p:spPr>
        <p:txBody>
          <a:bodyPr>
            <a:normAutofit/>
          </a:bodyPr>
          <a:lstStyle/>
          <a:p>
            <a:r>
              <a:rPr lang="ro-RO"/>
              <a:t>Normalizarea este teoretică</a:t>
            </a:r>
          </a:p>
          <a:p>
            <a:r>
              <a:rPr lang="ro-RO"/>
              <a:t>Normalizarea nu poate fi utilizată la proiectarea BD, ci numai la validarea schemei relaţionale obţinută folosind o altă metodologie de proiectare </a:t>
            </a:r>
          </a:p>
          <a:p>
            <a:r>
              <a:rPr lang="ro-RO"/>
              <a:t>Normalizarea nu poate fi aplicată la proiectarea unei BD complexe</a:t>
            </a:r>
          </a:p>
          <a:p>
            <a:r>
              <a:rPr lang="ro-RO"/>
              <a:t>Normalizarea nu permite reprezentarea unor situaţii reale ceva mai dificile (ex. workflow)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13274"/>
            <a:ext cx="8875059" cy="14331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Tipuri</a:t>
            </a:r>
            <a:r>
              <a:rPr lang="en-US" sz="4000" b="1" dirty="0"/>
              <a:t> de model</a:t>
            </a:r>
            <a:r>
              <a:rPr lang="ro-RO" sz="4000" b="1" dirty="0"/>
              <a:t>ări în analiza</a:t>
            </a:r>
            <a:r>
              <a:rPr lang="en-US" sz="4000" b="1" dirty="0"/>
              <a:t>/</a:t>
            </a:r>
            <a:r>
              <a:rPr lang="en-US" sz="4000" b="1" dirty="0" err="1"/>
              <a:t>proiectarea</a:t>
            </a:r>
            <a:r>
              <a:rPr lang="en-US" sz="4000" b="1" dirty="0"/>
              <a:t> 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55693"/>
            <a:ext cx="8511987" cy="5015754"/>
          </a:xfrm>
        </p:spPr>
        <p:txBody>
          <a:bodyPr>
            <a:normAutofit/>
          </a:bodyPr>
          <a:lstStyle/>
          <a:p>
            <a:r>
              <a:rPr lang="ro-RO" dirty="0"/>
              <a:t>Modelarea </a:t>
            </a:r>
            <a:r>
              <a:rPr lang="ro-RO" b="1" dirty="0"/>
              <a:t>datelor</a:t>
            </a:r>
            <a:r>
              <a:rPr lang="en-US" dirty="0"/>
              <a:t>: </a:t>
            </a:r>
            <a:r>
              <a:rPr lang="en-US" dirty="0" err="1"/>
              <a:t>abstractiz</a:t>
            </a:r>
            <a:r>
              <a:rPr lang="ro-RO" dirty="0"/>
              <a:t>ări</a:t>
            </a:r>
            <a:r>
              <a:rPr lang="en-US" dirty="0"/>
              <a:t> (</a:t>
            </a:r>
            <a:r>
              <a:rPr lang="en-US" dirty="0" err="1"/>
              <a:t>descrieri</a:t>
            </a:r>
            <a:r>
              <a:rPr lang="en-US" dirty="0"/>
              <a:t>)</a:t>
            </a:r>
            <a:r>
              <a:rPr lang="ro-RO" dirty="0"/>
              <a:t> ale conţinutului BD (Diagrame E</a:t>
            </a:r>
            <a:r>
              <a:rPr lang="en-US" dirty="0"/>
              <a:t>-R, </a:t>
            </a:r>
            <a:r>
              <a:rPr lang="en-US" dirty="0" err="1"/>
              <a:t>ORM</a:t>
            </a:r>
            <a:r>
              <a:rPr lang="en-US" dirty="0"/>
              <a:t>, </a:t>
            </a:r>
            <a:r>
              <a:rPr lang="en-US" dirty="0" err="1"/>
              <a:t>EER</a:t>
            </a:r>
            <a:r>
              <a:rPr lang="en-US" dirty="0"/>
              <a:t>, </a:t>
            </a:r>
            <a:r>
              <a:rPr lang="en-US" dirty="0" err="1"/>
              <a:t>IDEF1X</a:t>
            </a:r>
            <a:r>
              <a:rPr lang="en-US" dirty="0"/>
              <a:t>, </a:t>
            </a:r>
            <a:r>
              <a:rPr lang="ro-RO" dirty="0"/>
              <a:t>UML</a:t>
            </a:r>
            <a:r>
              <a:rPr lang="en-US" dirty="0"/>
              <a:t> (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))</a:t>
            </a:r>
            <a:r>
              <a:rPr lang="ro-RO" dirty="0"/>
              <a:t> </a:t>
            </a:r>
          </a:p>
          <a:p>
            <a:r>
              <a:rPr lang="ro-RO" dirty="0"/>
              <a:t>Modelarea </a:t>
            </a:r>
            <a:r>
              <a:rPr lang="ro-RO" b="1" dirty="0"/>
              <a:t>proceselor</a:t>
            </a:r>
            <a:r>
              <a:rPr lang="en-US" dirty="0"/>
              <a:t>: </a:t>
            </a:r>
            <a:r>
              <a:rPr lang="en-US" dirty="0" err="1"/>
              <a:t>abstractiz</a:t>
            </a:r>
            <a:r>
              <a:rPr lang="ro-RO" dirty="0"/>
              <a:t>ări (descrieri) ale activiţăţilor şi funcţiunilor dintr</a:t>
            </a:r>
            <a:r>
              <a:rPr lang="en-US" dirty="0"/>
              <a:t>-un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informațional</a:t>
            </a:r>
            <a:r>
              <a:rPr lang="ro-RO" dirty="0"/>
              <a:t> (Diagrame Use Case, Diagrame de Activităţi, Diagrame de Fluxuri de Date</a:t>
            </a:r>
            <a:endParaRPr lang="en-US" dirty="0"/>
          </a:p>
          <a:p>
            <a:r>
              <a:rPr lang="en-US" b="1" dirty="0" err="1"/>
              <a:t>Metamodelare</a:t>
            </a:r>
            <a:r>
              <a:rPr lang="en-US" dirty="0"/>
              <a:t>: </a:t>
            </a:r>
            <a:r>
              <a:rPr lang="en-US" dirty="0" err="1"/>
              <a:t>abstra</a:t>
            </a:r>
            <a:r>
              <a:rPr lang="ro-RO" dirty="0"/>
              <a:t>c</a:t>
            </a:r>
            <a:r>
              <a:rPr lang="en-US" dirty="0" err="1"/>
              <a:t>tiz</a:t>
            </a:r>
            <a:r>
              <a:rPr lang="ro-RO" dirty="0"/>
              <a:t>ări (descrieri) ale modelelor înseşi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72933"/>
            <a:ext cx="8174131" cy="202733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 </a:t>
            </a:r>
            <a:r>
              <a:rPr lang="en-US" sz="3600" b="1" dirty="0" err="1"/>
              <a:t>anali</a:t>
            </a:r>
            <a:r>
              <a:rPr lang="ro-RO" sz="3600" b="1" dirty="0"/>
              <a:t>ză (incompletă) a dezavantajelor şi clişeelor normalizării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4" y="2557463"/>
            <a:ext cx="8471646" cy="4045042"/>
          </a:xfrm>
        </p:spPr>
        <p:txBody>
          <a:bodyPr/>
          <a:lstStyle/>
          <a:p>
            <a:r>
              <a:rPr lang="en-US" dirty="0"/>
              <a:t>Why Normalization Failed to Become the Ultimate Guide for Database Designers?, Social Science Research Network (</a:t>
            </a:r>
            <a:r>
              <a:rPr lang="en-US" dirty="0" err="1"/>
              <a:t>SSRN</a:t>
            </a:r>
            <a:r>
              <a:rPr lang="en-US" dirty="0"/>
              <a:t>), INFORMATION TECHNOLOGY &amp; SYSTEMS, Working Paper </a:t>
            </a:r>
            <a:r>
              <a:rPr lang="en-US" dirty="0" err="1"/>
              <a:t>Series,Vol.2,No.9:June</a:t>
            </a:r>
            <a:r>
              <a:rPr lang="en-US" dirty="0"/>
              <a:t> 08, 2006</a:t>
            </a:r>
          </a:p>
          <a:p>
            <a:pPr>
              <a:buNone/>
            </a:pPr>
            <a:r>
              <a:rPr lang="en-US" sz="2400" dirty="0" err="1">
                <a:hlinkClick r:id="rId2"/>
              </a:rPr>
              <a:t>http://papers.ssrn.com/sol3/papers.cfm?abstract_id=905060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/>
              <a:t>P</a:t>
            </a:r>
            <a:endParaRPr lang="en-US" sz="3200" b="1"/>
          </a:p>
        </p:txBody>
      </p:sp>
      <p:sp>
        <p:nvSpPr>
          <p:cNvPr id="5" name="Oval 4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35424" y="13446"/>
            <a:ext cx="7678270" cy="130436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Dou</a:t>
            </a:r>
            <a:r>
              <a:rPr lang="ro-RO" b="1" dirty="0"/>
              <a:t>ă tipuri de normalizare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5837" y="1371600"/>
            <a:ext cx="8332973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descompunere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ro-RO" sz="3200" dirty="0">
                <a:latin typeface="+mn-lt"/>
              </a:rPr>
              <a:t>fundamentată de E.F. </a:t>
            </a:r>
            <a:r>
              <a:rPr lang="en-US" sz="3200" dirty="0" err="1">
                <a:latin typeface="+mn-lt"/>
              </a:rPr>
              <a:t>Codd</a:t>
            </a:r>
            <a:r>
              <a:rPr lang="en-US" sz="3200" dirty="0">
                <a:latin typeface="+mn-lt"/>
              </a:rPr>
              <a:t>):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UR         1NF         2NF          3NF          BCNF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       4NF          5NF         DKNF        6NF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+mn-lt"/>
              </a:rPr>
              <a:t>A</a:t>
            </a:r>
            <a:r>
              <a:rPr lang="ro-RO" sz="3200" dirty="0">
                <a:latin typeface="+mn-lt"/>
              </a:rPr>
              <a:t>utori impor</a:t>
            </a:r>
            <a:r>
              <a:rPr lang="en-US" sz="3200" dirty="0">
                <a:latin typeface="+mn-lt"/>
              </a:rPr>
              <a:t>t</a:t>
            </a:r>
            <a:r>
              <a:rPr lang="ro-RO" sz="3200" dirty="0">
                <a:latin typeface="+mn-lt"/>
              </a:rPr>
              <a:t>anţi</a:t>
            </a:r>
            <a:r>
              <a:rPr lang="en-US" sz="3200" dirty="0">
                <a:latin typeface="+mn-lt"/>
              </a:rPr>
              <a:t>: </a:t>
            </a:r>
            <a:r>
              <a:rPr lang="ro-RO" sz="3200" dirty="0">
                <a:latin typeface="+mn-lt"/>
              </a:rPr>
              <a:t>Codd, </a:t>
            </a:r>
            <a:r>
              <a:rPr lang="en-US" sz="3200" dirty="0">
                <a:latin typeface="+mn-lt"/>
              </a:rPr>
              <a:t>Boyce, Heath, Fagin, </a:t>
            </a:r>
            <a:r>
              <a:rPr lang="en-US" sz="3200" dirty="0" err="1">
                <a:latin typeface="+mn-lt"/>
              </a:rPr>
              <a:t>Ullman</a:t>
            </a:r>
            <a:r>
              <a:rPr lang="en-US" sz="3200" dirty="0">
                <a:latin typeface="+mn-lt"/>
              </a:rPr>
              <a:t>, Kent</a:t>
            </a:r>
          </a:p>
          <a:p>
            <a:pPr marL="342900" indent="-342900" algn="l" eaLnBrk="0" hangingPunct="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000" b="1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3200" b="1" dirty="0" err="1">
                <a:latin typeface="+mn-lt"/>
              </a:rPr>
              <a:t>Normalizarea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prin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sintez</a:t>
            </a:r>
            <a:r>
              <a:rPr lang="ro-RO" sz="3200" b="1" dirty="0">
                <a:latin typeface="+mn-lt"/>
              </a:rPr>
              <a:t>ă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fundamentat</a:t>
            </a:r>
            <a:r>
              <a:rPr lang="ro-RO" sz="3200" dirty="0">
                <a:latin typeface="+mn-lt"/>
              </a:rPr>
              <a:t>ă</a:t>
            </a:r>
            <a:r>
              <a:rPr lang="en-US" sz="3200" dirty="0">
                <a:latin typeface="+mn-lt"/>
              </a:rPr>
              <a:t> de Bernstein)</a:t>
            </a:r>
            <a:r>
              <a:rPr lang="ro-RO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pe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baza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setului</a:t>
            </a:r>
            <a:r>
              <a:rPr lang="en-US" sz="3200" dirty="0">
                <a:latin typeface="+mn-lt"/>
              </a:rPr>
              <a:t> de DF </a:t>
            </a:r>
            <a:r>
              <a:rPr lang="en-US" sz="3200" dirty="0" err="1">
                <a:latin typeface="+mn-lt"/>
              </a:rPr>
              <a:t>dintre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atributele</a:t>
            </a:r>
            <a:r>
              <a:rPr lang="en-US" sz="3200" dirty="0">
                <a:latin typeface="+mn-lt"/>
              </a:rPr>
              <a:t> BD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2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1653" y="2733676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34893" y="2752725"/>
            <a:ext cx="57785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3708" y="275748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8953" y="2751138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081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174" y="33322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6808" y="333309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10158" y="3319557"/>
            <a:ext cx="577850" cy="15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83341" y="175092"/>
            <a:ext cx="7126941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Fundamentul normalizării</a:t>
            </a:r>
            <a:endParaRPr lang="en-US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319" y="1492249"/>
            <a:ext cx="8543925" cy="5204385"/>
          </a:xfrm>
        </p:spPr>
        <p:txBody>
          <a:bodyPr/>
          <a:lstStyle/>
          <a:p>
            <a:r>
              <a:rPr lang="ro-RO"/>
              <a:t>Dependenţele dintre atributele BD</a:t>
            </a:r>
          </a:p>
          <a:p>
            <a:r>
              <a:rPr lang="ro-RO"/>
              <a:t>Categorii de dependenţe</a:t>
            </a:r>
            <a:r>
              <a:rPr lang="en-US"/>
              <a:t>:</a:t>
            </a:r>
          </a:p>
          <a:p>
            <a:pPr lvl="1"/>
            <a:r>
              <a:rPr lang="en-US"/>
              <a:t>Func</a:t>
            </a:r>
            <a:r>
              <a:rPr lang="ro-RO"/>
              <a:t>ţionale (DF), dintre care</a:t>
            </a:r>
            <a:r>
              <a:rPr lang="en-US"/>
              <a:t>:</a:t>
            </a:r>
          </a:p>
          <a:p>
            <a:pPr lvl="2"/>
            <a:r>
              <a:rPr lang="en-US"/>
              <a:t>DF totale/par</a:t>
            </a:r>
            <a:r>
              <a:rPr lang="ro-RO"/>
              <a:t>ţiale</a:t>
            </a:r>
          </a:p>
          <a:p>
            <a:pPr lvl="2"/>
            <a:r>
              <a:rPr lang="ro-RO"/>
              <a:t>DF directe</a:t>
            </a:r>
            <a:r>
              <a:rPr lang="en-US"/>
              <a:t>/</a:t>
            </a:r>
            <a:r>
              <a:rPr lang="ro-RO"/>
              <a:t>tranzitive</a:t>
            </a:r>
          </a:p>
          <a:p>
            <a:pPr lvl="1"/>
            <a:r>
              <a:rPr lang="ro-RO"/>
              <a:t>De incluziune</a:t>
            </a:r>
          </a:p>
          <a:p>
            <a:pPr lvl="1"/>
            <a:r>
              <a:rPr lang="ro-RO"/>
              <a:t>Multivaloare (DMV)</a:t>
            </a:r>
          </a:p>
          <a:p>
            <a:pPr lvl="1"/>
            <a:r>
              <a:rPr lang="ro-RO"/>
              <a:t>De joncţiune</a:t>
            </a:r>
            <a:r>
              <a:rPr lang="en-US"/>
              <a:t> </a:t>
            </a:r>
            <a:r>
              <a:rPr lang="ro-RO"/>
              <a:t>(DJ) </a:t>
            </a:r>
            <a:r>
              <a:rPr lang="en-US"/>
              <a:t>- nu le discut</a:t>
            </a:r>
            <a:r>
              <a:rPr lang="ro-RO"/>
              <a:t>ăm la acest obiect, şi nici la altele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35424" y="120650"/>
            <a:ext cx="7919664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Formele normale ale unei </a:t>
            </a:r>
            <a:r>
              <a:rPr lang="en-US" b="1" dirty="0"/>
              <a:t>BD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5117" y="1358900"/>
            <a:ext cx="8431213" cy="5043488"/>
          </a:xfrm>
        </p:spPr>
        <p:txBody>
          <a:bodyPr/>
          <a:lstStyle/>
          <a:p>
            <a:pPr eaLnBrk="1" hangingPunct="1"/>
            <a:r>
              <a:rPr lang="ro-RO"/>
              <a:t>Sunt numite şi forme </a:t>
            </a:r>
            <a:r>
              <a:rPr lang="ro-RO" b="1"/>
              <a:t>normalizate</a:t>
            </a:r>
          </a:p>
          <a:p>
            <a:pPr eaLnBrk="1" hangingPunct="1"/>
            <a:r>
              <a:rPr lang="ro-RO"/>
              <a:t>Eu fost enumerate la prezentarea normalizării prin descompunere (slide</a:t>
            </a:r>
            <a:r>
              <a:rPr lang="en-US"/>
              <a:t>-ul 5</a:t>
            </a:r>
            <a:r>
              <a:rPr lang="ro-RO"/>
              <a:t>)</a:t>
            </a:r>
            <a:endParaRPr lang="en-US"/>
          </a:p>
          <a:p>
            <a:pPr eaLnBrk="1" hangingPunct="1"/>
            <a:r>
              <a:rPr lang="en-US"/>
              <a:t>Cele mai importante sunt: 1NF, 2NF, 3NF, BCNF </a:t>
            </a:r>
            <a:r>
              <a:rPr lang="ro-RO"/>
              <a:t>şi 4NF</a:t>
            </a:r>
          </a:p>
          <a:p>
            <a:pPr eaLnBrk="1" hangingPunct="1"/>
            <a:r>
              <a:rPr lang="ro-RO"/>
              <a:t>Cele mai folosite</a:t>
            </a:r>
            <a:r>
              <a:rPr lang="en-US"/>
              <a:t> </a:t>
            </a:r>
            <a:r>
              <a:rPr lang="ro-RO"/>
              <a:t>(şi necesare în practică)</a:t>
            </a:r>
            <a:r>
              <a:rPr lang="en-US"/>
              <a:t>: 1NF, 2NF, 3NF</a:t>
            </a:r>
          </a:p>
          <a:p>
            <a:pPr eaLnBrk="1" hangingPunct="1"/>
            <a:r>
              <a:rPr lang="ro-RO"/>
              <a:t>BCNF şi 4NF sunt rar aplicate în practică</a:t>
            </a:r>
          </a:p>
          <a:p>
            <a:pPr eaLnBrk="1" hangingPunct="1"/>
            <a:r>
              <a:rPr lang="ro-RO"/>
              <a:t>5NF, DKNF şi 6NF sunt (mai mult) teoretice</a:t>
            </a:r>
          </a:p>
          <a:p>
            <a:pPr eaLnBrk="1" hangingPunct="1"/>
            <a:endParaRPr lang="ro-RO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4338" y="13447"/>
            <a:ext cx="8558212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Cerinţe ale formelor normalizate</a:t>
            </a:r>
            <a:endParaRPr lang="en-US" b="1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37987" y="1379542"/>
            <a:ext cx="8432800" cy="5580063"/>
          </a:xfrm>
        </p:spPr>
        <p:txBody>
          <a:bodyPr/>
          <a:lstStyle/>
          <a:p>
            <a:pPr eaLnBrk="1" hangingPunct="1"/>
            <a:r>
              <a:rPr lang="ro-RO" dirty="0"/>
              <a:t>Pentru 1NF</a:t>
            </a:r>
            <a:r>
              <a:rPr lang="en-US" dirty="0"/>
              <a:t>: </a:t>
            </a:r>
            <a:r>
              <a:rPr lang="en-US" dirty="0" err="1"/>
              <a:t>atributele</a:t>
            </a:r>
            <a:r>
              <a:rPr lang="en-US" dirty="0"/>
              <a:t> s</a:t>
            </a:r>
            <a:r>
              <a:rPr lang="ro-RO" dirty="0"/>
              <a:t>ă fie </a:t>
            </a:r>
            <a:r>
              <a:rPr lang="ro-RO" b="1" dirty="0"/>
              <a:t>atomice</a:t>
            </a:r>
          </a:p>
          <a:p>
            <a:pPr eaLnBrk="1" hangingPunct="1"/>
            <a:r>
              <a:rPr lang="ro-RO" dirty="0"/>
              <a:t>Pentru 2NF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b="1" dirty="0"/>
              <a:t>DF par</a:t>
            </a:r>
            <a:r>
              <a:rPr lang="ro-RO" b="1" dirty="0"/>
              <a:t>ţiale</a:t>
            </a:r>
          </a:p>
          <a:p>
            <a:pPr eaLnBrk="1" hangingPunct="1"/>
            <a:r>
              <a:rPr lang="ro-RO" dirty="0"/>
              <a:t>Pentru 3NF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b="1" dirty="0"/>
              <a:t>DF </a:t>
            </a:r>
            <a:r>
              <a:rPr lang="ro-RO" b="1" dirty="0"/>
              <a:t>tranzitive</a:t>
            </a:r>
            <a:endParaRPr lang="en-US" b="1" dirty="0"/>
          </a:p>
          <a:p>
            <a:pPr eaLnBrk="1" hangingPunct="1"/>
            <a:r>
              <a:rPr lang="ro-RO" dirty="0"/>
              <a:t>Pentru </a:t>
            </a:r>
            <a:r>
              <a:rPr lang="en-US" dirty="0" err="1"/>
              <a:t>BCNF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DF </a:t>
            </a:r>
            <a:r>
              <a:rPr lang="ro-RO" dirty="0"/>
              <a:t>în care </a:t>
            </a:r>
            <a:r>
              <a:rPr lang="en-US" dirty="0" err="1"/>
              <a:t>su</a:t>
            </a:r>
            <a:r>
              <a:rPr lang="ro-RO" dirty="0"/>
              <a:t>rs</a:t>
            </a:r>
            <a:r>
              <a:rPr lang="en-US" dirty="0" err="1"/>
              <a:t>ele</a:t>
            </a:r>
            <a:r>
              <a:rPr lang="ro-RO" dirty="0"/>
              <a:t> sunt atribute ne</a:t>
            </a:r>
            <a:r>
              <a:rPr lang="en-US" dirty="0"/>
              <a:t>-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destina</a:t>
            </a:r>
            <a:r>
              <a:rPr lang="ro-RO" dirty="0"/>
              <a:t>ţi</a:t>
            </a:r>
            <a:r>
              <a:rPr lang="en-US" dirty="0" err="1"/>
              <a:t>i</a:t>
            </a:r>
            <a:r>
              <a:rPr lang="ro-RO" dirty="0"/>
              <a:t> atribute chei</a:t>
            </a:r>
            <a:r>
              <a:rPr lang="en-US" dirty="0"/>
              <a:t>e</a:t>
            </a:r>
            <a:endParaRPr lang="ro-RO" dirty="0"/>
          </a:p>
          <a:p>
            <a:pPr eaLnBrk="1" hangingPunct="1"/>
            <a:r>
              <a:rPr lang="ro-RO" dirty="0"/>
              <a:t>Pentru 4NF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ţelor </a:t>
            </a:r>
            <a:r>
              <a:rPr lang="ro-RO" b="1" dirty="0"/>
              <a:t>multi</a:t>
            </a:r>
            <a:r>
              <a:rPr lang="en-US" b="1" dirty="0"/>
              <a:t>-</a:t>
            </a:r>
            <a:r>
              <a:rPr lang="ro-RO" b="1" dirty="0"/>
              <a:t>valoare</a:t>
            </a:r>
          </a:p>
          <a:p>
            <a:pPr eaLnBrk="1" hangingPunct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5NF</a:t>
            </a:r>
            <a:r>
              <a:rPr lang="en-US" dirty="0"/>
              <a:t>: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ţelor </a:t>
            </a:r>
            <a:r>
              <a:rPr lang="ro-RO" b="1" dirty="0"/>
              <a:t>de joncţiune</a:t>
            </a:r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207403"/>
            <a:ext cx="7911712" cy="1143000"/>
          </a:xfrm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Modelarea datelor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47799"/>
            <a:ext cx="8633012" cy="5410201"/>
          </a:xfrm>
        </p:spPr>
        <p:txBody>
          <a:bodyPr>
            <a:normAutofit/>
          </a:bodyPr>
          <a:lstStyle/>
          <a:p>
            <a:pPr algn="just"/>
            <a:r>
              <a:rPr lang="ro-RO"/>
              <a:t>Un set de metode şi instrumente pentru descrierea cerinţelor informaţionale dintr</a:t>
            </a:r>
            <a:r>
              <a:rPr lang="en-US"/>
              <a:t>-o organi</a:t>
            </a:r>
            <a:r>
              <a:rPr lang="ro-RO"/>
              <a:t>z</a:t>
            </a:r>
            <a:r>
              <a:rPr lang="en-US"/>
              <a:t>a</a:t>
            </a:r>
            <a:r>
              <a:rPr lang="ro-RO"/>
              <a:t>ţ</a:t>
            </a:r>
            <a:r>
              <a:rPr lang="en-US"/>
              <a:t>ie</a:t>
            </a:r>
          </a:p>
          <a:p>
            <a:r>
              <a:rPr lang="ro-RO"/>
              <a:t>Destinatari</a:t>
            </a:r>
            <a:r>
              <a:rPr lang="en-US"/>
              <a:t>:</a:t>
            </a:r>
            <a:endParaRPr lang="ro-RO"/>
          </a:p>
          <a:p>
            <a:pPr lvl="1"/>
            <a:r>
              <a:rPr lang="ro-RO"/>
              <a:t>Utilizatorii aplicaţiei (sistemului)</a:t>
            </a:r>
            <a:r>
              <a:rPr lang="en-US"/>
              <a:t>: formulea</a:t>
            </a:r>
            <a:r>
              <a:rPr lang="ro-RO"/>
              <a:t>ză cerinţele şi verifică modul de implementare a cerinţelor</a:t>
            </a:r>
          </a:p>
          <a:p>
            <a:pPr lvl="1"/>
            <a:r>
              <a:rPr lang="ro-RO"/>
              <a:t>Dezvoltatorii aplicaţiei (informaticieni) care proiectează şi implementează BD şi celelalte module</a:t>
            </a:r>
          </a:p>
          <a:p>
            <a:r>
              <a:rPr lang="en-US"/>
              <a:t>Modelarea datelor este parte integrant</a:t>
            </a:r>
            <a:r>
              <a:rPr lang="ro-RO"/>
              <a:t>ă din modelarea sistemelor informaţionale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651" y="324001"/>
            <a:ext cx="8116349" cy="65339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94" y="-53788"/>
            <a:ext cx="648471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Ciclul de via</a:t>
            </a:r>
            <a:r>
              <a:rPr lang="ro-RO" b="1"/>
              <a:t>ţă al datelor într</a:t>
            </a:r>
            <a:r>
              <a:rPr lang="en-US" b="1"/>
              <a:t>-o organiza</a:t>
            </a:r>
            <a:r>
              <a:rPr lang="ro-RO" b="1"/>
              <a:t>ţie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274637"/>
            <a:ext cx="8167206" cy="1339009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Metodologii, limbaje </a:t>
            </a:r>
            <a:r>
              <a:rPr lang="ro-RO" dirty="0"/>
              <a:t>ş</a:t>
            </a:r>
            <a:r>
              <a:rPr lang="en-US" b="1"/>
              <a:t>i </a:t>
            </a:r>
            <a:r>
              <a:rPr lang="ro-RO" b="1"/>
              <a:t>instrumente de modelare a datelor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042" y="1632857"/>
            <a:ext cx="8167206" cy="5225143"/>
          </a:xfrm>
        </p:spPr>
        <p:txBody>
          <a:bodyPr>
            <a:normAutofit/>
          </a:bodyPr>
          <a:lstStyle/>
          <a:p>
            <a:r>
              <a:rPr lang="ro-RO" dirty="0"/>
              <a:t>Entity</a:t>
            </a:r>
            <a:r>
              <a:rPr lang="en-US" dirty="0"/>
              <a:t>-Relationship (E-R) - P. Chen - 1976</a:t>
            </a:r>
          </a:p>
          <a:p>
            <a:r>
              <a:rPr lang="en-US" dirty="0"/>
              <a:t>Enhanced Entity-Relationship (</a:t>
            </a:r>
            <a:r>
              <a:rPr lang="en-US" dirty="0" err="1"/>
              <a:t>EER</a:t>
            </a:r>
            <a:r>
              <a:rPr lang="en-US" dirty="0"/>
              <a:t>) –</a:t>
            </a:r>
            <a:r>
              <a:rPr lang="en-US" dirty="0" err="1"/>
              <a:t>T.Teorey</a:t>
            </a:r>
            <a:r>
              <a:rPr lang="en-US" dirty="0"/>
              <a:t> </a:t>
            </a:r>
            <a:r>
              <a:rPr lang="en-US" dirty="0" err="1"/>
              <a:t>s.a</a:t>
            </a:r>
            <a:r>
              <a:rPr lang="en-US" dirty="0"/>
              <a:t>. - 1986</a:t>
            </a:r>
          </a:p>
          <a:p>
            <a:r>
              <a:rPr lang="en-US" dirty="0" err="1"/>
              <a:t>IDEF1X</a:t>
            </a:r>
            <a:r>
              <a:rPr lang="en-US" dirty="0"/>
              <a:t> (1981) </a:t>
            </a:r>
          </a:p>
          <a:p>
            <a:r>
              <a:rPr lang="en-US" dirty="0"/>
              <a:t>Object-Role Modeling (</a:t>
            </a:r>
            <a:r>
              <a:rPr lang="en-US" dirty="0" err="1"/>
              <a:t>ORM</a:t>
            </a:r>
            <a:r>
              <a:rPr lang="en-US" dirty="0"/>
              <a:t>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Falkenberg</a:t>
            </a:r>
            <a:r>
              <a:rPr lang="en-US" dirty="0"/>
              <a:t> (1976), </a:t>
            </a:r>
            <a:r>
              <a:rPr lang="en-US" dirty="0" err="1"/>
              <a:t>Nijssen</a:t>
            </a:r>
            <a:r>
              <a:rPr lang="en-US" dirty="0"/>
              <a:t>, </a:t>
            </a:r>
            <a:r>
              <a:rPr lang="en-US" dirty="0" err="1"/>
              <a:t>Halpin</a:t>
            </a:r>
            <a:endParaRPr lang="en-US" dirty="0"/>
          </a:p>
          <a:p>
            <a:r>
              <a:rPr lang="ro-RO" dirty="0"/>
              <a:t>Object Oriente</a:t>
            </a:r>
            <a:r>
              <a:rPr lang="en-US" dirty="0"/>
              <a:t>d</a:t>
            </a:r>
            <a:r>
              <a:rPr lang="ro-RO" dirty="0"/>
              <a:t> Modeling</a:t>
            </a:r>
            <a:endParaRPr lang="en-US" dirty="0"/>
          </a:p>
          <a:p>
            <a:pPr lvl="1"/>
            <a:r>
              <a:rPr lang="en-US" dirty="0"/>
              <a:t>Limbaj: Unified Modeling Language (</a:t>
            </a:r>
            <a:r>
              <a:rPr lang="en-US" dirty="0" err="1"/>
              <a:t>UML</a:t>
            </a:r>
            <a:r>
              <a:rPr lang="en-US" dirty="0"/>
              <a:t>): 199</a:t>
            </a:r>
            <a:r>
              <a:rPr lang="ro-RO" dirty="0"/>
              <a:t>7</a:t>
            </a:r>
          </a:p>
          <a:p>
            <a:r>
              <a:rPr lang="ro-RO" dirty="0"/>
              <a:t>Instrumente: E-R Studio, Enterprise Architect, Visual Paradigm, Visible Analyst. Oracle Data Modeler etc.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38" y="8638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</a:t>
            </a:r>
            <a:r>
              <a:rPr lang="en-US" b="1" dirty="0"/>
              <a:t> E-R </a:t>
            </a:r>
            <a:r>
              <a:rPr lang="en-US" b="1" dirty="0" err="1"/>
              <a:t>clasic</a:t>
            </a:r>
            <a:r>
              <a:rPr lang="ro-RO" b="1" dirty="0"/>
              <a:t>ă</a:t>
            </a:r>
            <a:r>
              <a:rPr lang="en-US" b="1" dirty="0"/>
              <a:t> (</a:t>
            </a:r>
            <a:r>
              <a:rPr lang="en-US" b="1" i="1" dirty="0" err="1"/>
              <a:t>P.Chen</a:t>
            </a:r>
            <a:r>
              <a:rPr lang="en-US" b="1" dirty="0"/>
              <a:t>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064"/>
            <a:ext cx="9144000" cy="552001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961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-101878"/>
            <a:ext cx="78867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Diagram</a:t>
            </a:r>
            <a:r>
              <a:rPr lang="ro-RO" b="1" dirty="0"/>
              <a:t>ă</a:t>
            </a:r>
            <a:r>
              <a:rPr lang="en-US" b="1" dirty="0"/>
              <a:t> (E-R)</a:t>
            </a:r>
            <a:r>
              <a:rPr lang="ro-RO" b="1" dirty="0"/>
              <a:t> </a:t>
            </a:r>
            <a:r>
              <a:rPr lang="ro-RO" b="1" i="1" dirty="0"/>
              <a:t>IDEF1X</a:t>
            </a:r>
            <a:endParaRPr lang="en-US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" y="1085850"/>
            <a:ext cx="9077748" cy="578385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14159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90" y="0"/>
            <a:ext cx="8668310" cy="1203325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Diagramă </a:t>
            </a:r>
            <a:r>
              <a:rPr lang="en-US" b="1" dirty="0"/>
              <a:t>(E-R) </a:t>
            </a:r>
            <a:r>
              <a:rPr lang="ro-RO" b="1" i="1" dirty="0"/>
              <a:t>Barker</a:t>
            </a:r>
            <a:endParaRPr lang="en-US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14450"/>
            <a:ext cx="9144000" cy="5543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92815" y="6516368"/>
            <a:ext cx="222984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Sursa</a:t>
            </a:r>
            <a:r>
              <a:rPr lang="en-US" sz="1800" i="1">
                <a:latin typeface="Segoe UI" pitchFamily="34" charset="0"/>
                <a:ea typeface="Segoe UI" pitchFamily="34" charset="0"/>
                <a:cs typeface="Segoe UI" pitchFamily="34" charset="0"/>
              </a:rPr>
              <a:t>: Ponniah 2007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4" y="153615"/>
            <a:ext cx="867819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Diagrama </a:t>
            </a:r>
            <a:r>
              <a:rPr lang="ro-RO" b="1" i="1" dirty="0"/>
              <a:t>Barker</a:t>
            </a:r>
            <a:r>
              <a:rPr lang="ro-RO" b="1" dirty="0"/>
              <a:t> a BD VÎNZĂRI</a:t>
            </a:r>
            <a:br>
              <a:rPr lang="ro-RO" b="1" dirty="0"/>
            </a:br>
            <a:r>
              <a:rPr lang="ro-RO" b="1" dirty="0"/>
              <a:t>(Oracle Data Modeler)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9144000" cy="552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2851</TotalTime>
  <Words>1208</Words>
  <Application>Microsoft Macintosh PowerPoint</Application>
  <PresentationFormat>On-screen Show (4:3)</PresentationFormat>
  <Paragraphs>114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Gabriola</vt:lpstr>
      <vt:lpstr>Gill Sans MT</vt:lpstr>
      <vt:lpstr>Segoe UI</vt:lpstr>
      <vt:lpstr>Segoe UI Semibold</vt:lpstr>
      <vt:lpstr>Times New Roman</vt:lpstr>
      <vt:lpstr>Verdana</vt:lpstr>
      <vt:lpstr>Wingdings</vt:lpstr>
      <vt:lpstr>Wingdings 2</vt:lpstr>
      <vt:lpstr>Solstice</vt:lpstr>
      <vt:lpstr>1_MF2014</vt:lpstr>
      <vt:lpstr>MF2014</vt:lpstr>
      <vt:lpstr>PROIECTAREA BAZELOR DE DATE </vt:lpstr>
      <vt:lpstr>Tipuri de modelări în analiza/proiectarea SI</vt:lpstr>
      <vt:lpstr>Modelarea datelor</vt:lpstr>
      <vt:lpstr>Ciclul de viaţă al datelor într-o organizaţie</vt:lpstr>
      <vt:lpstr>Metodologii, limbaje şi instrumente de modelare a datelor</vt:lpstr>
      <vt:lpstr>Diagramă E-R clasică (P.Chen)</vt:lpstr>
      <vt:lpstr>Diagramă (E-R) IDEF1X</vt:lpstr>
      <vt:lpstr>Diagramă (E-R) Barker</vt:lpstr>
      <vt:lpstr>Diagrama Barker a BD VÎNZĂRI (Oracle Data Modeler)</vt:lpstr>
      <vt:lpstr>Diagrama Information Engineering a BD VÎNZĂRI (Oracle Data Modeler)</vt:lpstr>
      <vt:lpstr>Diagrama Bachman a BD VÎNZĂRI (Oracle Data Modeler)</vt:lpstr>
      <vt:lpstr>Diagramă Object-Role Modeling</vt:lpstr>
      <vt:lpstr>Diagramă UML</vt:lpstr>
      <vt:lpstr>Cum se proiectează o BD</vt:lpstr>
      <vt:lpstr>Proiectarea bazelor de date</vt:lpstr>
      <vt:lpstr>De ce folosim (la acest curs) exclusiv normalizarea ?</vt:lpstr>
      <vt:lpstr>Dezavantajele normalizării - 1</vt:lpstr>
      <vt:lpstr>Dezavantajele normalizării - 2</vt:lpstr>
      <vt:lpstr>Clişee privind normalizarea</vt:lpstr>
      <vt:lpstr>O analiză (incompletă) a dezavantajelor şi clişeelor normalizării</vt:lpstr>
      <vt:lpstr>Două tipuri de normalizare</vt:lpstr>
      <vt:lpstr>Fundamentul normalizării</vt:lpstr>
      <vt:lpstr>Formele normale ale unei BD</vt:lpstr>
      <vt:lpstr>Cerinţe ale formelor normalizate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233</cp:revision>
  <dcterms:created xsi:type="dcterms:W3CDTF">2002-10-11T06:23:42Z</dcterms:created>
  <dcterms:modified xsi:type="dcterms:W3CDTF">2021-04-26T11:44:00Z</dcterms:modified>
</cp:coreProperties>
</file>