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9"/>
  </p:notesMasterIdLst>
  <p:sldIdLst>
    <p:sldId id="256" r:id="rId2"/>
    <p:sldId id="369" r:id="rId3"/>
    <p:sldId id="404" r:id="rId4"/>
    <p:sldId id="409" r:id="rId5"/>
    <p:sldId id="410" r:id="rId6"/>
    <p:sldId id="411" r:id="rId7"/>
    <p:sldId id="412" r:id="rId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18D8"/>
    <a:srgbClr val="002D86"/>
    <a:srgbClr val="A6C9E6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6" autoAdjust="0"/>
  </p:normalViewPr>
  <p:slideViewPr>
    <p:cSldViewPr snapToGrid="0"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226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oCs7z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809" y="2442950"/>
            <a:ext cx="7721600" cy="2429323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</a:t>
            </a:r>
            <a:r>
              <a:rPr lang="en-US" sz="8000" b="1" dirty="0">
                <a:latin typeface="Calisto MT" pitchFamily="18" charset="0"/>
                <a:ea typeface="Batang" pitchFamily="18" charset="-127"/>
              </a:rPr>
              <a:t> (8)</a:t>
            </a:r>
            <a:br>
              <a:rPr lang="ro-RO" sz="8000" b="1" dirty="0">
                <a:latin typeface="Calisto MT" pitchFamily="18" charset="0"/>
                <a:ea typeface="Batang" pitchFamily="18" charset="-127"/>
              </a:rPr>
            </a:br>
            <a:endParaRPr lang="en-US" sz="80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15477"/>
            <a:ext cx="8077200" cy="2107441"/>
          </a:xfrm>
        </p:spPr>
        <p:txBody>
          <a:bodyPr rtlCol="0">
            <a:norm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ro-RO" sz="40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Expresii-tabelă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SQL2009_Cap09_SELECT(5)_</a:t>
            </a:r>
            <a:r>
              <a:rPr lang="en-US" dirty="0" err="1">
                <a:cs typeface="Avenir Light"/>
              </a:rPr>
              <a:t>Subconsultari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3"/>
              </a:rPr>
              <a:t>https://github.com/marinfotache/Baze-de-date-I/blob/master/SQL.%20Dialecte%20DB2-%20Oracle-%20PostgreSQL%20si%20SQL%20Server/SQL2009_Cap09_SELECT(5)_Subconsultari.pdf</a:t>
            </a:r>
          </a:p>
          <a:p>
            <a:pPr marL="82296" indent="0">
              <a:buNone/>
            </a:pPr>
            <a:endParaRPr lang="en-US" sz="2200" dirty="0">
              <a:hlinkClick r:id="rId3"/>
            </a:endParaRPr>
          </a:p>
          <a:p>
            <a:pPr marL="82296" indent="0">
              <a:buNone/>
            </a:pPr>
            <a:endParaRPr lang="en-US" sz="2200" dirty="0">
              <a:hlinkClick r:id="rId3"/>
            </a:endParaRPr>
          </a:p>
          <a:p>
            <a:pPr marL="82296" indent="0">
              <a:buNone/>
            </a:pPr>
            <a:endParaRPr lang="en-US" sz="2200" dirty="0">
              <a:hlinkClick r:id="rId3"/>
            </a:endParaRPr>
          </a:p>
          <a:p>
            <a:pPr marL="82296" indent="0">
              <a:buNone/>
            </a:pPr>
            <a:r>
              <a:rPr lang="en-US" sz="2400" dirty="0">
                <a:hlinkClick r:id="rId3"/>
              </a:rPr>
              <a:t>http://www.postgresqltutorial.com/postgresql-cte</a:t>
            </a:r>
            <a:r>
              <a:rPr lang="en-US" sz="2400">
                <a:hlinkClick r:id="rId3"/>
              </a:rPr>
              <a:t>/</a:t>
            </a:r>
          </a:p>
          <a:p>
            <a:pPr marL="82296" indent="0">
              <a:buNone/>
            </a:pPr>
            <a:endParaRPr lang="en-US" sz="2400" dirty="0">
              <a:hlinkClick r:id="rId3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98947295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527" y="218365"/>
            <a:ext cx="8131473" cy="1037230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ro-RO" b="1" dirty="0"/>
              <a:t> – tabelă (1)</a:t>
            </a:r>
            <a:endParaRPr lang="en-US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351133" y="1447799"/>
            <a:ext cx="7841867" cy="52396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Ce facturi au fost emise în aceeaşi zi cu factura 1120 ?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Zi_1120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 AS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(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SELECT DataFact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 FROM facturi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 WHERE NrFact=1120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SELECT NrFact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FROM facturi NATURAL JOIN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Zi_1120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</a:t>
            </a:r>
            <a:endParaRPr lang="ro-RO" sz="3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1767" y="2402005"/>
            <a:ext cx="16174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Zi_1120</a:t>
            </a:r>
            <a:endParaRPr lang="en-US" sz="3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732060" y="3125337"/>
            <a:ext cx="1119116" cy="368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070" y="3791590"/>
            <a:ext cx="1175058" cy="2709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968957-0C7A-384C-895B-7E1DE80FE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31" y="3095921"/>
            <a:ext cx="1392565" cy="119362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527" y="0"/>
            <a:ext cx="8131473" cy="103723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 – tabelă (2)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05218" y="955343"/>
            <a:ext cx="8387782" cy="5902657"/>
          </a:xfrm>
        </p:spPr>
        <p:txBody>
          <a:bodyPr>
            <a:normAutofit fontScale="85000" lnSpcReduction="10000"/>
          </a:bodyPr>
          <a:lstStyle/>
          <a:p>
            <a:pPr lvl="0">
              <a:buNone/>
            </a:pPr>
            <a:r>
              <a:rPr lang="ro-RO" i="1" dirty="0"/>
              <a:t>Care este clientul care a cumpărat cele mai multe produse ?</a:t>
            </a:r>
            <a:endParaRPr lang="ro-RO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clienti_produse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 AS  (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	       SELECT DenCl, COUNT(DISTINCT CodPr)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		AS Nr_Prod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	 		       FROM </a:t>
            </a:r>
            <a:r>
              <a:rPr lang="ro-RO" sz="3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</a:t>
            </a:r>
            <a:endParaRPr lang="ro-RO" sz="3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				NATURAL JOIN facturi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  		 NATURAL JOIN </a:t>
            </a:r>
            <a:r>
              <a:rPr lang="ro-RO" sz="3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endParaRPr lang="ro-RO" sz="3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	                           GROUP BY DenCl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ro-RO" sz="1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SELECT * FROM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clienti_produse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WHERE Nr_Prod =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		(SELECT MAX(Nr_Prod)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   	                  FROM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clienti_produse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88" y="2668593"/>
            <a:ext cx="2291182" cy="230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Left Arrow 8"/>
          <p:cNvSpPr/>
          <p:nvPr/>
        </p:nvSpPr>
        <p:spPr>
          <a:xfrm>
            <a:off x="2483892" y="3398293"/>
            <a:ext cx="655093" cy="436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299261"/>
            <a:ext cx="229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CLIENTI_PRODUSE</a:t>
            </a:r>
            <a:endParaRPr lang="en-US" sz="2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716" y="5716431"/>
            <a:ext cx="518615" cy="936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ight Arrow 11"/>
          <p:cNvSpPr/>
          <p:nvPr/>
        </p:nvSpPr>
        <p:spPr>
          <a:xfrm>
            <a:off x="6127845" y="5704762"/>
            <a:ext cx="600501" cy="354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859809" y="6018662"/>
            <a:ext cx="1733266" cy="3957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0582" y="5404514"/>
            <a:ext cx="2267882" cy="832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527" y="0"/>
            <a:ext cx="8131473" cy="103723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 – tabelă (3)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-40959" y="723333"/>
            <a:ext cx="8925649" cy="6243851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20000"/>
              </a:lnSpc>
              <a:buNone/>
            </a:pPr>
            <a:r>
              <a:rPr lang="ro-RO" i="1" dirty="0"/>
              <a:t>Să se afle numărul de produse vândute, pe următoarele intervale ale preţului unitar de vânzare: </a:t>
            </a:r>
            <a:r>
              <a:rPr lang="ro-RO" sz="2600" b="1" i="1" dirty="0"/>
              <a:t>între 0 şi 500 RON;  între 501 şi 750 RON;  între 751 şi 1000 RON...peste 7001 RON</a:t>
            </a:r>
          </a:p>
          <a:p>
            <a:pPr lvl="0">
              <a:lnSpc>
                <a:spcPct val="120000"/>
              </a:lnSpc>
              <a:buNone/>
            </a:pPr>
            <a:endParaRPr lang="ro-RO" sz="1300" b="1" i="1" dirty="0"/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intervale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AS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(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SELECT 0 AS LimInf, 500 AS LimSup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 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	   	SELECT 501, 750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SELECT 751, 1000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     	SELECT 1001, 5000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SELECT 5001, 6000 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SELECT 6001, 7000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 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SELECT 7001, 99999999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LimInf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LimSup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, COUNT(PretUnit)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AS Nr_produse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intervale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LEFT OUTER JOIN liniifact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ON PretUnit BETWEEN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LimInf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	AND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LimSup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LimInf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LimSup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LimInf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LimSup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6803" y="3903259"/>
            <a:ext cx="2771661" cy="2497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3" y="0"/>
            <a:ext cx="8911988" cy="103723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 – tabelă (4)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-40959" y="1023582"/>
            <a:ext cx="8925649" cy="5943602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  <a:buNone/>
            </a:pPr>
            <a:r>
              <a:rPr lang="ro-RO" i="1" dirty="0"/>
              <a:t>Ce produse au fost vândute tuturor clienţilor ? </a:t>
            </a:r>
            <a:endParaRPr lang="ro-RO" sz="1300" b="1" i="1" dirty="0"/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produse_clienti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AS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 	(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SELECT DenPr, COUNT(DISTINCT CodCl) AS Nr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 FROM produse 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 			NATURAL JOIN </a:t>
            </a:r>
            <a:r>
              <a:rPr lang="ro-RO" sz="31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endParaRPr lang="ro-RO" sz="31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 		 	NATURAL JOIN facturi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	 	GROUP BY DenPr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),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nr_clienti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AS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    		(</a:t>
            </a: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SELECT COUNT(CodCl) AS NrClienti </a:t>
            </a:r>
          </a:p>
          <a:p>
            <a:pPr lvl="0">
              <a:buNone/>
            </a:pP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            	 FROM 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DenPr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produse_clienti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INNER JOIN </a:t>
            </a: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nr_clienti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ON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= </a:t>
            </a: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NrClienti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3165" y="5125782"/>
            <a:ext cx="2006243" cy="1090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3" y="0"/>
            <a:ext cx="8911988" cy="103723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 – tabelă (5)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-40959" y="1119117"/>
            <a:ext cx="9184959" cy="5834419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20000"/>
              </a:lnSpc>
              <a:buNone/>
            </a:pPr>
            <a:r>
              <a:rPr lang="ro-RO" i="1" dirty="0"/>
              <a:t>Ce facturi conţin măcar produsele din factura 1117 ? </a:t>
            </a:r>
            <a:endParaRPr lang="ro-RO" sz="1300" b="1" i="1" dirty="0"/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WITH 	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facturi_prod1117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AS (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SELECT lf1.NrFact, lf1.CodPr</a:t>
            </a:r>
          </a:p>
          <a:p>
            <a:pPr lvl="0">
              <a:buNone/>
            </a:pP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		FROM liniifact lf1 INNER JOIN liniifact lf2 ON</a:t>
            </a:r>
          </a:p>
          <a:p>
            <a:pPr lvl="0">
              <a:buNone/>
            </a:pP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			lf1.CodPr=lf2.CodPr AND lf2.NrFact=1117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),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nrproduse_1117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	AS (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SELECT COUNT(DISTINCT CodPr) AS Nr</a:t>
            </a:r>
          </a:p>
          <a:p>
            <a:pPr lvl="0">
              <a:buNone/>
            </a:pP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FROM liniifact </a:t>
            </a:r>
          </a:p>
          <a:p>
            <a:pPr lvl="0">
              <a:buNone/>
            </a:pP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WHERE NrFact=1117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		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facturi_prod1117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NrFact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HAVING COUNT(DISTINCT 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 = (SELECT </a:t>
            </a: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 					               FROM </a:t>
            </a: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nrproduse_1117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</a:t>
            </a:r>
            <a:endParaRPr lang="ro-RO" sz="3100" dirty="0">
              <a:solidFill>
                <a:srgbClr val="008000"/>
              </a:solidFill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5908" y="1254923"/>
            <a:ext cx="1047398" cy="4576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6519</TotalTime>
  <Words>225</Words>
  <Application>Microsoft Macintosh PowerPoint</Application>
  <PresentationFormat>On-screen Show (4:3)</PresentationFormat>
  <Paragraphs>86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Arial Unicode MS</vt:lpstr>
      <vt:lpstr>American Typewriter</vt:lpstr>
      <vt:lpstr>Arial</vt:lpstr>
      <vt:lpstr>Avenir Medium</vt:lpstr>
      <vt:lpstr>Book Antiqua</vt:lpstr>
      <vt:lpstr>Calisto MT</vt:lpstr>
      <vt:lpstr>Franklin Gothic Demi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SQL (8) </vt:lpstr>
      <vt:lpstr>Text</vt:lpstr>
      <vt:lpstr>Expresii – tabelă (1)</vt:lpstr>
      <vt:lpstr>Expresii – tabelă (2)</vt:lpstr>
      <vt:lpstr>Expresii – tabelă (3)</vt:lpstr>
      <vt:lpstr>Expresii – tabelă (4)</vt:lpstr>
      <vt:lpstr>Expresii – tabelă (5)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472</cp:revision>
  <dcterms:created xsi:type="dcterms:W3CDTF">2002-10-11T06:23:42Z</dcterms:created>
  <dcterms:modified xsi:type="dcterms:W3CDTF">2019-04-10T06:49:28Z</dcterms:modified>
</cp:coreProperties>
</file>