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17"/>
  </p:notesMasterIdLst>
  <p:sldIdLst>
    <p:sldId id="256" r:id="rId2"/>
    <p:sldId id="369" r:id="rId3"/>
    <p:sldId id="383" r:id="rId4"/>
    <p:sldId id="415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416" r:id="rId14"/>
    <p:sldId id="348" r:id="rId15"/>
    <p:sldId id="417" r:id="rId16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18D8"/>
    <a:srgbClr val="002D86"/>
    <a:srgbClr val="A6C9E6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3944" autoAdjust="0"/>
  </p:normalViewPr>
  <p:slideViewPr>
    <p:cSldViewPr snapToGrid="0">
      <p:cViewPr varScale="1">
        <p:scale>
          <a:sx n="116" d="100"/>
          <a:sy n="116" d="100"/>
        </p:scale>
        <p:origin x="20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C7AB005-3131-4E1C-93B7-81752606534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2266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577C1-8AD6-41D2-8E7F-35C5B096E579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05EC9F-4151-4818-864B-1E0100E0CFF7}" type="slidenum">
              <a:rPr lang="ro-RO" smtClean="0"/>
              <a:pPr/>
              <a:t>12</a:t>
            </a:fld>
            <a:endParaRPr lang="ro-RO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05EC9F-4151-4818-864B-1E0100E0CFF7}" type="slidenum">
              <a:rPr lang="ro-RO" smtClean="0"/>
              <a:pPr/>
              <a:t>13</a:t>
            </a:fld>
            <a:endParaRPr lang="ro-RO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5650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9D580-7019-44FA-A065-BD582C3EE9C0}" type="slidenum">
              <a:rPr lang="ro-RO" smtClean="0"/>
              <a:pPr/>
              <a:t>14</a:t>
            </a:fld>
            <a:endParaRPr lang="ro-RO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9D580-7019-44FA-A065-BD582C3EE9C0}" type="slidenum">
              <a:rPr lang="ro-RO" smtClean="0"/>
              <a:pPr/>
              <a:t>15</a:t>
            </a:fld>
            <a:endParaRPr lang="ro-RO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61315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DDB814-4E7B-4972-90D6-7892F8711332}" type="slidenum">
              <a:rPr lang="ro-RO" smtClean="0"/>
              <a:pPr/>
              <a:t>5</a:t>
            </a:fld>
            <a:endParaRPr lang="ro-RO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7432AC-4B0C-4091-94D4-FCE144269164}" type="slidenum">
              <a:rPr lang="ro-RO" smtClean="0"/>
              <a:pPr/>
              <a:t>6</a:t>
            </a:fld>
            <a:endParaRPr lang="ro-RO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F53BD-3995-4F63-89A0-846AC4C89172}" type="slidenum">
              <a:rPr lang="ro-RO" smtClean="0"/>
              <a:pPr/>
              <a:t>7</a:t>
            </a:fld>
            <a:endParaRPr lang="ro-RO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5F626-9382-4B61-9167-943248604D98}" type="slidenum">
              <a:rPr lang="ro-RO" smtClean="0"/>
              <a:pPr/>
              <a:t>8</a:t>
            </a:fld>
            <a:endParaRPr lang="ro-RO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F02C7A-0835-4128-9F8F-6383387E9F7C}" type="slidenum">
              <a:rPr lang="ro-RO" smtClean="0"/>
              <a:pPr/>
              <a:t>9</a:t>
            </a:fld>
            <a:endParaRPr lang="ro-RO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3A1F3-0CC3-4350-A13E-C1848074F083}" type="slidenum">
              <a:rPr lang="ro-RO" smtClean="0"/>
              <a:pPr/>
              <a:t>10</a:t>
            </a:fld>
            <a:endParaRPr lang="ro-RO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DC799-FCCC-4377-AC5A-9C761ACEF5F4}" type="slidenum">
              <a:rPr lang="ro-RO" smtClean="0"/>
              <a:pPr/>
              <a:t>11</a:t>
            </a:fld>
            <a:endParaRPr lang="ro-RO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A6A37-23BA-4010-A676-C486948BBD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B7E3E-29D7-4D0B-B774-A6AEB59FB5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A49BE-7429-4695-B786-539AAF0209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0A066-BB99-4FD5-AE2C-37704C649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FFCD4-884C-47DD-A96F-F7702227A1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C1591-6602-4D6B-BFD2-CB02039EDE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C8E81-0BD1-4D92-95CF-1AD67F3284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3386A-CEFA-4217-937C-6DC15EAEBF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9BF12-B154-4E03-9CBE-FB46958FFE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597FD-98C2-4FE0-A191-784EEA998C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E697-DF28-4DCA-9B03-3DA4AFED68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73512-EC8F-4E8E-BADC-AD05AB717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31E5A30-9AED-4C10-B61A-4C9BA2F396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all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any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drv.ms/1oCs7z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subquery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9809" y="2442950"/>
            <a:ext cx="7721600" cy="2429323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8000" b="0" dirty="0">
                <a:latin typeface="American Typewriter" charset="0"/>
                <a:ea typeface="American Typewriter" charset="0"/>
                <a:cs typeface="American Typewriter" charset="0"/>
              </a:rPr>
              <a:t>SQL</a:t>
            </a:r>
            <a:r>
              <a:rPr lang="en-US" sz="8000" b="1" dirty="0">
                <a:latin typeface="Calisto MT" pitchFamily="18" charset="0"/>
                <a:ea typeface="Batang" pitchFamily="18" charset="-127"/>
              </a:rPr>
              <a:t> </a:t>
            </a:r>
            <a:r>
              <a:rPr lang="en-US" sz="8000" b="0" dirty="0">
                <a:latin typeface="American Typewriter" charset="0"/>
              </a:rPr>
              <a:t>(6)</a:t>
            </a:r>
            <a:br>
              <a:rPr lang="ro-RO" sz="8000" b="1" dirty="0">
                <a:latin typeface="Calisto MT" pitchFamily="18" charset="0"/>
                <a:ea typeface="Batang" pitchFamily="18" charset="-127"/>
              </a:rPr>
            </a:br>
            <a:endParaRPr lang="en-US" sz="80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915477"/>
            <a:ext cx="8077200" cy="2107441"/>
          </a:xfrm>
        </p:spPr>
        <p:txBody>
          <a:bodyPr rtlCol="0">
            <a:normAutofit/>
          </a:bodyPr>
          <a:lstStyle/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en-US" sz="40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Subconsult</a:t>
            </a:r>
            <a:r>
              <a:rPr lang="ro-RO" sz="40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ări în clauza WHERE. 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6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7" name="Picture 6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idx="1"/>
          </p:nvPr>
        </p:nvSpPr>
        <p:spPr>
          <a:xfrm>
            <a:off x="863600" y="2081088"/>
            <a:ext cx="6565900" cy="5194300"/>
          </a:xfrm>
          <a:noFill/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SELECT </a:t>
            </a:r>
            <a:r>
              <a:rPr lang="ro-RO" sz="2300" b="1" dirty="0" err="1">
                <a:latin typeface="Arial" charset="0"/>
              </a:rPr>
              <a:t>NrFact</a:t>
            </a:r>
            <a:r>
              <a:rPr lang="ro-RO" sz="2300" b="1" dirty="0">
                <a:latin typeface="Arial" charset="0"/>
              </a:rPr>
              <a:t>, </a:t>
            </a:r>
            <a:r>
              <a:rPr lang="ro-RO" sz="2300" b="1" dirty="0" err="1">
                <a:latin typeface="Arial" charset="0"/>
              </a:rPr>
              <a:t>DenPr</a:t>
            </a:r>
            <a:r>
              <a:rPr lang="ro-RO" sz="2300" b="1" dirty="0">
                <a:latin typeface="Arial" charset="0"/>
              </a:rPr>
              <a:t>, 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FROM </a:t>
            </a:r>
            <a:r>
              <a:rPr lang="ro-RO" sz="2300" b="1" dirty="0" err="1">
                <a:latin typeface="Arial" charset="0"/>
              </a:rPr>
              <a:t>liniifact</a:t>
            </a:r>
            <a:r>
              <a:rPr lang="ro-RO" sz="23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	NATURAL JOIN produse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WHERE 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 &gt;= 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	( SELECT MAX(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)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 	  FROM </a:t>
            </a:r>
            <a:r>
              <a:rPr lang="ro-RO" sz="2300" b="1" dirty="0" err="1">
                <a:latin typeface="Arial" charset="0"/>
              </a:rPr>
              <a:t>liniifact</a:t>
            </a:r>
            <a:endParaRPr lang="ro-RO" sz="2300" b="1" dirty="0">
              <a:latin typeface="Aria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	  WHERE 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 &lt;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  	        (  SELECT MAX(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) 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  		FROM </a:t>
            </a:r>
            <a:r>
              <a:rPr lang="ro-RO" sz="2300" b="1" dirty="0" err="1">
                <a:latin typeface="Arial" charset="0"/>
              </a:rPr>
              <a:t>liniifact</a:t>
            </a:r>
            <a:r>
              <a:rPr lang="ro-RO" sz="2300" b="1" dirty="0">
                <a:latin typeface="Arial" charset="0"/>
              </a:rPr>
              <a:t>   )   )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ORDER BY 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 DESC, </a:t>
            </a:r>
            <a:r>
              <a:rPr lang="ro-RO" sz="2300" b="1" dirty="0" err="1">
                <a:latin typeface="Arial" charset="0"/>
              </a:rPr>
              <a:t>NrFact</a:t>
            </a:r>
            <a:endParaRPr lang="ro-RO" sz="2300" b="1" dirty="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600" y="63500"/>
            <a:ext cx="8966200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Compara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cs typeface="Arial Unicode MS"/>
              </a:rPr>
              <a:t>ţ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ii (2)</a:t>
            </a:r>
          </a:p>
          <a:p>
            <a:pPr algn="ctr">
              <a:spcBef>
                <a:spcPct val="0"/>
              </a:spcBef>
              <a:buNone/>
              <a:defRPr/>
            </a:pPr>
            <a:endParaRPr lang="ro-RO" sz="5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  <a:p>
            <a:pPr algn="ctr">
              <a:spcBef>
                <a:spcPct val="0"/>
              </a:spcBef>
              <a:buNone/>
              <a:defRPr/>
            </a:pP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sunt cele mai mari două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preţ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uri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unitar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e, 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produs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ele și 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factur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ile în care apar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? </a:t>
            </a:r>
            <a:endParaRPr lang="en-US" sz="12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1028700" y="3949700"/>
            <a:ext cx="342900" cy="22098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7950" y="5445275"/>
            <a:ext cx="830262" cy="781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90" y="4592760"/>
            <a:ext cx="921396" cy="868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ight Brace 6"/>
          <p:cNvSpPr/>
          <p:nvPr/>
        </p:nvSpPr>
        <p:spPr>
          <a:xfrm>
            <a:off x="5994400" y="5405965"/>
            <a:ext cx="330200" cy="927100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70525" y="2503431"/>
            <a:ext cx="3544215" cy="267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idx="1"/>
          </p:nvPr>
        </p:nvSpPr>
        <p:spPr>
          <a:xfrm>
            <a:off x="1345324" y="2311400"/>
            <a:ext cx="7417676" cy="4064000"/>
          </a:xfrm>
          <a:noFill/>
        </p:spPr>
        <p:txBody>
          <a:bodyPr>
            <a:normAutofit/>
          </a:bodyPr>
          <a:lstStyle/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SELECT </a:t>
            </a:r>
            <a:r>
              <a:rPr lang="ro-RO" b="1" dirty="0" err="1">
                <a:latin typeface="Arial" charset="0"/>
              </a:rPr>
              <a:t>NrFact</a:t>
            </a:r>
            <a:r>
              <a:rPr lang="ro-RO" b="1" dirty="0">
                <a:latin typeface="Arial" charset="0"/>
              </a:rPr>
              <a:t>, </a:t>
            </a:r>
            <a:r>
              <a:rPr lang="ro-RO" b="1" dirty="0" err="1">
                <a:latin typeface="Arial" charset="0"/>
              </a:rPr>
              <a:t>DenPr</a:t>
            </a:r>
            <a:r>
              <a:rPr lang="ro-RO" b="1" dirty="0">
                <a:latin typeface="Arial" charset="0"/>
              </a:rPr>
              <a:t>,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FROM </a:t>
            </a:r>
            <a:r>
              <a:rPr lang="ro-RO" b="1" dirty="0" err="1">
                <a:latin typeface="Arial" charset="0"/>
              </a:rPr>
              <a:t>liniifact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	NATURAL JOIN produse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WHERE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IN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    	(  SELECT DISTINCT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	  	   FROM </a:t>
            </a:r>
            <a:r>
              <a:rPr lang="ro-RO" b="1" dirty="0" err="1">
                <a:latin typeface="Arial" charset="0"/>
              </a:rPr>
              <a:t>liniifact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           ORDER BY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DESC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	       LIMIT 2)</a:t>
            </a:r>
          </a:p>
        </p:txBody>
      </p:sp>
      <p:sp>
        <p:nvSpPr>
          <p:cNvPr id="3" name="Rectangle 2"/>
          <p:cNvSpPr/>
          <p:nvPr/>
        </p:nvSpPr>
        <p:spPr>
          <a:xfrm>
            <a:off x="177800" y="203200"/>
            <a:ext cx="8966200" cy="181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Compara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cs typeface="Arial Unicode MS"/>
              </a:rPr>
              <a:t>ţ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ii (3)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sunt cele mai mari două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uri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unitar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e,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produs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ele și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factur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ile în care apar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?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endParaRPr lang="ro-RO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  <a:p>
            <a:pPr algn="ctr">
              <a:spcBef>
                <a:spcPct val="0"/>
              </a:spcBef>
              <a:buNone/>
              <a:defRPr/>
            </a:pPr>
            <a:r>
              <a:rPr lang="ro-RO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Soluție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“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propri</a:t>
            </a:r>
            <a:r>
              <a:rPr lang="ro-RO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e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tar</a:t>
            </a:r>
            <a:r>
              <a:rPr lang="ro-RO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ă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”</a:t>
            </a:r>
            <a:r>
              <a:rPr lang="ro-RO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 PostgreSQL</a:t>
            </a:r>
            <a:endParaRPr lang="en-US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venir Light"/>
              <a:ea typeface="+mj-ea"/>
              <a:cs typeface="Avenir Light"/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8" y="4292599"/>
            <a:ext cx="1346201" cy="1625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Left Brace 4"/>
          <p:cNvSpPr/>
          <p:nvPr/>
        </p:nvSpPr>
        <p:spPr>
          <a:xfrm>
            <a:off x="1638300" y="4203700"/>
            <a:ext cx="482600" cy="17653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2297"/>
            <a:ext cx="91440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Operatorul ALL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79E787-5E15-7A4D-8416-4687722502E8}"/>
              </a:ext>
            </a:extLst>
          </p:cNvPr>
          <p:cNvSpPr/>
          <p:nvPr/>
        </p:nvSpPr>
        <p:spPr>
          <a:xfrm>
            <a:off x="1446903" y="1830146"/>
            <a:ext cx="73636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3"/>
              </a:rPr>
              <a:t>http://www.postgresqltutorial.com/postgresql-all/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476500" y="1671145"/>
            <a:ext cx="5435600" cy="50514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b="1" dirty="0">
                <a:latin typeface="Arial" charset="0"/>
              </a:rPr>
              <a:t>SELECT DISTINCT </a:t>
            </a:r>
            <a:r>
              <a:rPr lang="ro-RO" b="1" dirty="0" err="1">
                <a:latin typeface="Arial" charset="0"/>
              </a:rPr>
              <a:t>NrFact</a:t>
            </a:r>
            <a:r>
              <a:rPr lang="ro-RO" b="1" dirty="0">
                <a:latin typeface="Arial" charset="0"/>
              </a:rPr>
              <a:t>, </a:t>
            </a:r>
            <a:r>
              <a:rPr lang="ro-RO" b="1" dirty="0" err="1">
                <a:latin typeface="Arial" charset="0"/>
              </a:rPr>
              <a:t>DenPr</a:t>
            </a:r>
            <a:r>
              <a:rPr lang="ro-RO" b="1" dirty="0">
                <a:latin typeface="Arial" charset="0"/>
              </a:rPr>
              <a:t>,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FROM produse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	NATURAL JOIN </a:t>
            </a:r>
            <a:r>
              <a:rPr lang="ro-RO" b="1" dirty="0" err="1">
                <a:latin typeface="Arial" charset="0"/>
              </a:rPr>
              <a:t>liniifact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WHERE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&gt;= ALL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  (SELECT DISTINCT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   FROM produse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	 		NATURAL JOIN    			</a:t>
            </a:r>
            <a:r>
              <a:rPr lang="ro-RO" b="1" dirty="0" err="1">
                <a:latin typeface="Arial" charset="0"/>
              </a:rPr>
              <a:t>liniifact</a:t>
            </a:r>
            <a:r>
              <a:rPr lang="ro-RO" b="1" dirty="0">
                <a:latin typeface="Arial" charset="0"/>
              </a:rPr>
              <a:t>)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ORDER BY 1,2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500"/>
            <a:ext cx="91440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Operatorul ALL  - exemplu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Care este 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ul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unitar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maxim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la care a fost vândut un produs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și în ce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factur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i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apare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ul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maxim ?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4558" y="1582737"/>
            <a:ext cx="982662" cy="5139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ight Brace 7"/>
          <p:cNvSpPr/>
          <p:nvPr/>
        </p:nvSpPr>
        <p:spPr>
          <a:xfrm>
            <a:off x="7535916" y="4204138"/>
            <a:ext cx="376184" cy="1802962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3487737"/>
            <a:ext cx="2324101" cy="1291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Left Brace 6"/>
          <p:cNvSpPr/>
          <p:nvPr/>
        </p:nvSpPr>
        <p:spPr>
          <a:xfrm>
            <a:off x="2222500" y="1671145"/>
            <a:ext cx="457638" cy="485577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37054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6" name="Rectangle 11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281491"/>
            <a:ext cx="91440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Operatorul ANY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413E61-ADD9-5447-8774-E7D2D681C5D3}"/>
              </a:ext>
            </a:extLst>
          </p:cNvPr>
          <p:cNvSpPr/>
          <p:nvPr/>
        </p:nvSpPr>
        <p:spPr>
          <a:xfrm>
            <a:off x="1086522" y="2995035"/>
            <a:ext cx="7627172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3"/>
              </a:rPr>
              <a:t>http://www.postgresqltutorial.com/postgresql-any/</a:t>
            </a: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6" name="Rectangle 11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8" name="Rectangle 14"/>
          <p:cNvSpPr>
            <a:spLocks noChangeArrowheads="1"/>
          </p:cNvSpPr>
          <p:nvPr/>
        </p:nvSpPr>
        <p:spPr bwMode="auto">
          <a:xfrm>
            <a:off x="381000" y="1803400"/>
            <a:ext cx="753110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SELECT DISTINCT </a:t>
            </a:r>
            <a:r>
              <a:rPr lang="ro-RO" b="1" dirty="0" err="1">
                <a:latin typeface="Arial" charset="0"/>
                <a:cs typeface="Arial" charset="0"/>
              </a:rPr>
              <a:t>DenPr</a:t>
            </a:r>
            <a:r>
              <a:rPr lang="ro-RO" b="1" dirty="0">
                <a:latin typeface="Arial" charset="0"/>
                <a:cs typeface="Arial" charset="0"/>
              </a:rPr>
              <a:t>, </a:t>
            </a:r>
            <a:r>
              <a:rPr lang="ro-RO" b="1" dirty="0" err="1">
                <a:latin typeface="Arial" charset="0"/>
                <a:cs typeface="Arial" charset="0"/>
              </a:rPr>
              <a:t>PretUnit</a:t>
            </a:r>
            <a:r>
              <a:rPr lang="ro-RO" b="1" dirty="0">
                <a:latin typeface="Arial" charset="0"/>
                <a:cs typeface="Arial" charset="0"/>
              </a:rPr>
              <a:t> 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FROM produse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NATURAL JOIN </a:t>
            </a:r>
            <a:r>
              <a:rPr lang="ro-RO" b="1" dirty="0" err="1">
                <a:latin typeface="Arial" charset="0"/>
                <a:cs typeface="Arial" charset="0"/>
              </a:rPr>
              <a:t>liniifact</a:t>
            </a:r>
            <a:endParaRPr lang="ro-RO" b="1" dirty="0">
              <a:latin typeface="Arial" charset="0"/>
              <a:cs typeface="Arial" charset="0"/>
            </a:endParaRP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WHERE </a:t>
            </a:r>
            <a:r>
              <a:rPr lang="ro-RO" b="1" dirty="0" err="1">
                <a:latin typeface="Arial" charset="0"/>
                <a:cs typeface="Arial" charset="0"/>
              </a:rPr>
              <a:t>PretUnit</a:t>
            </a:r>
            <a:r>
              <a:rPr lang="ro-RO" b="1" dirty="0">
                <a:latin typeface="Arial" charset="0"/>
                <a:cs typeface="Arial" charset="0"/>
              </a:rPr>
              <a:t> &gt; ANY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  ( SELECT DISTINCT </a:t>
            </a:r>
            <a:r>
              <a:rPr lang="ro-RO" b="1" dirty="0" err="1">
                <a:latin typeface="Arial" charset="0"/>
                <a:cs typeface="Arial" charset="0"/>
              </a:rPr>
              <a:t>PretUnit</a:t>
            </a:r>
            <a:r>
              <a:rPr lang="ro-RO" b="1" dirty="0">
                <a:latin typeface="Arial" charset="0"/>
                <a:cs typeface="Arial" charset="0"/>
              </a:rPr>
              <a:t> 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     FROM produse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	NATURAL JOIN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		</a:t>
            </a:r>
            <a:r>
              <a:rPr lang="ro-RO" b="1" dirty="0" err="1">
                <a:latin typeface="Arial" charset="0"/>
                <a:cs typeface="Arial" charset="0"/>
              </a:rPr>
              <a:t>liniifact</a:t>
            </a:r>
            <a:endParaRPr lang="ro-RO" b="1" dirty="0">
              <a:latin typeface="Arial" charset="0"/>
              <a:cs typeface="Arial" charset="0"/>
            </a:endParaRP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     WHERE </a:t>
            </a:r>
            <a:r>
              <a:rPr lang="ro-RO" b="1" dirty="0" err="1">
                <a:latin typeface="Arial" charset="0"/>
                <a:cs typeface="Arial" charset="0"/>
              </a:rPr>
              <a:t>DenPr</a:t>
            </a:r>
            <a:r>
              <a:rPr lang="ro-RO" b="1" dirty="0">
                <a:latin typeface="Arial" charset="0"/>
                <a:cs typeface="Arial" charset="0"/>
              </a:rPr>
              <a:t> = 'Produs 1'   )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ORDER BY 1</a:t>
            </a: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52400"/>
            <a:ext cx="91440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Operatorul ANY - exemplu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Produsele vândute la preţuri superioare măcar unui preţ unitar la care a fost vândut ‘Produs 1’ 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" y="4473575"/>
            <a:ext cx="1019176" cy="154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Left Brace 13"/>
          <p:cNvSpPr/>
          <p:nvPr/>
        </p:nvSpPr>
        <p:spPr>
          <a:xfrm>
            <a:off x="1092200" y="3924300"/>
            <a:ext cx="558800" cy="24765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7750" y="1930400"/>
            <a:ext cx="1657350" cy="471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ight Brace 15"/>
          <p:cNvSpPr/>
          <p:nvPr/>
        </p:nvSpPr>
        <p:spPr>
          <a:xfrm>
            <a:off x="6540500" y="1879600"/>
            <a:ext cx="723900" cy="496570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05692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000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SQL2009_Cap09_SELECT(5)_</a:t>
            </a:r>
            <a:r>
              <a:rPr lang="en-US" dirty="0" err="1">
                <a:cs typeface="Avenir Light"/>
              </a:rPr>
              <a:t>Subconsultari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200" dirty="0">
                <a:hlinkClick r:id="rId3"/>
              </a:rPr>
              <a:t>https://github.com/marinfotache/Baze-de-date-I/blob/master/SQL.%20Dialecte%20DB2-%20Oracle-%20PostgreSQL%20si%20SQL%20Server/SQL2009_Cap09_SELECT(5)_</a:t>
            </a:r>
            <a:r>
              <a:rPr lang="en-US" sz="2200">
                <a:hlinkClick r:id="rId3"/>
              </a:rPr>
              <a:t>Subconsultari.pdf</a:t>
            </a:r>
            <a:endParaRPr lang="en-US" sz="2400" dirty="0">
              <a:hlinkClick r:id="rId3"/>
            </a:endParaRPr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989472952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80010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Ce</a:t>
            </a:r>
            <a:r>
              <a:rPr lang="en-US" b="1" dirty="0"/>
              <a:t> </a:t>
            </a:r>
            <a:r>
              <a:rPr lang="en-US" b="1" dirty="0" err="1"/>
              <a:t>sunt</a:t>
            </a:r>
            <a:r>
              <a:rPr lang="en-US" b="1" dirty="0"/>
              <a:t> </a:t>
            </a:r>
            <a:r>
              <a:rPr lang="en-US" b="1" dirty="0" err="1"/>
              <a:t>subconsult</a:t>
            </a:r>
            <a:r>
              <a:rPr lang="ro-RO" b="1" dirty="0"/>
              <a:t>ările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9" y="1651379"/>
            <a:ext cx="8319539" cy="4825621"/>
          </a:xfrm>
        </p:spPr>
        <p:txBody>
          <a:bodyPr>
            <a:normAutofit/>
          </a:bodyPr>
          <a:lstStyle/>
          <a:p>
            <a:r>
              <a:rPr lang="ro-RO" dirty="0"/>
              <a:t>Fraze (comenzi) SELECT plasate (incluse) în alte fraze SELECT</a:t>
            </a:r>
          </a:p>
          <a:p>
            <a:r>
              <a:rPr lang="ro-RO" dirty="0"/>
              <a:t>O subconsultare poate fi plasată într-un SELECT superior într-una dintre clauzele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en-US" dirty="0"/>
              <a:t>WHERE</a:t>
            </a:r>
          </a:p>
          <a:p>
            <a:pPr lvl="1"/>
            <a:r>
              <a:rPr lang="en-US" dirty="0"/>
              <a:t>HAVING</a:t>
            </a:r>
          </a:p>
          <a:p>
            <a:pPr lvl="1"/>
            <a:r>
              <a:rPr lang="ro-RO" dirty="0"/>
              <a:t>FROM</a:t>
            </a:r>
          </a:p>
          <a:p>
            <a:pPr lvl="1"/>
            <a:r>
              <a:rPr lang="ro-RO" dirty="0"/>
              <a:t>SELECT</a:t>
            </a:r>
            <a:endParaRPr lang="en-US" dirty="0"/>
          </a:p>
          <a:p>
            <a:r>
              <a:rPr lang="en-US" dirty="0"/>
              <a:t>Permit </a:t>
            </a:r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complexe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de </a:t>
            </a:r>
            <a:r>
              <a:rPr lang="en-US" dirty="0" err="1"/>
              <a:t>interogare</a:t>
            </a:r>
            <a:r>
              <a:rPr lang="en-US" dirty="0"/>
              <a:t> a BD</a:t>
            </a: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Tutorial</a:t>
            </a:r>
            <a:r>
              <a:rPr lang="ro-RO" dirty="0"/>
              <a:t> – </a:t>
            </a:r>
            <a:r>
              <a:rPr lang="ro-RO" dirty="0" err="1"/>
              <a:t>subconsultări</a:t>
            </a:r>
            <a:r>
              <a:rPr lang="ro-RO" dirty="0"/>
              <a:t> simple</a:t>
            </a:r>
            <a:endParaRPr lang="en-US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1547664"/>
            <a:ext cx="9144000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30297F-E312-004A-88B9-B0B82A6F9B9D}"/>
              </a:ext>
            </a:extLst>
          </p:cNvPr>
          <p:cNvSpPr/>
          <p:nvPr/>
        </p:nvSpPr>
        <p:spPr>
          <a:xfrm>
            <a:off x="1066800" y="2995035"/>
            <a:ext cx="7906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2400" dirty="0">
                <a:hlinkClick r:id="rId2"/>
              </a:rPr>
              <a:t>http://www.postgresqltutorial.com/postgresql-subquery/</a:t>
            </a:r>
            <a:endParaRPr lang="ro-RO" sz="2400" dirty="0"/>
          </a:p>
          <a:p>
            <a:pPr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271856225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err="1"/>
              <a:t>Subconsult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ro-RO" dirty="0"/>
              <a:t>în clauza WHERE. Operatorul</a:t>
            </a:r>
            <a:r>
              <a:rPr lang="en-US" dirty="0"/>
              <a:t> </a:t>
            </a:r>
            <a:r>
              <a:rPr lang="ro-RO" dirty="0"/>
              <a:t>IN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1534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i="1" dirty="0" err="1">
                <a:cs typeface="Times New Roman" pitchFamily="18" charset="0"/>
              </a:rPr>
              <a:t>Ce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facturi</a:t>
            </a:r>
            <a:r>
              <a:rPr lang="en-US" sz="2800" i="1" dirty="0">
                <a:cs typeface="Times New Roman" pitchFamily="18" charset="0"/>
              </a:rPr>
              <a:t> au </a:t>
            </a:r>
            <a:r>
              <a:rPr lang="en-US" sz="2800" i="1" dirty="0" err="1">
                <a:cs typeface="Times New Roman" pitchFamily="18" charset="0"/>
              </a:rPr>
              <a:t>fost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emise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în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aceeaşi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zi</a:t>
            </a:r>
            <a:r>
              <a:rPr lang="en-US" sz="2800" i="1" dirty="0">
                <a:cs typeface="Times New Roman" pitchFamily="18" charset="0"/>
              </a:rPr>
              <a:t> cu </a:t>
            </a:r>
            <a:r>
              <a:rPr lang="en-US" sz="2800" i="1" dirty="0" err="1">
                <a:cs typeface="Times New Roman" pitchFamily="18" charset="0"/>
              </a:rPr>
              <a:t>factura</a:t>
            </a:r>
            <a:r>
              <a:rPr lang="en-US" sz="2800" i="1" dirty="0">
                <a:cs typeface="Times New Roman" pitchFamily="18" charset="0"/>
              </a:rPr>
              <a:t> 1120?</a:t>
            </a:r>
            <a:endParaRPr lang="ro-RO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NrFact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FACTURI 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WHERE DataFact IN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	</a:t>
            </a:r>
            <a:r>
              <a:rPr lang="ro-RO" sz="3000" dirty="0">
                <a:latin typeface="Consolas"/>
                <a:cs typeface="Consolas"/>
              </a:rPr>
              <a:t>(SELECT DataFact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	 </a:t>
            </a:r>
            <a:r>
              <a:rPr lang="ro-RO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facturi</a:t>
            </a:r>
            <a:r>
              <a:rPr lang="ro-RO" sz="3000" dirty="0">
                <a:latin typeface="Consolas"/>
                <a:cs typeface="Consolas"/>
              </a:rPr>
              <a:t>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	 </a:t>
            </a:r>
            <a:r>
              <a:rPr lang="ro-RO" sz="3000" dirty="0">
                <a:latin typeface="Consolas"/>
                <a:cs typeface="Consolas"/>
              </a:rPr>
              <a:t>WHERE NrFact=1120)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AND </a:t>
            </a:r>
            <a:r>
              <a:rPr lang="en-US" sz="3000" dirty="0" err="1">
                <a:latin typeface="Consolas"/>
                <a:cs typeface="Consolas"/>
              </a:rPr>
              <a:t>NrFact</a:t>
            </a:r>
            <a:r>
              <a:rPr lang="en-US" sz="3000" dirty="0">
                <a:latin typeface="Consolas"/>
                <a:cs typeface="Consolas"/>
              </a:rPr>
              <a:t> &lt;&gt; 1120</a:t>
            </a:r>
          </a:p>
        </p:txBody>
      </p:sp>
      <p:sp>
        <p:nvSpPr>
          <p:cNvPr id="5" name="Left Brace 4"/>
          <p:cNvSpPr/>
          <p:nvPr/>
        </p:nvSpPr>
        <p:spPr>
          <a:xfrm>
            <a:off x="2372443" y="4285681"/>
            <a:ext cx="381000" cy="138524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477000" y="2279176"/>
            <a:ext cx="685800" cy="3740624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5927" y="4411002"/>
            <a:ext cx="4572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696200" y="2590800"/>
            <a:ext cx="457200" cy="381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/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F738D8-1F6E-CC44-A133-ED08FE38F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27" y="4298818"/>
            <a:ext cx="1342116" cy="1155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071DBF-574B-474D-B5E8-C45B7C18E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350" y="3403236"/>
            <a:ext cx="1561338" cy="182944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0" y="2057400"/>
            <a:ext cx="9144000" cy="4800600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SELECT Judet FROM </a:t>
            </a:r>
            <a:r>
              <a:rPr lang="en-US" sz="2800" dirty="0" err="1">
                <a:latin typeface="Consolas"/>
                <a:cs typeface="Consolas"/>
              </a:rPr>
              <a:t>judete</a:t>
            </a:r>
            <a:r>
              <a:rPr lang="ro-RO" sz="2800" dirty="0">
                <a:latin typeface="Consolas"/>
                <a:cs typeface="Consolas"/>
              </a:rPr>
              <a:t> WHERE Jud IN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(SELECT Jud FROM </a:t>
            </a:r>
            <a:r>
              <a:rPr lang="en-US" sz="2800" dirty="0" err="1">
                <a:latin typeface="Consolas"/>
                <a:cs typeface="Consolas"/>
              </a:rPr>
              <a:t>coduri_postale</a:t>
            </a:r>
            <a:r>
              <a:rPr lang="ro-RO" sz="2800" dirty="0">
                <a:latin typeface="Consolas"/>
                <a:cs typeface="Consolas"/>
              </a:rPr>
              <a:t> WHERE CodPost IN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(SELECT CodPost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FROM </a:t>
            </a:r>
            <a:r>
              <a:rPr lang="en-US" sz="2800" dirty="0" err="1">
                <a:latin typeface="Consolas"/>
                <a:cs typeface="Consolas"/>
              </a:rPr>
              <a:t>clienti</a:t>
            </a:r>
            <a:r>
              <a:rPr lang="ro-RO" sz="2800" dirty="0">
                <a:latin typeface="Consolas"/>
                <a:cs typeface="Consolas"/>
              </a:rPr>
              <a:t> WHERE CodCl  IN</a:t>
            </a:r>
            <a:endParaRPr lang="en-US" sz="2800" dirty="0">
              <a:latin typeface="Consolas"/>
              <a:cs typeface="Consolas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			</a:t>
            </a:r>
            <a:r>
              <a:rPr lang="ro-RO" sz="2800" dirty="0">
                <a:latin typeface="Consolas"/>
                <a:cs typeface="Consolas"/>
              </a:rPr>
              <a:t>(SELECT CodCl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FROM </a:t>
            </a:r>
            <a:r>
              <a:rPr lang="en-US" sz="2800" dirty="0" err="1">
                <a:latin typeface="Consolas"/>
                <a:cs typeface="Consolas"/>
              </a:rPr>
              <a:t>facturi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WHERE NrFact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IN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(SELECT NrFact FROM </a:t>
            </a:r>
            <a:r>
              <a:rPr lang="en-US" sz="2800" dirty="0" err="1">
                <a:latin typeface="Consolas"/>
                <a:cs typeface="Consolas"/>
              </a:rPr>
              <a:t>liniifact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WHERE CodPr IN</a:t>
            </a:r>
          </a:p>
          <a:p>
            <a:pPr>
              <a:lnSpc>
                <a:spcPct val="120000"/>
              </a:lnSpc>
              <a:buNone/>
            </a:pPr>
            <a:r>
              <a:rPr lang="ro-RO" sz="2800" dirty="0">
                <a:latin typeface="Consolas"/>
                <a:cs typeface="Consolas"/>
              </a:rPr>
              <a:t>	(SELECT CodPr FROM </a:t>
            </a:r>
            <a:r>
              <a:rPr lang="en-US" sz="2800" dirty="0" err="1">
                <a:latin typeface="Consolas"/>
                <a:cs typeface="Consolas"/>
              </a:rPr>
              <a:t>produse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WHERE DenPr='Produs 2‘) </a:t>
            </a:r>
            <a:r>
              <a:rPr lang="en-US" sz="2800" dirty="0">
                <a:latin typeface="Consolas"/>
                <a:cs typeface="Consolas"/>
              </a:rPr>
              <a:t>  	</a:t>
            </a:r>
            <a:r>
              <a:rPr lang="ro-RO" sz="2800" dirty="0">
                <a:latin typeface="Consolas"/>
                <a:cs typeface="Consolas"/>
              </a:rPr>
              <a:t>)</a:t>
            </a:r>
            <a:r>
              <a:rPr lang="en-US" sz="2800" dirty="0">
                <a:latin typeface="Consolas"/>
                <a:cs typeface="Consolas"/>
              </a:rPr>
              <a:t>	</a:t>
            </a:r>
          </a:p>
          <a:p>
            <a:pPr>
              <a:lnSpc>
                <a:spcPct val="12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			</a:t>
            </a:r>
            <a:r>
              <a:rPr lang="ro-RO" sz="2800" dirty="0">
                <a:latin typeface="Consolas"/>
                <a:cs typeface="Consolas"/>
              </a:rPr>
              <a:t>) </a:t>
            </a:r>
            <a:endParaRPr lang="en-US" sz="2800" dirty="0">
              <a:latin typeface="Consolas"/>
              <a:cs typeface="Consolas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	</a:t>
            </a:r>
            <a:r>
              <a:rPr lang="ro-RO" sz="2800" dirty="0">
                <a:latin typeface="Consolas"/>
                <a:cs typeface="Consolas"/>
              </a:rPr>
              <a:t>) </a:t>
            </a:r>
            <a:endParaRPr lang="en-US" sz="2800" dirty="0">
              <a:latin typeface="Consolas"/>
              <a:cs typeface="Consolas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 </a:t>
            </a:r>
            <a:r>
              <a:rPr lang="ro-RO" sz="2800" dirty="0">
                <a:latin typeface="Consolas"/>
                <a:cs typeface="Consolas"/>
              </a:rPr>
              <a:t>)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304800"/>
            <a:ext cx="8839200" cy="1098762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Care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sunt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ju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deţe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le 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î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n care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 s-a vândut “Produs 2”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419600"/>
            <a:ext cx="8534400" cy="5334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6400" y="4038600"/>
            <a:ext cx="8623300" cy="13081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2900" y="3543300"/>
            <a:ext cx="8737600" cy="2247900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4000" y="3035300"/>
            <a:ext cx="8864600" cy="32639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2400" y="2565400"/>
            <a:ext cx="8953500" cy="41275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044700"/>
            <a:ext cx="6705600" cy="44577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SELECT COUNT(</a:t>
            </a:r>
            <a:r>
              <a:rPr lang="en-US" sz="2800" dirty="0" err="1">
                <a:latin typeface="Consolas"/>
                <a:cs typeface="Consolas"/>
              </a:rPr>
              <a:t>Marca</a:t>
            </a:r>
            <a:r>
              <a:rPr lang="en-US" sz="2800" dirty="0">
                <a:latin typeface="Consolas"/>
                <a:cs typeface="Consolas"/>
              </a:rPr>
              <a:t>) 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			AS </a:t>
            </a:r>
            <a:r>
              <a:rPr lang="en-US" sz="2800" dirty="0" err="1">
                <a:latin typeface="Consolas"/>
                <a:cs typeface="Consolas"/>
              </a:rPr>
              <a:t>NrSubordonati</a:t>
            </a:r>
            <a:endParaRPr lang="en-US" sz="28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FROM personal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WHERE </a:t>
            </a:r>
            <a:r>
              <a:rPr lang="en-US" sz="2800" dirty="0" err="1">
                <a:latin typeface="Consolas"/>
                <a:cs typeface="Consolas"/>
              </a:rPr>
              <a:t>MarcaSef</a:t>
            </a:r>
            <a:r>
              <a:rPr lang="en-US" sz="2800" dirty="0">
                <a:latin typeface="Consolas"/>
                <a:cs typeface="Consolas"/>
              </a:rPr>
              <a:t> IN 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	  (SELECT </a:t>
            </a:r>
            <a:r>
              <a:rPr lang="en-US" sz="2800" dirty="0" err="1">
                <a:latin typeface="Consolas"/>
                <a:cs typeface="Consolas"/>
              </a:rPr>
              <a:t>Marca</a:t>
            </a:r>
            <a:r>
              <a:rPr lang="en-US" sz="2800" dirty="0">
                <a:latin typeface="Consolas"/>
                <a:cs typeface="Consolas"/>
              </a:rPr>
              <a:t>  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	   FROM personal 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	   WHERE </a:t>
            </a:r>
            <a:r>
              <a:rPr lang="en-US" sz="2800" dirty="0" err="1">
                <a:latin typeface="Consolas"/>
                <a:cs typeface="Consolas"/>
              </a:rPr>
              <a:t>NumePren</a:t>
            </a:r>
            <a:r>
              <a:rPr lang="en-US" sz="2800" dirty="0">
                <a:latin typeface="Consolas"/>
                <a:cs typeface="Consolas"/>
              </a:rPr>
              <a:t> =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          '</a:t>
            </a:r>
            <a:r>
              <a:rPr lang="en-US" sz="2800" dirty="0" err="1">
                <a:latin typeface="Consolas"/>
                <a:cs typeface="Consolas"/>
              </a:rPr>
              <a:t>ANGAJAT</a:t>
            </a:r>
            <a:r>
              <a:rPr lang="en-US" dirty="0">
                <a:latin typeface="Consolas"/>
                <a:cs typeface="Consolas"/>
              </a:rPr>
              <a:t> 2'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     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304800"/>
            <a:ext cx="8839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Câţi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subordonaţi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direcţi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are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ANGAJAT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2 ?</a:t>
            </a: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" y="3534542"/>
            <a:ext cx="1765299" cy="973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7763" y="4583113"/>
            <a:ext cx="1481137" cy="956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Brace 5"/>
          <p:cNvSpPr/>
          <p:nvPr/>
        </p:nvSpPr>
        <p:spPr>
          <a:xfrm>
            <a:off x="6832600" y="3987800"/>
            <a:ext cx="482600" cy="220828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1752600" y="2057400"/>
            <a:ext cx="419100" cy="43307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868580" y="1638300"/>
            <a:ext cx="8686800" cy="5219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SELECT DISTINCT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produse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NATURAL JOIN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NATURAL JOIN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WHERE  </a:t>
            </a:r>
            <a:r>
              <a:rPr lang="en-US" sz="2400" dirty="0" err="1">
                <a:latin typeface="Consolas"/>
                <a:cs typeface="Consolas"/>
              </a:rPr>
              <a:t>DenPr</a:t>
            </a:r>
            <a:r>
              <a:rPr lang="en-US" sz="2400" dirty="0">
                <a:latin typeface="Consolas"/>
                <a:cs typeface="Consolas"/>
              </a:rPr>
              <a:t> = '</a:t>
            </a:r>
            <a:r>
              <a:rPr lang="en-US" sz="2400" dirty="0" err="1">
                <a:latin typeface="Consolas"/>
                <a:cs typeface="Consolas"/>
              </a:rPr>
              <a:t>Produs</a:t>
            </a:r>
            <a:r>
              <a:rPr lang="en-US" sz="2400" dirty="0">
                <a:latin typeface="Consolas"/>
                <a:cs typeface="Consolas"/>
              </a:rPr>
              <a:t> 1'  AND 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IN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    (   SELECT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 FROM </a:t>
            </a:r>
            <a:r>
              <a:rPr lang="en-US" sz="2400" dirty="0" err="1">
                <a:latin typeface="Consolas"/>
                <a:cs typeface="Consolas"/>
              </a:rPr>
              <a:t>produse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	NATURAL JOIN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	NATURAL JOIN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 WHERE </a:t>
            </a:r>
            <a:r>
              <a:rPr lang="en-US" sz="2400" dirty="0" err="1">
                <a:latin typeface="Consolas"/>
                <a:cs typeface="Consolas"/>
              </a:rPr>
              <a:t>DenPr</a:t>
            </a:r>
            <a:r>
              <a:rPr lang="en-US" sz="2400" dirty="0">
                <a:latin typeface="Consolas"/>
                <a:cs typeface="Consolas"/>
              </a:rPr>
              <a:t> = '</a:t>
            </a:r>
            <a:r>
              <a:rPr lang="en-US" sz="2400" dirty="0" err="1">
                <a:latin typeface="Consolas"/>
                <a:cs typeface="Consolas"/>
              </a:rPr>
              <a:t>Produs</a:t>
            </a:r>
            <a:r>
              <a:rPr lang="en-US" sz="2400" dirty="0">
                <a:latin typeface="Consolas"/>
                <a:cs typeface="Consolas"/>
              </a:rPr>
              <a:t> 2'   )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ORDER BY 1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304800"/>
            <a:ext cx="88392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sunt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Zilele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în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care s-au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vândut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şi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Produs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1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şi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Produs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2 ?</a:t>
            </a:r>
          </a:p>
        </p:txBody>
      </p:sp>
      <p:sp>
        <p:nvSpPr>
          <p:cNvPr id="5" name="Oval 4"/>
          <p:cNvSpPr/>
          <p:nvPr/>
        </p:nvSpPr>
        <p:spPr>
          <a:xfrm>
            <a:off x="2196723" y="3391895"/>
            <a:ext cx="2857500" cy="5461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15971" y="5606144"/>
            <a:ext cx="3035300" cy="5207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99637" y="3363665"/>
            <a:ext cx="1485900" cy="533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96514" y="3857147"/>
            <a:ext cx="1485900" cy="533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384046" y="3770158"/>
            <a:ext cx="1079500" cy="3175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>
            <a:off x="1045135" y="3924300"/>
            <a:ext cx="495300" cy="2108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1549400" y="1498600"/>
            <a:ext cx="7442200" cy="477520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SELECT NrFact, DenPr, PretUnit </a:t>
            </a:r>
            <a:endParaRPr lang="en-US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31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NATURAL JOIN produse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WHERE PretUnit =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(SELECT MAX(PretUnit)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 FROM liniifact)</a:t>
            </a:r>
            <a:endParaRPr lang="en-US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ORDER BY 1</a:t>
            </a:r>
            <a:endParaRPr lang="en-US" sz="3100" dirty="0"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600" y="50800"/>
            <a:ext cx="89662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Compara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cs typeface="Arial Unicode MS"/>
              </a:rPr>
              <a:t>ţ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ii (1)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este 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ul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unitar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maxim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la care a fost vândut un produs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și în ce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factur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apare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ul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maxim ?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3219078"/>
            <a:ext cx="1154112" cy="1086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Left Brace 4"/>
          <p:cNvSpPr/>
          <p:nvPr/>
        </p:nvSpPr>
        <p:spPr>
          <a:xfrm>
            <a:off x="1885731" y="3254189"/>
            <a:ext cx="381000" cy="10160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6107" y="4908549"/>
            <a:ext cx="4179209" cy="1720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6633</TotalTime>
  <Words>790</Words>
  <Application>Microsoft Macintosh PowerPoint</Application>
  <PresentationFormat>On-screen Show (4:3)</PresentationFormat>
  <Paragraphs>137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2" baseType="lpstr">
      <vt:lpstr>Arial Unicode MS</vt:lpstr>
      <vt:lpstr>American Typewriter</vt:lpstr>
      <vt:lpstr>Arial</vt:lpstr>
      <vt:lpstr>Avenir Light</vt:lpstr>
      <vt:lpstr>Avenir Medium</vt:lpstr>
      <vt:lpstr>Book Antiqua</vt:lpstr>
      <vt:lpstr>Calisto MT</vt:lpstr>
      <vt:lpstr>Consolas</vt:lpstr>
      <vt:lpstr>Franklin Gothic Demi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SQL (6) </vt:lpstr>
      <vt:lpstr>Text</vt:lpstr>
      <vt:lpstr>Ce sunt subconsultările ?</vt:lpstr>
      <vt:lpstr>Tutorial – subconsultări simple</vt:lpstr>
      <vt:lpstr>Subconsultări în clauza WHERE. Operatorul 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478</cp:revision>
  <dcterms:created xsi:type="dcterms:W3CDTF">2002-10-11T06:23:42Z</dcterms:created>
  <dcterms:modified xsi:type="dcterms:W3CDTF">2022-04-04T04:28:52Z</dcterms:modified>
</cp:coreProperties>
</file>