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17"/>
  </p:notesMasterIdLst>
  <p:sldIdLst>
    <p:sldId id="256" r:id="rId2"/>
    <p:sldId id="369" r:id="rId3"/>
    <p:sldId id="384" r:id="rId4"/>
    <p:sldId id="350" r:id="rId5"/>
    <p:sldId id="385" r:id="rId6"/>
    <p:sldId id="375" r:id="rId7"/>
    <p:sldId id="386" r:id="rId8"/>
    <p:sldId id="418" r:id="rId9"/>
    <p:sldId id="379" r:id="rId10"/>
    <p:sldId id="389" r:id="rId11"/>
    <p:sldId id="382" r:id="rId12"/>
    <p:sldId id="387" r:id="rId13"/>
    <p:sldId id="390" r:id="rId14"/>
    <p:sldId id="391" r:id="rId15"/>
    <p:sldId id="353" r:id="rId16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18D8"/>
    <a:srgbClr val="002D86"/>
    <a:srgbClr val="A6C9E6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3944" autoAdjust="0"/>
  </p:normalViewPr>
  <p:slideViewPr>
    <p:cSldViewPr snapToGrid="0">
      <p:cViewPr varScale="1">
        <p:scale>
          <a:sx n="116" d="100"/>
          <a:sy n="116" d="100"/>
        </p:scale>
        <p:origin x="20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noProof="0"/>
              <a:t>Click to edit Master text styles</a:t>
            </a:r>
          </a:p>
          <a:p>
            <a:pPr lvl="1"/>
            <a:r>
              <a:rPr lang="ro-RO" noProof="0"/>
              <a:t>Second level</a:t>
            </a:r>
          </a:p>
          <a:p>
            <a:pPr lvl="2"/>
            <a:r>
              <a:rPr lang="ro-RO" noProof="0"/>
              <a:t>Third level</a:t>
            </a:r>
          </a:p>
          <a:p>
            <a:pPr lvl="3"/>
            <a:r>
              <a:rPr lang="ro-RO" noProof="0"/>
              <a:t>Fourth level</a:t>
            </a:r>
          </a:p>
          <a:p>
            <a:pPr lvl="4"/>
            <a:r>
              <a:rPr lang="ro-RO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C7AB005-3131-4E1C-93B7-81752606534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92266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A577C1-8AD6-41D2-8E7F-35C5B096E579}" type="slidenum">
              <a:rPr lang="ro-RO" smtClean="0"/>
              <a:pPr/>
              <a:t>1</a:t>
            </a:fld>
            <a:endParaRPr lang="ro-RO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40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33EC43-8267-4961-B60B-95933E8472D7}" type="slidenum">
              <a:rPr lang="ro-RO" smtClean="0"/>
              <a:pPr/>
              <a:t>4</a:t>
            </a:fld>
            <a:endParaRPr lang="ro-RO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94007-25FB-419B-B47E-1ED92E40222E}" type="slidenum">
              <a:rPr lang="ro-RO" smtClean="0"/>
              <a:pPr/>
              <a:t>15</a:t>
            </a:fld>
            <a:endParaRPr lang="ro-RO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DA6A37-23BA-4010-A676-C486948BBD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B7E3E-29D7-4D0B-B774-A6AEB59FB5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5A49BE-7429-4695-B786-539AAF0209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FFCD4-884C-47DD-A96F-F7702227A1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8C1591-6602-4D6B-BFD2-CB02039EDE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C8E81-0BD1-4D92-95CF-1AD67F3284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13386A-CEFA-4217-937C-6DC15EAEBF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49BF12-B154-4E03-9CBE-FB46958FFE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597FD-98C2-4FE0-A191-784EEA998C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E697-DF28-4DCA-9B03-3DA4AFED68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73512-EC8F-4E8E-BADC-AD05AB717D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31E5A30-9AED-4C10-B61A-4C9BA2F396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drv.ms/1oCs7z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abo.fi/soini/divisionEnglish.pdf" TargetMode="External"/><Relationship Id="rId2" Type="http://schemas.openxmlformats.org/officeDocument/2006/relationships/hyperlink" Target="https://www.red-gate.com/simple-talk/sql/t-sql-programming/divided-we-stand-the-sql-of-relational-divis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sql-division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9809" y="2442950"/>
            <a:ext cx="7721600" cy="2429323"/>
          </a:xfrm>
        </p:spPr>
        <p:txBody>
          <a:bodyPr rtlCol="0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8000" b="0" dirty="0">
                <a:latin typeface="American Typewriter" charset="0"/>
                <a:ea typeface="American Typewriter" charset="0"/>
                <a:cs typeface="American Typewriter" charset="0"/>
              </a:rPr>
              <a:t>SQL</a:t>
            </a:r>
            <a:r>
              <a:rPr lang="en-US" sz="8000" b="1" dirty="0">
                <a:latin typeface="Calisto MT" pitchFamily="18" charset="0"/>
                <a:ea typeface="Batang" pitchFamily="18" charset="-127"/>
              </a:rPr>
              <a:t> </a:t>
            </a:r>
            <a:r>
              <a:rPr lang="en-US" sz="8000" b="0" dirty="0">
                <a:latin typeface="American Typewriter" charset="0"/>
              </a:rPr>
              <a:t>(6)</a:t>
            </a:r>
            <a:br>
              <a:rPr lang="ro-RO" sz="8000" b="1" dirty="0">
                <a:latin typeface="Calisto MT" pitchFamily="18" charset="0"/>
                <a:ea typeface="Batang" pitchFamily="18" charset="-127"/>
              </a:rPr>
            </a:br>
            <a:endParaRPr lang="en-US" sz="80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915477"/>
            <a:ext cx="8077200" cy="2107441"/>
          </a:xfrm>
        </p:spPr>
        <p:txBody>
          <a:bodyPr rtlCol="0">
            <a:normAutofit/>
          </a:bodyPr>
          <a:lstStyle/>
          <a:p>
            <a:pPr marL="0" algn="ctr">
              <a:lnSpc>
                <a:spcPct val="110000"/>
              </a:lnSpc>
              <a:spcBef>
                <a:spcPct val="0"/>
              </a:spcBef>
              <a:buClrTx/>
              <a:buSzTx/>
              <a:defRPr/>
            </a:pPr>
            <a:r>
              <a:rPr lang="en-US" sz="40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Subconsult</a:t>
            </a:r>
            <a:r>
              <a:rPr lang="ro-RO" sz="40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ări în clauzele WHERE (2) și HAVING. Diviziune relațională 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066800" y="381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buFontTx/>
              <a:buNone/>
            </a:pPr>
            <a:endParaRPr lang="ro-RO" sz="2000" b="1"/>
          </a:p>
        </p:txBody>
      </p:sp>
      <p:pic>
        <p:nvPicPr>
          <p:cNvPr id="6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7" name="Picture 6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71500"/>
            <a:ext cx="9144000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40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Exemplificarea diviziunii</a:t>
            </a:r>
            <a:endParaRPr lang="en-US" sz="40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  <a:p>
            <a:pPr algn="ctr">
              <a:spcBef>
                <a:spcPct val="0"/>
              </a:spcBef>
              <a:buNone/>
              <a:defRPr/>
            </a:pPr>
            <a:endParaRPr lang="ro-RO" sz="20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buNone/>
              <a:defRPr/>
            </a:pP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Ce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produse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au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fost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vândute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tuturor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clienţilor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? (1)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48100" y="2006600"/>
            <a:ext cx="2311400" cy="17272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R1 {DenPr, </a:t>
            </a:r>
            <a:r>
              <a:rPr lang="ro-RO"/>
              <a:t> 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92600" y="4343400"/>
            <a:ext cx="2984500" cy="172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R2 {CodCl}</a:t>
            </a: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3136900"/>
            <a:ext cx="2984500" cy="172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R3 {DenPr}</a:t>
            </a: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80100" y="1981200"/>
            <a:ext cx="1930400" cy="172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CodCl}</a:t>
            </a: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965700" y="3378200"/>
            <a:ext cx="1460500" cy="10795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5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cs typeface="Times New Roman"/>
              </a:rPr>
              <a:t>÷</a:t>
            </a:r>
            <a:r>
              <a:rPr kumimoji="0" lang="ro-RO" sz="5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5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2895600" y="4076700"/>
            <a:ext cx="13081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76300" y="1320800"/>
            <a:ext cx="1524000" cy="660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4"/>
          </p:cNvCxnSpPr>
          <p:nvPr/>
        </p:nvCxnSpPr>
        <p:spPr>
          <a:xfrm rot="5400000">
            <a:off x="628650" y="2774950"/>
            <a:ext cx="1803400" cy="215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5"/>
          </p:cNvCxnSpPr>
          <p:nvPr/>
        </p:nvCxnSpPr>
        <p:spPr>
          <a:xfrm rot="16200000" flipH="1">
            <a:off x="3192851" y="868750"/>
            <a:ext cx="769813" cy="2801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067300" y="1282700"/>
            <a:ext cx="3009900" cy="6858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4470400" y="3213100"/>
            <a:ext cx="2959100" cy="520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6305550" y="2317750"/>
            <a:ext cx="635000" cy="63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500"/>
                            </p:stCondLst>
                            <p:childTnLst>
                              <p:par>
                                <p:cTn id="3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000"/>
                            </p:stCondLst>
                            <p:childTnLst>
                              <p:par>
                                <p:cTn id="4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1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4" grpId="0"/>
      <p:bldP spid="5" grpId="0"/>
      <p:bldP spid="7" grpId="0"/>
      <p:bldP spid="9" grpId="0"/>
      <p:bldP spid="12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1018"/>
            <a:ext cx="9144000" cy="98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Exemplificarea diviziunii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Ce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produse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au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fost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vândute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tuturor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clienţilor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? (2)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1912" y="1917700"/>
            <a:ext cx="8832088" cy="4267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dirty="0"/>
              <a:t>R11</a:t>
            </a:r>
            <a:r>
              <a:rPr lang="en-US" dirty="0"/>
              <a:t> </a:t>
            </a:r>
            <a:r>
              <a:rPr lang="en-US" dirty="0">
                <a:cs typeface="Times New Roman"/>
              </a:rPr>
              <a:t>← </a:t>
            </a:r>
            <a:r>
              <a:rPr lang="en-US" dirty="0" err="1">
                <a:cs typeface="Times New Roman"/>
              </a:rPr>
              <a:t>JONC</a:t>
            </a:r>
            <a:r>
              <a:rPr lang="ro-RO" dirty="0">
                <a:latin typeface="Gill Sans MT"/>
                <a:cs typeface="Times New Roman"/>
              </a:rPr>
              <a:t>Ţ</a:t>
            </a:r>
            <a:r>
              <a:rPr lang="ro-RO" dirty="0">
                <a:cs typeface="Times New Roman"/>
              </a:rPr>
              <a:t>IUNE (</a:t>
            </a:r>
            <a:r>
              <a:rPr lang="en-US" dirty="0" err="1">
                <a:cs typeface="Times New Roman"/>
              </a:rPr>
              <a:t>produse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liniifact</a:t>
            </a:r>
            <a:r>
              <a:rPr lang="en-US" dirty="0">
                <a:cs typeface="Times New Roman"/>
              </a:rPr>
              <a:t>; </a:t>
            </a:r>
            <a:r>
              <a:rPr lang="en-US" dirty="0" err="1">
                <a:cs typeface="Times New Roman"/>
              </a:rPr>
              <a:t>CodPr</a:t>
            </a:r>
            <a:r>
              <a:rPr lang="en-US" dirty="0">
                <a:cs typeface="Times New Roman"/>
              </a:rPr>
              <a:t>)</a:t>
            </a:r>
          </a:p>
          <a:p>
            <a:pPr>
              <a:buNone/>
            </a:pPr>
            <a:r>
              <a:rPr lang="ro-RO" dirty="0"/>
              <a:t>R1</a:t>
            </a:r>
            <a:r>
              <a:rPr lang="en-US" dirty="0"/>
              <a:t>2 </a:t>
            </a:r>
            <a:r>
              <a:rPr lang="en-US" dirty="0">
                <a:cs typeface="Times New Roman"/>
              </a:rPr>
              <a:t>← </a:t>
            </a:r>
            <a:r>
              <a:rPr lang="en-US" dirty="0" err="1">
                <a:cs typeface="Times New Roman"/>
              </a:rPr>
              <a:t>JONC</a:t>
            </a:r>
            <a:r>
              <a:rPr lang="ro-RO" dirty="0">
                <a:cs typeface="Times New Roman"/>
              </a:rPr>
              <a:t>ŢIUNE (</a:t>
            </a:r>
            <a:r>
              <a:rPr lang="en-US" dirty="0" err="1">
                <a:cs typeface="Times New Roman"/>
              </a:rPr>
              <a:t>R11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facturi</a:t>
            </a:r>
            <a:r>
              <a:rPr lang="en-US" dirty="0">
                <a:cs typeface="Times New Roman"/>
              </a:rPr>
              <a:t>; </a:t>
            </a:r>
            <a:r>
              <a:rPr lang="en-US" dirty="0" err="1">
                <a:cs typeface="Times New Roman"/>
              </a:rPr>
              <a:t>NrFact</a:t>
            </a:r>
            <a:r>
              <a:rPr lang="en-US" dirty="0">
                <a:cs typeface="Times New Roman"/>
              </a:rPr>
              <a:t>)</a:t>
            </a:r>
          </a:p>
          <a:p>
            <a:pPr>
              <a:buNone/>
            </a:pPr>
            <a:r>
              <a:rPr lang="ro-RO" dirty="0"/>
              <a:t>R1</a:t>
            </a:r>
            <a:r>
              <a:rPr lang="en-US" dirty="0"/>
              <a:t>   </a:t>
            </a:r>
            <a:r>
              <a:rPr lang="en-US" dirty="0">
                <a:cs typeface="Times New Roman"/>
              </a:rPr>
              <a:t>← </a:t>
            </a:r>
            <a:r>
              <a:rPr lang="en-US" dirty="0" err="1">
                <a:cs typeface="Times New Roman"/>
              </a:rPr>
              <a:t>PROIEC</a:t>
            </a:r>
            <a:r>
              <a:rPr lang="ro-RO" dirty="0">
                <a:cs typeface="Times New Roman"/>
              </a:rPr>
              <a:t>ŢIE (</a:t>
            </a:r>
            <a:r>
              <a:rPr lang="en-US" dirty="0" err="1">
                <a:cs typeface="Times New Roman"/>
              </a:rPr>
              <a:t>R12</a:t>
            </a:r>
            <a:r>
              <a:rPr lang="en-US" dirty="0">
                <a:cs typeface="Times New Roman"/>
              </a:rPr>
              <a:t>; </a:t>
            </a:r>
            <a:r>
              <a:rPr lang="ro-RO" dirty="0">
                <a:cs typeface="Times New Roman"/>
              </a:rPr>
              <a:t>DenPr</a:t>
            </a:r>
            <a:r>
              <a:rPr lang="en-US" dirty="0">
                <a:cs typeface="Times New Roman"/>
              </a:rPr>
              <a:t>, Cod</a:t>
            </a:r>
            <a:r>
              <a:rPr lang="ro-RO" dirty="0">
                <a:cs typeface="Times New Roman"/>
              </a:rPr>
              <a:t>Cl</a:t>
            </a:r>
            <a:r>
              <a:rPr lang="en-US" dirty="0">
                <a:cs typeface="Times New Roman"/>
              </a:rPr>
              <a:t>)</a:t>
            </a:r>
          </a:p>
          <a:p>
            <a:pPr>
              <a:buNone/>
            </a:pPr>
            <a:endParaRPr lang="ro-RO" dirty="0"/>
          </a:p>
          <a:p>
            <a:pPr>
              <a:buNone/>
            </a:pPr>
            <a:r>
              <a:rPr lang="ro-RO" dirty="0"/>
              <a:t>R2</a:t>
            </a:r>
            <a:r>
              <a:rPr lang="en-US" dirty="0"/>
              <a:t>   </a:t>
            </a:r>
            <a:r>
              <a:rPr lang="en-US" dirty="0">
                <a:cs typeface="Times New Roman"/>
              </a:rPr>
              <a:t>← </a:t>
            </a:r>
            <a:r>
              <a:rPr lang="en-US" dirty="0" err="1">
                <a:cs typeface="Times New Roman"/>
              </a:rPr>
              <a:t>PROIEC</a:t>
            </a:r>
            <a:r>
              <a:rPr lang="ro-RO" dirty="0">
                <a:cs typeface="Times New Roman"/>
              </a:rPr>
              <a:t>ŢIE (</a:t>
            </a:r>
            <a:r>
              <a:rPr lang="en-US" dirty="0" err="1">
                <a:cs typeface="Times New Roman"/>
              </a:rPr>
              <a:t>clien</a:t>
            </a:r>
            <a:r>
              <a:rPr lang="ro-RO" dirty="0">
                <a:cs typeface="Times New Roman"/>
              </a:rPr>
              <a:t>ți</a:t>
            </a:r>
            <a:r>
              <a:rPr lang="en-US" dirty="0">
                <a:cs typeface="Times New Roman"/>
              </a:rPr>
              <a:t>; Cod</a:t>
            </a:r>
            <a:r>
              <a:rPr lang="ro-RO" dirty="0">
                <a:cs typeface="Times New Roman"/>
              </a:rPr>
              <a:t>Cl</a:t>
            </a:r>
            <a:r>
              <a:rPr lang="en-US" dirty="0">
                <a:cs typeface="Times New Roman"/>
              </a:rPr>
              <a:t>)</a:t>
            </a:r>
          </a:p>
          <a:p>
            <a:pPr>
              <a:buNone/>
            </a:pPr>
            <a:endParaRPr lang="ro-RO" dirty="0"/>
          </a:p>
          <a:p>
            <a:pPr>
              <a:buNone/>
            </a:pPr>
            <a:r>
              <a:rPr lang="ro-RO" dirty="0"/>
              <a:t>R2</a:t>
            </a:r>
            <a:r>
              <a:rPr lang="en-US" dirty="0"/>
              <a:t>   </a:t>
            </a:r>
            <a:r>
              <a:rPr lang="en-US" dirty="0">
                <a:cs typeface="Times New Roman"/>
              </a:rPr>
              <a:t>← </a:t>
            </a:r>
            <a:r>
              <a:rPr lang="ro-RO" dirty="0">
                <a:cs typeface="Times New Roman"/>
              </a:rPr>
              <a:t>DIVIZIUNE (R1, R2</a:t>
            </a:r>
            <a:r>
              <a:rPr lang="en-US" dirty="0">
                <a:cs typeface="Times New Roman"/>
              </a:rPr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DBCF76-3890-4945-B260-8490B1EED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8357"/>
            <a:ext cx="9144000" cy="27859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112" y="1371600"/>
            <a:ext cx="6182563" cy="480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 dirty="0">
                <a:latin typeface="Tahoma" pitchFamily="34" charset="0"/>
                <a:ea typeface="Tahoma" pitchFamily="34" charset="0"/>
                <a:cs typeface="Tahoma" pitchFamily="34" charset="0"/>
              </a:rPr>
              <a:t>R11 </a:t>
            </a:r>
            <a:r>
              <a:rPr lang="ro-RO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(un fragment din cele 56 de înregistrări)</a:t>
            </a:r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12" y="3630675"/>
            <a:ext cx="6166267" cy="480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 dirty="0">
                <a:latin typeface="Tahoma" pitchFamily="34" charset="0"/>
                <a:ea typeface="Tahoma" pitchFamily="34" charset="0"/>
                <a:cs typeface="Tahoma" pitchFamily="34" charset="0"/>
              </a:rPr>
              <a:t>R12 </a:t>
            </a:r>
            <a:r>
              <a:rPr lang="ro-RO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(un fragment din cele 56 de înregistrări)</a:t>
            </a:r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0944"/>
            <a:ext cx="9144000" cy="98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Exemplificarea diviziunii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Ce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produse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au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fost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vândute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tuturor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clienţilor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? (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3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)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5D2DA1-FAAA-7A4D-A9F0-E977B212E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" y="4163356"/>
            <a:ext cx="9144000" cy="261862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2027238"/>
            <a:ext cx="1606550" cy="4537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4825" y="2705100"/>
            <a:ext cx="681932" cy="2709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0" y="152400"/>
            <a:ext cx="9144000" cy="98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Exemplificarea diviziunii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Ce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produse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au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fost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vândute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tuturor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clienţilor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? (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4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)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7613" y="1524000"/>
            <a:ext cx="947888" cy="48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>
                <a:latin typeface="Tahoma" pitchFamily="34" charset="0"/>
                <a:ea typeface="Tahoma" pitchFamily="34" charset="0"/>
                <a:cs typeface="Tahoma" pitchFamily="34" charset="0"/>
              </a:rPr>
              <a:t>R1</a:t>
            </a:r>
            <a:endParaRPr lang="en-US" b="1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8613" y="2298700"/>
            <a:ext cx="947888" cy="48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>
                <a:latin typeface="Tahoma" pitchFamily="34" charset="0"/>
                <a:ea typeface="Tahoma" pitchFamily="34" charset="0"/>
                <a:cs typeface="Tahoma" pitchFamily="34" charset="0"/>
              </a:rPr>
              <a:t>R2</a:t>
            </a:r>
            <a:endParaRPr lang="en-US" b="1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8113" y="3327400"/>
            <a:ext cx="2218266" cy="812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6405413" y="2819400"/>
            <a:ext cx="947888" cy="48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>
                <a:latin typeface="Tahoma" pitchFamily="34" charset="0"/>
                <a:ea typeface="Tahoma" pitchFamily="34" charset="0"/>
                <a:cs typeface="Tahoma" pitchFamily="34" charset="0"/>
              </a:rPr>
              <a:t>R3</a:t>
            </a:r>
            <a:endParaRPr lang="en-US" b="1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928" y="1669140"/>
            <a:ext cx="8966200" cy="5224440"/>
          </a:xfrm>
        </p:spPr>
        <p:txBody>
          <a:bodyPr>
            <a:normAutofit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COUNT(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DISTINCT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CodCl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AS Nr</a:t>
            </a:r>
            <a:endParaRPr lang="en-US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p </a:t>
            </a:r>
            <a:endParaRPr lang="ro-RO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    </a:t>
            </a:r>
            <a:r>
              <a:rPr lang="en-US" dirty="0">
                <a:latin typeface="Franklin Gothic Demi" pitchFamily="34" charset="0"/>
                <a:cs typeface="Arial" pitchFamily="34" charset="0"/>
              </a:rPr>
              <a:t>NATURAL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JOIN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dirty="0">
                <a:latin typeface="Franklin Gothic Demi" pitchFamily="34" charset="0"/>
                <a:cs typeface="Arial" pitchFamily="34" charset="0"/>
              </a:rPr>
              <a:t>    NATURAL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JOIN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DenPr</a:t>
            </a:r>
            <a:endParaRPr lang="en-US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HAVING COUNT(DISTINCT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CodCl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 =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(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SELECT COUNT (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CodCl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		 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 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clienti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76200" y="114300"/>
            <a:ext cx="8890000" cy="1148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Exemplificarea diviziunii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Ce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produse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au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fost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vândute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tuturor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clienţilor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?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fr-FR" sz="12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Book"/>
                <a:cs typeface="Avenir Book"/>
              </a:rPr>
              <a:t> </a:t>
            </a:r>
            <a:endParaRPr lang="en-US" sz="12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venir Book"/>
              <a:cs typeface="Avenir Book"/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400" y="5741736"/>
            <a:ext cx="800100" cy="1037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Brace 5"/>
          <p:cNvSpPr/>
          <p:nvPr/>
        </p:nvSpPr>
        <p:spPr>
          <a:xfrm>
            <a:off x="1143000" y="5580993"/>
            <a:ext cx="330200" cy="934107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4713" y="1957388"/>
            <a:ext cx="1525587" cy="19614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ight Brace 8"/>
          <p:cNvSpPr/>
          <p:nvPr/>
        </p:nvSpPr>
        <p:spPr>
          <a:xfrm>
            <a:off x="5029200" y="1669140"/>
            <a:ext cx="838200" cy="3442910"/>
          </a:xfrm>
          <a:prstGeom prst="rightBrace">
            <a:avLst>
              <a:gd name="adj1" fmla="val 16991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787400" y="2933700"/>
            <a:ext cx="6337300" cy="34798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96099" y="5029200"/>
            <a:ext cx="2028825" cy="90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-38100" y="1600200"/>
            <a:ext cx="85344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SELECT </a:t>
            </a:r>
            <a:r>
              <a:rPr lang="en-US" sz="2400" b="1" dirty="0" err="1">
                <a:latin typeface="Arial" charset="0"/>
              </a:rPr>
              <a:t>DenCl</a:t>
            </a:r>
            <a:r>
              <a:rPr lang="en-US" sz="2400" b="1" dirty="0">
                <a:latin typeface="Arial" charset="0"/>
              </a:rPr>
              <a:t>, COUNT(DISTINCT </a:t>
            </a:r>
            <a:r>
              <a:rPr lang="en-US" sz="2400" b="1" dirty="0" err="1">
                <a:latin typeface="Arial" charset="0"/>
              </a:rPr>
              <a:t>DataFact</a:t>
            </a:r>
            <a:r>
              <a:rPr lang="en-US" sz="2400" b="1" dirty="0">
                <a:latin typeface="Arial" charset="0"/>
              </a:rPr>
              <a:t>)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FROM </a:t>
            </a:r>
            <a:r>
              <a:rPr lang="en-US" sz="2400" b="1" dirty="0" err="1">
                <a:latin typeface="Arial" charset="0"/>
              </a:rPr>
              <a:t>facturi</a:t>
            </a:r>
            <a:r>
              <a:rPr lang="en-US" sz="2400" b="1" dirty="0">
                <a:latin typeface="Arial" charset="0"/>
              </a:rPr>
              <a:t> f 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		NATURAL JOIN </a:t>
            </a:r>
            <a:r>
              <a:rPr lang="en-US" sz="2400" b="1" dirty="0" err="1">
                <a:latin typeface="Arial" charset="0"/>
              </a:rPr>
              <a:t>clienti</a:t>
            </a:r>
            <a:r>
              <a:rPr lang="en-US" sz="2400" b="1" dirty="0">
                <a:latin typeface="Arial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WHERE </a:t>
            </a:r>
            <a:r>
              <a:rPr lang="en-US" sz="2400" b="1" dirty="0" err="1">
                <a:latin typeface="Arial" charset="0"/>
              </a:rPr>
              <a:t>DataFact</a:t>
            </a:r>
            <a:r>
              <a:rPr lang="en-US" sz="2400" b="1" dirty="0">
                <a:latin typeface="Arial" charset="0"/>
              </a:rPr>
              <a:t> BETWEEN </a:t>
            </a:r>
            <a:endParaRPr lang="ro-RO" sz="2400" b="1" dirty="0">
              <a:latin typeface="Arial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o-RO" sz="2400" b="1" dirty="0">
                <a:latin typeface="Arial" charset="0"/>
              </a:rPr>
              <a:t>	</a:t>
            </a:r>
            <a:r>
              <a:rPr lang="en-US" sz="2400" b="1" dirty="0">
                <a:latin typeface="Arial" charset="0"/>
              </a:rPr>
              <a:t>DATE'201</a:t>
            </a:r>
            <a:r>
              <a:rPr lang="ro-RO" sz="2400" b="1" dirty="0">
                <a:latin typeface="Arial" charset="0"/>
              </a:rPr>
              <a:t>3</a:t>
            </a:r>
            <a:r>
              <a:rPr lang="en-US" sz="2400" b="1" dirty="0">
                <a:latin typeface="Arial" charset="0"/>
              </a:rPr>
              <a:t>-09-10' AND DATE'201</a:t>
            </a:r>
            <a:r>
              <a:rPr lang="ro-RO" sz="2400" b="1" dirty="0">
                <a:latin typeface="Arial" charset="0"/>
              </a:rPr>
              <a:t>3</a:t>
            </a:r>
            <a:r>
              <a:rPr lang="en-US" sz="2400" b="1" dirty="0">
                <a:latin typeface="Arial" charset="0"/>
              </a:rPr>
              <a:t>-09-30'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GROUP BY </a:t>
            </a:r>
            <a:r>
              <a:rPr lang="en-US" sz="2400" b="1" dirty="0" err="1">
                <a:latin typeface="Arial" charset="0"/>
              </a:rPr>
              <a:t>DenCl</a:t>
            </a:r>
            <a:endParaRPr lang="en-US" sz="2400" b="1" dirty="0">
              <a:latin typeface="Arial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HAVING COUNT(DISTINCT </a:t>
            </a:r>
            <a:r>
              <a:rPr lang="en-US" sz="2400" b="1" dirty="0" err="1">
                <a:latin typeface="Arial" charset="0"/>
              </a:rPr>
              <a:t>DataFact</a:t>
            </a:r>
            <a:r>
              <a:rPr lang="en-US" sz="2400" b="1" dirty="0">
                <a:latin typeface="Arial" charset="0"/>
              </a:rPr>
              <a:t>) = 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	(</a:t>
            </a:r>
            <a:r>
              <a:rPr lang="ro-RO" sz="2400" b="1" dirty="0">
                <a:latin typeface="Arial" charset="0"/>
              </a:rPr>
              <a:t> </a:t>
            </a:r>
            <a:r>
              <a:rPr lang="en-US" sz="2400" b="1" dirty="0">
                <a:latin typeface="Arial" charset="0"/>
              </a:rPr>
              <a:t>SELECT COUNT (DISTINCT </a:t>
            </a:r>
            <a:r>
              <a:rPr lang="en-US" sz="2400" b="1" dirty="0" err="1">
                <a:latin typeface="Arial" charset="0"/>
              </a:rPr>
              <a:t>DataFact</a:t>
            </a:r>
            <a:r>
              <a:rPr lang="en-US" sz="2400" b="1" dirty="0">
                <a:latin typeface="Arial" charset="0"/>
              </a:rPr>
              <a:t>) 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	 </a:t>
            </a:r>
            <a:r>
              <a:rPr lang="ro-RO" sz="2400" b="1" dirty="0">
                <a:latin typeface="Arial" charset="0"/>
              </a:rPr>
              <a:t> </a:t>
            </a:r>
            <a:r>
              <a:rPr lang="en-US" sz="2400" b="1" dirty="0">
                <a:latin typeface="Arial" charset="0"/>
              </a:rPr>
              <a:t>FROM </a:t>
            </a:r>
            <a:r>
              <a:rPr lang="en-US" sz="2400" b="1" dirty="0" err="1">
                <a:latin typeface="Arial" charset="0"/>
              </a:rPr>
              <a:t>facturi</a:t>
            </a:r>
            <a:endParaRPr lang="en-US" sz="2400" b="1" dirty="0">
              <a:latin typeface="Arial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    </a:t>
            </a:r>
            <a:r>
              <a:rPr lang="ro-RO" sz="2400" b="1" dirty="0">
                <a:latin typeface="Arial" charset="0"/>
              </a:rPr>
              <a:t>  </a:t>
            </a:r>
            <a:r>
              <a:rPr lang="en-US" sz="2400" b="1" dirty="0">
                <a:latin typeface="Arial" charset="0"/>
              </a:rPr>
              <a:t>WHERE </a:t>
            </a:r>
            <a:r>
              <a:rPr lang="en-US" sz="2400" b="1" dirty="0" err="1">
                <a:latin typeface="Arial" charset="0"/>
              </a:rPr>
              <a:t>DataFact</a:t>
            </a:r>
            <a:r>
              <a:rPr lang="en-US" sz="2400" b="1" dirty="0">
                <a:latin typeface="Arial" charset="0"/>
              </a:rPr>
              <a:t> BETWEEN</a:t>
            </a:r>
            <a:r>
              <a:rPr lang="ro-RO" sz="2400" b="1" dirty="0">
                <a:latin typeface="Arial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ro-RO" sz="2400" b="1" dirty="0">
                <a:latin typeface="Arial" charset="0"/>
              </a:rPr>
              <a:t>        </a:t>
            </a:r>
            <a:r>
              <a:rPr lang="en-US" sz="2400" b="1" dirty="0">
                <a:latin typeface="Arial" charset="0"/>
              </a:rPr>
              <a:t>DATE'201</a:t>
            </a:r>
            <a:r>
              <a:rPr lang="ro-RO" sz="2400" b="1" dirty="0">
                <a:latin typeface="Arial" charset="0"/>
              </a:rPr>
              <a:t>3</a:t>
            </a:r>
            <a:r>
              <a:rPr lang="en-US" sz="2400" b="1" dirty="0">
                <a:latin typeface="Arial" charset="0"/>
              </a:rPr>
              <a:t>-09-10' AND DATE'201</a:t>
            </a:r>
            <a:r>
              <a:rPr lang="ro-RO" sz="2400" b="1" dirty="0">
                <a:latin typeface="Arial" charset="0"/>
              </a:rPr>
              <a:t>3</a:t>
            </a:r>
            <a:r>
              <a:rPr lang="en-US" sz="2400" b="1" dirty="0">
                <a:latin typeface="Arial" charset="0"/>
              </a:rPr>
              <a:t>-09-30'</a:t>
            </a:r>
            <a:r>
              <a:rPr lang="ro-RO" sz="2400" b="1" dirty="0">
                <a:latin typeface="Arial" charset="0"/>
              </a:rPr>
              <a:t> </a:t>
            </a:r>
            <a:r>
              <a:rPr lang="en-US" sz="2400" b="1" dirty="0">
                <a:latin typeface="Arial" charset="0"/>
              </a:rPr>
              <a:t>)</a:t>
            </a:r>
            <a:r>
              <a:rPr lang="en-US" sz="2600" b="1" dirty="0">
                <a:latin typeface="Arial" charset="0"/>
              </a:rPr>
              <a:t>	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sz="2600" b="1" dirty="0"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52400"/>
            <a:ext cx="8991600" cy="1516062"/>
          </a:xfrm>
        </p:spPr>
        <p:txBody>
          <a:bodyPr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vi-VN" sz="3200" dirty="0">
                <a:cs typeface="Arial Unicode MS"/>
              </a:rPr>
              <a:t>Care</a:t>
            </a:r>
            <a:r>
              <a:rPr lang="vi-VN" sz="3200" b="1" dirty="0">
                <a:ea typeface="+mn-ea"/>
                <a:cs typeface="Arial Unicode MS"/>
              </a:rPr>
              <a:t> sunt clienţii pentru </a:t>
            </a:r>
            <a:r>
              <a:rPr lang="en-US" sz="3200" b="1" dirty="0">
                <a:ea typeface="+mn-ea"/>
                <a:cs typeface="Arial Unicode MS"/>
              </a:rPr>
              <a:t>care </a:t>
            </a:r>
            <a:r>
              <a:rPr lang="vi-VN" sz="3200" b="1" dirty="0">
                <a:ea typeface="+mn-ea"/>
                <a:cs typeface="Arial Unicode MS"/>
              </a:rPr>
              <a:t>există cel puţin câte o factură emisă în fiecare zi cu vânzări din perioada 10-30 septembrie 20</a:t>
            </a:r>
            <a:r>
              <a:rPr lang="ro-RO" sz="3200" b="1" dirty="0">
                <a:ea typeface="+mn-ea"/>
                <a:cs typeface="Arial Unicode MS"/>
              </a:rPr>
              <a:t>13</a:t>
            </a:r>
            <a:r>
              <a:rPr lang="vi-VN" sz="3200" b="1" dirty="0">
                <a:ea typeface="+mn-ea"/>
                <a:cs typeface="Arial Unicode MS"/>
              </a:rPr>
              <a:t>?</a:t>
            </a:r>
            <a:endParaRPr lang="en-US" sz="3200" b="1" dirty="0">
              <a:ea typeface="+mn-ea"/>
              <a:cs typeface="Arial Unicode MS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1062" y="5184774"/>
            <a:ext cx="719138" cy="921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ight Brace 5"/>
          <p:cNvSpPr/>
          <p:nvPr/>
        </p:nvSpPr>
        <p:spPr>
          <a:xfrm>
            <a:off x="6654800" y="4787900"/>
            <a:ext cx="520700" cy="17653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65964" y="2394137"/>
            <a:ext cx="1798636" cy="1085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ight Brace 7"/>
          <p:cNvSpPr/>
          <p:nvPr/>
        </p:nvSpPr>
        <p:spPr>
          <a:xfrm>
            <a:off x="6324600" y="1651000"/>
            <a:ext cx="482600" cy="2463800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34224" y="4008438"/>
            <a:ext cx="1835343" cy="817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Straight Arrow Connector 10"/>
          <p:cNvCxnSpPr/>
          <p:nvPr/>
        </p:nvCxnSpPr>
        <p:spPr>
          <a:xfrm>
            <a:off x="6235700" y="4470400"/>
            <a:ext cx="7239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Text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1232898"/>
            <a:ext cx="8243932" cy="5625101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sz="2000" dirty="0">
              <a:cs typeface="Avenir Light"/>
            </a:endParaRPr>
          </a:p>
          <a:p>
            <a:pPr marL="365760" indent="-283464"/>
            <a:r>
              <a:rPr lang="en-US" dirty="0">
                <a:cs typeface="Avenir Light"/>
              </a:rPr>
              <a:t>SQL2009_Cap09_SELECT(5)_</a:t>
            </a:r>
            <a:r>
              <a:rPr lang="en-US" dirty="0" err="1">
                <a:cs typeface="Avenir Light"/>
              </a:rPr>
              <a:t>Subconsultari</a:t>
            </a:r>
            <a:endParaRPr lang="en-US" dirty="0">
              <a:cs typeface="Avenir Light"/>
            </a:endParaRPr>
          </a:p>
          <a:p>
            <a:pPr marL="82296" indent="0">
              <a:buNone/>
            </a:pPr>
            <a:r>
              <a:rPr lang="en-US" sz="2200" dirty="0">
                <a:hlinkClick r:id="rId3"/>
              </a:rPr>
              <a:t>https://github.com/marinfotache/Baze-de-date-I/blob/master/SQL.%20Dialecte%20DB2-%20Oracle-%20PostgreSQL%20si%20SQL%20Server/SQL2009_Cap09_SELECT(5)_</a:t>
            </a:r>
            <a:r>
              <a:rPr lang="en-US" sz="2200">
                <a:hlinkClick r:id="rId3"/>
              </a:rPr>
              <a:t>Subconsultari.pdf</a:t>
            </a:r>
            <a:endParaRPr lang="en-US" sz="2400" dirty="0">
              <a:hlinkClick r:id="rId3"/>
            </a:endParaRPr>
          </a:p>
          <a:p>
            <a:pPr marL="82296" indent="0"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989472952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124B70-EEF3-EA4F-A163-58A904CBB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642" y="1213238"/>
            <a:ext cx="1884756" cy="404980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8083"/>
            <a:ext cx="7429500" cy="52499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Arial" charset="0"/>
              </a:rPr>
              <a:t>SELECT </a:t>
            </a:r>
            <a:r>
              <a:rPr lang="en-US" b="1" dirty="0" err="1">
                <a:latin typeface="Arial" charset="0"/>
              </a:rPr>
              <a:t>DataFact</a:t>
            </a:r>
            <a:r>
              <a:rPr lang="en-US" b="1" dirty="0">
                <a:latin typeface="Arial" charset="0"/>
              </a:rPr>
              <a:t> AS </a:t>
            </a:r>
            <a:r>
              <a:rPr lang="en-US" b="1" dirty="0" err="1">
                <a:latin typeface="Arial" charset="0"/>
              </a:rPr>
              <a:t>Zi</a:t>
            </a:r>
            <a:r>
              <a:rPr lang="en-US" b="1" dirty="0">
                <a:latin typeface="Arial" charset="0"/>
              </a:rPr>
              <a:t>, 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	COUNT(</a:t>
            </a:r>
            <a:r>
              <a:rPr lang="en-US" b="1" dirty="0" err="1">
                <a:latin typeface="Arial" charset="0"/>
              </a:rPr>
              <a:t>NrFact</a:t>
            </a:r>
            <a:r>
              <a:rPr lang="en-US" b="1" dirty="0">
                <a:latin typeface="Arial" charset="0"/>
              </a:rPr>
              <a:t>) AS 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		</a:t>
            </a:r>
            <a:r>
              <a:rPr lang="en-US" b="1" dirty="0" err="1">
                <a:latin typeface="Arial" charset="0"/>
              </a:rPr>
              <a:t>Nr_Facturilor</a:t>
            </a:r>
            <a:r>
              <a:rPr lang="en-US" b="1" dirty="0">
                <a:latin typeface="Arial" charset="0"/>
              </a:rPr>
              <a:t> 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FROM </a:t>
            </a:r>
            <a:r>
              <a:rPr lang="en-US" b="1" dirty="0" err="1">
                <a:latin typeface="Arial" charset="0"/>
              </a:rPr>
              <a:t>facturi</a:t>
            </a:r>
            <a:endParaRPr lang="en-US" b="1" dirty="0">
              <a:latin typeface="Arial" charset="0"/>
            </a:endParaRPr>
          </a:p>
          <a:p>
            <a:pPr>
              <a:buNone/>
            </a:pPr>
            <a:r>
              <a:rPr lang="en-US" b="1" dirty="0">
                <a:latin typeface="Arial" charset="0"/>
              </a:rPr>
              <a:t>GROUP BY </a:t>
            </a:r>
            <a:r>
              <a:rPr lang="en-US" b="1" dirty="0" err="1">
                <a:latin typeface="Arial" charset="0"/>
              </a:rPr>
              <a:t>DataFact</a:t>
            </a:r>
            <a:r>
              <a:rPr lang="en-US" b="1" dirty="0">
                <a:latin typeface="Arial" charset="0"/>
              </a:rPr>
              <a:t>  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HAVING COUNT(</a:t>
            </a:r>
            <a:r>
              <a:rPr lang="en-US" b="1" dirty="0" err="1">
                <a:latin typeface="Arial" charset="0"/>
              </a:rPr>
              <a:t>NrFact</a:t>
            </a:r>
            <a:r>
              <a:rPr lang="en-US" b="1" dirty="0">
                <a:latin typeface="Arial" charset="0"/>
              </a:rPr>
              <a:t>) &gt;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		(SELECT COUNT(</a:t>
            </a:r>
            <a:r>
              <a:rPr lang="en-US" b="1" dirty="0" err="1">
                <a:latin typeface="Arial" charset="0"/>
              </a:rPr>
              <a:t>NrFact</a:t>
            </a:r>
            <a:r>
              <a:rPr lang="en-US" b="1" dirty="0">
                <a:latin typeface="Arial" charset="0"/>
              </a:rPr>
              <a:t>) 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		FROM </a:t>
            </a:r>
            <a:r>
              <a:rPr lang="en-US" b="1" dirty="0" err="1">
                <a:latin typeface="Arial" charset="0"/>
              </a:rPr>
              <a:t>facturi</a:t>
            </a:r>
            <a:r>
              <a:rPr lang="en-US" b="1" dirty="0">
                <a:latin typeface="Arial" charset="0"/>
              </a:rPr>
              <a:t>  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		WHERE </a:t>
            </a:r>
            <a:r>
              <a:rPr lang="en-US" b="1" dirty="0" err="1">
                <a:latin typeface="Arial" charset="0"/>
              </a:rPr>
              <a:t>DataFact</a:t>
            </a:r>
            <a:r>
              <a:rPr lang="en-US" b="1" dirty="0">
                <a:latin typeface="Arial" charset="0"/>
              </a:rPr>
              <a:t> = </a:t>
            </a:r>
            <a:endParaRPr lang="ro-RO" b="1" dirty="0">
              <a:latin typeface="Arial" charset="0"/>
            </a:endParaRPr>
          </a:p>
          <a:p>
            <a:pPr>
              <a:buNone/>
            </a:pPr>
            <a:r>
              <a:rPr lang="ro-RO" b="1" dirty="0">
                <a:latin typeface="Arial" charset="0"/>
              </a:rPr>
              <a:t>			DATE</a:t>
            </a:r>
            <a:r>
              <a:rPr lang="en-US" b="1" dirty="0">
                <a:latin typeface="Arial" charset="0"/>
              </a:rPr>
              <a:t>'20</a:t>
            </a:r>
            <a:r>
              <a:rPr lang="ro-RO" b="1" dirty="0">
                <a:latin typeface="Arial" charset="0"/>
              </a:rPr>
              <a:t>13</a:t>
            </a:r>
            <a:r>
              <a:rPr lang="en-US" b="1" dirty="0">
                <a:latin typeface="Arial" charset="0"/>
              </a:rPr>
              <a:t>-08-14')</a:t>
            </a:r>
          </a:p>
          <a:p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0" y="25400"/>
            <a:ext cx="9144000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Su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b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consult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ări în clauza HAVING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Care sunt zilele în care s-au emis mai multe facturi decât pe 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14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august 201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3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? 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1016000" y="4699000"/>
            <a:ext cx="609600" cy="19939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4911270" y="2019905"/>
            <a:ext cx="1603043" cy="1892998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067300" y="4622800"/>
            <a:ext cx="1429034" cy="986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563208" y="3073486"/>
            <a:ext cx="2069190" cy="268803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44700" y="5901270"/>
            <a:ext cx="3782894" cy="6985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97BC35-2162-7E4C-AF17-859CBF8309A0}"/>
              </a:ext>
            </a:extLst>
          </p:cNvPr>
          <p:cNvSpPr/>
          <p:nvPr/>
        </p:nvSpPr>
        <p:spPr>
          <a:xfrm>
            <a:off x="6655425" y="4755044"/>
            <a:ext cx="2069190" cy="268803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351644-24B0-6441-8935-ABB816386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" y="5222323"/>
            <a:ext cx="860220" cy="9157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5E6DB0-AD6B-B64B-8E21-7940A10CA2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657" y="5533198"/>
            <a:ext cx="2109958" cy="1066572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2298700" y="2032000"/>
            <a:ext cx="5118100" cy="5041900"/>
          </a:xfrm>
        </p:spPr>
        <p:txBody>
          <a:bodyPr>
            <a:normAutofit lnSpcReduction="10000"/>
          </a:bodyPr>
          <a:lstStyle/>
          <a:p>
            <a:pPr marL="533400" indent="-533400" eaLnBrk="1" hangingPunct="1">
              <a:buFontTx/>
              <a:buNone/>
            </a:pPr>
            <a:endParaRPr lang="ro-RO" sz="2400" b="1" i="1" dirty="0"/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SELECT </a:t>
            </a:r>
            <a:r>
              <a:rPr lang="en-US" b="1" dirty="0" err="1">
                <a:latin typeface="Arial" charset="0"/>
              </a:rPr>
              <a:t>DataFact</a:t>
            </a:r>
            <a:r>
              <a:rPr lang="en-US" b="1" dirty="0">
                <a:latin typeface="Arial" charset="0"/>
              </a:rPr>
              <a:t>, COUNT(*) AS </a:t>
            </a:r>
            <a:r>
              <a:rPr lang="en-US" b="1" dirty="0" err="1">
                <a:latin typeface="Arial" charset="0"/>
              </a:rPr>
              <a:t>Nr_F</a:t>
            </a:r>
            <a:r>
              <a:rPr lang="en-US" b="1" dirty="0">
                <a:latin typeface="Arial" charset="0"/>
              </a:rPr>
              <a:t>  </a:t>
            </a:r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FROM </a:t>
            </a:r>
            <a:r>
              <a:rPr lang="en-US" b="1" dirty="0" err="1">
                <a:latin typeface="Arial" charset="0"/>
              </a:rPr>
              <a:t>facturi</a:t>
            </a:r>
            <a:r>
              <a:rPr lang="en-US" b="1" dirty="0">
                <a:latin typeface="Arial" charset="0"/>
              </a:rPr>
              <a:t> </a:t>
            </a:r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GROUP BY </a:t>
            </a:r>
            <a:r>
              <a:rPr lang="en-US" b="1" dirty="0" err="1">
                <a:latin typeface="Arial" charset="0"/>
              </a:rPr>
              <a:t>DataFact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HAVING COUNT(*) &gt;= </a:t>
            </a:r>
            <a:endParaRPr lang="ro-RO" b="1" dirty="0">
              <a:latin typeface="Arial" charset="0"/>
            </a:endParaRPr>
          </a:p>
          <a:p>
            <a:pPr marL="533400" indent="-533400">
              <a:lnSpc>
                <a:spcPct val="110000"/>
              </a:lnSpc>
              <a:buNone/>
            </a:pPr>
            <a:r>
              <a:rPr lang="ro-RO" b="1" dirty="0">
                <a:latin typeface="Arial" charset="0"/>
              </a:rPr>
              <a:t>	</a:t>
            </a:r>
            <a:r>
              <a:rPr lang="en-US" b="1" dirty="0">
                <a:latin typeface="Arial" charset="0"/>
              </a:rPr>
              <a:t>ALL </a:t>
            </a:r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  	(SELECT COUNT(*)  </a:t>
            </a:r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   	 FROM </a:t>
            </a:r>
            <a:r>
              <a:rPr lang="en-US" b="1" dirty="0" err="1">
                <a:latin typeface="Arial" charset="0"/>
              </a:rPr>
              <a:t>facturi</a:t>
            </a:r>
            <a:r>
              <a:rPr lang="en-US" b="1" dirty="0">
                <a:latin typeface="Arial" charset="0"/>
              </a:rPr>
              <a:t> </a:t>
            </a:r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   	 GROUP BY </a:t>
            </a:r>
            <a:r>
              <a:rPr lang="en-US" b="1" dirty="0" err="1">
                <a:latin typeface="Arial" charset="0"/>
              </a:rPr>
              <a:t>DataFact</a:t>
            </a:r>
            <a:r>
              <a:rPr lang="en-US" b="1" dirty="0">
                <a:latin typeface="Arial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15900"/>
            <a:ext cx="9144000" cy="109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vi-VN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este ziua (sau zilele) în care s-au emis cele mai multe facturi ?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(1)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939800" y="5403545"/>
            <a:ext cx="2070100" cy="13970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1955800" y="2518225"/>
            <a:ext cx="419100" cy="1828800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776" y="2407767"/>
            <a:ext cx="395785" cy="4367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F1E870-7DF5-AE47-A18B-2798F122B6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11" y="1314662"/>
            <a:ext cx="1135437" cy="34309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FF494F-66D6-1F45-9E31-ACB092891C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295" y="3605227"/>
            <a:ext cx="1765300" cy="11811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89100"/>
            <a:ext cx="7752588" cy="5003800"/>
          </a:xfrm>
        </p:spPr>
        <p:txBody>
          <a:bodyPr>
            <a:normAutofit fontScale="92500" lnSpcReduction="20000"/>
          </a:bodyPr>
          <a:lstStyle/>
          <a:p>
            <a:pPr marL="533400" indent="-533400">
              <a:lnSpc>
                <a:spcPct val="120000"/>
              </a:lnSpc>
              <a:buNone/>
            </a:pPr>
            <a:r>
              <a:rPr lang="ro-RO" b="1" dirty="0">
                <a:latin typeface="Arial" charset="0"/>
              </a:rPr>
              <a:t>SELECT DataFact, </a:t>
            </a:r>
          </a:p>
          <a:p>
            <a:pPr marL="533400" indent="-533400">
              <a:lnSpc>
                <a:spcPct val="120000"/>
              </a:lnSpc>
              <a:buNone/>
            </a:pPr>
            <a:r>
              <a:rPr lang="ro-RO" b="1" dirty="0">
                <a:latin typeface="Arial" charset="0"/>
              </a:rPr>
              <a:t>	COUNT(*) AS </a:t>
            </a:r>
            <a:r>
              <a:rPr lang="ro-RO" b="1" dirty="0" err="1">
                <a:latin typeface="Arial" charset="0"/>
              </a:rPr>
              <a:t>Nr_F</a:t>
            </a:r>
            <a:r>
              <a:rPr lang="ro-RO" b="1" dirty="0">
                <a:latin typeface="Arial" charset="0"/>
              </a:rPr>
              <a:t> </a:t>
            </a:r>
          </a:p>
          <a:p>
            <a:pPr marL="533400" indent="-533400">
              <a:lnSpc>
                <a:spcPct val="120000"/>
              </a:lnSpc>
              <a:buNone/>
            </a:pPr>
            <a:r>
              <a:rPr lang="ro-RO" b="1" dirty="0">
                <a:latin typeface="Arial" charset="0"/>
              </a:rPr>
              <a:t>FROM </a:t>
            </a:r>
            <a:r>
              <a:rPr lang="en-US" b="1" dirty="0" err="1">
                <a:latin typeface="Arial" charset="0"/>
              </a:rPr>
              <a:t>facturi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20000"/>
              </a:lnSpc>
              <a:buNone/>
            </a:pPr>
            <a:r>
              <a:rPr lang="ro-RO" b="1" dirty="0">
                <a:latin typeface="Arial" charset="0"/>
              </a:rPr>
              <a:t>GROUP BY DataFact 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20000"/>
              </a:lnSpc>
              <a:buNone/>
            </a:pPr>
            <a:r>
              <a:rPr lang="ro-RO" b="1" dirty="0">
                <a:latin typeface="Arial" charset="0"/>
              </a:rPr>
              <a:t>HAVING COUNT(*) =</a:t>
            </a:r>
          </a:p>
          <a:p>
            <a:pPr marL="533400" indent="-533400">
              <a:lnSpc>
                <a:spcPct val="120000"/>
              </a:lnSpc>
              <a:buNone/>
            </a:pPr>
            <a:r>
              <a:rPr lang="en-US" b="1" dirty="0">
                <a:latin typeface="Arial" charset="0"/>
              </a:rPr>
              <a:t>	</a:t>
            </a:r>
            <a:r>
              <a:rPr lang="ro-RO" b="1" dirty="0">
                <a:latin typeface="Arial" charset="0"/>
              </a:rPr>
              <a:t>  (SELECT COUNT(*) 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20000"/>
              </a:lnSpc>
              <a:buNone/>
            </a:pPr>
            <a:r>
              <a:rPr lang="en-US" b="1" dirty="0">
                <a:latin typeface="Arial" charset="0"/>
              </a:rPr>
              <a:t>		</a:t>
            </a:r>
            <a:r>
              <a:rPr lang="ro-RO" b="1" dirty="0">
                <a:latin typeface="Arial" charset="0"/>
              </a:rPr>
              <a:t>FROM </a:t>
            </a:r>
            <a:r>
              <a:rPr lang="en-US" b="1" dirty="0" err="1">
                <a:latin typeface="Arial" charset="0"/>
              </a:rPr>
              <a:t>facturi</a:t>
            </a:r>
            <a:r>
              <a:rPr lang="ro-RO" b="1" dirty="0">
                <a:latin typeface="Arial" charset="0"/>
              </a:rPr>
              <a:t> 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20000"/>
              </a:lnSpc>
              <a:buNone/>
            </a:pPr>
            <a:r>
              <a:rPr lang="en-US" b="1" dirty="0">
                <a:latin typeface="Arial" charset="0"/>
              </a:rPr>
              <a:t>		</a:t>
            </a:r>
            <a:r>
              <a:rPr lang="ro-RO" b="1" dirty="0">
                <a:latin typeface="Arial" charset="0"/>
              </a:rPr>
              <a:t>GROUP BY DataFact 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20000"/>
              </a:lnSpc>
              <a:buNone/>
            </a:pPr>
            <a:r>
              <a:rPr lang="en-US" b="1" dirty="0">
                <a:latin typeface="Arial" charset="0"/>
              </a:rPr>
              <a:t>		</a:t>
            </a:r>
            <a:r>
              <a:rPr lang="ro-RO" b="1" dirty="0">
                <a:latin typeface="Arial" charset="0"/>
              </a:rPr>
              <a:t>ORDER BY COUNT(*) DESC 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20000"/>
              </a:lnSpc>
              <a:buNone/>
            </a:pPr>
            <a:r>
              <a:rPr lang="en-US" b="1" dirty="0">
                <a:latin typeface="Arial" charset="0"/>
              </a:rPr>
              <a:t>		</a:t>
            </a:r>
            <a:r>
              <a:rPr lang="ro-RO" b="1" dirty="0">
                <a:latin typeface="Arial" charset="0"/>
              </a:rPr>
              <a:t>LIMIT 1)</a:t>
            </a:r>
            <a:endParaRPr lang="en-US" b="1" dirty="0">
              <a:latin typeface="Arial" charset="0"/>
            </a:endParaRPr>
          </a:p>
          <a:p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215900"/>
            <a:ext cx="9144000" cy="109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vi-VN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este ziua (sau zilele) în care s-au emis cele mai multe facturi ?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(2) PgSQL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188" y="4673600"/>
            <a:ext cx="943428" cy="1249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Brace 5"/>
          <p:cNvSpPr/>
          <p:nvPr/>
        </p:nvSpPr>
        <p:spPr>
          <a:xfrm>
            <a:off x="1397000" y="4241800"/>
            <a:ext cx="482600" cy="22098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5435600" y="1739900"/>
            <a:ext cx="673100" cy="2349500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6DA21A-D046-924A-BCD8-1838E8E90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394" y="2403580"/>
            <a:ext cx="2237994" cy="1497363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" y="1574800"/>
            <a:ext cx="8788400" cy="5283200"/>
          </a:xfrm>
        </p:spPr>
        <p:txBody>
          <a:bodyPr>
            <a:normAutofit fontScale="47500" lnSpcReduction="20000"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SELECT DenCl,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	COUNT(DISTINCT CodPr) AS NrProd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ro-RO" sz="4600" dirty="0" err="1">
                <a:latin typeface="Franklin Gothic Demi" pitchFamily="34" charset="0"/>
                <a:cs typeface="Arial" pitchFamily="34" charset="0"/>
              </a:rPr>
              <a:t>clienti</a:t>
            </a:r>
            <a:r>
              <a:rPr lang="ro-RO" sz="4600" dirty="0">
                <a:latin typeface="Franklin Gothic Demi" pitchFamily="34" charset="0"/>
                <a:cs typeface="Arial" pitchFamily="34" charset="0"/>
              </a:rPr>
              <a:t> 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  	NATURAL JOIN facturi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  	 NATURAL JOIN </a:t>
            </a:r>
            <a:r>
              <a:rPr lang="ro-RO" sz="4600" dirty="0" err="1">
                <a:latin typeface="Franklin Gothic Demi" pitchFamily="34" charset="0"/>
                <a:cs typeface="Arial" pitchFamily="34" charset="0"/>
              </a:rPr>
              <a:t>liniifact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GROUP BY DenCl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HAVING COUNT(DISTINCT CodPr)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			&gt;= ALL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		    (SELECT COUNT(DISTINCT CodPr) 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         	     FROM facturi 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			NATURAL JOIN </a:t>
            </a:r>
            <a:r>
              <a:rPr lang="ro-RO" sz="46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ro-RO" sz="46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ro-RO" sz="4600" dirty="0" err="1">
                <a:latin typeface="Franklin Gothic Demi" pitchFamily="34" charset="0"/>
                <a:cs typeface="Arial" pitchFamily="34" charset="0"/>
              </a:rPr>
              <a:t>lf</a:t>
            </a:r>
            <a:endParaRPr lang="ro-RO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		     GROUP BY CodCl )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15900"/>
            <a:ext cx="9144000" cy="109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vi-VN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este clientul care a cumpărat cele mai multe produse ?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(1)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696" y="4419600"/>
            <a:ext cx="654604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Brace 5"/>
          <p:cNvSpPr/>
          <p:nvPr/>
        </p:nvSpPr>
        <p:spPr>
          <a:xfrm>
            <a:off x="914400" y="4864100"/>
            <a:ext cx="533400" cy="1625600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4131" y="5743860"/>
            <a:ext cx="3098800" cy="872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86575" y="1441515"/>
            <a:ext cx="2016125" cy="2482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ight Brace 8"/>
          <p:cNvSpPr/>
          <p:nvPr/>
        </p:nvSpPr>
        <p:spPr>
          <a:xfrm>
            <a:off x="6083300" y="1574800"/>
            <a:ext cx="596900" cy="23495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12943" y="4612943"/>
            <a:ext cx="2688609" cy="10645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73038"/>
            <a:ext cx="7866888" cy="1143000"/>
          </a:xfrm>
        </p:spPr>
        <p:txBody>
          <a:bodyPr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ro-RO" b="1" dirty="0"/>
              <a:t>Diviziune relaţională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EB3E01-8A8F-6D45-995D-2C711CDD4CB8}"/>
              </a:ext>
            </a:extLst>
          </p:cNvPr>
          <p:cNvSpPr/>
          <p:nvPr/>
        </p:nvSpPr>
        <p:spPr>
          <a:xfrm>
            <a:off x="1066800" y="1714071"/>
            <a:ext cx="786688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2400" dirty="0">
                <a:hlinkClick r:id="rId2"/>
              </a:rPr>
              <a:t>http://gregorulm.com/relational-division-in-sql-the-easy-way/</a:t>
            </a:r>
          </a:p>
          <a:p>
            <a:pPr>
              <a:buNone/>
            </a:pPr>
            <a:endParaRPr lang="ro-RO" sz="2400" dirty="0">
              <a:hlinkClick r:id="rId2"/>
            </a:endParaRPr>
          </a:p>
          <a:p>
            <a:pPr>
              <a:buNone/>
            </a:pPr>
            <a:r>
              <a:rPr lang="ro-RO" sz="2400" dirty="0">
                <a:hlinkClick r:id="rId2"/>
              </a:rPr>
              <a:t>https://www.red-gate.com/simple-talk/sql/t-sql-programming/divided-we-stand-the-sql-of-relational-division/</a:t>
            </a:r>
            <a:endParaRPr lang="ro-RO" sz="2400" dirty="0"/>
          </a:p>
          <a:p>
            <a:pPr>
              <a:buNone/>
            </a:pPr>
            <a:endParaRPr lang="ro-RO" sz="2400" dirty="0"/>
          </a:p>
          <a:p>
            <a:pPr>
              <a:buNone/>
            </a:pPr>
            <a:r>
              <a:rPr lang="ro-RO" sz="2400" dirty="0">
                <a:hlinkClick r:id="rId3"/>
              </a:rPr>
              <a:t>http://users.abo.fi/soini/divisionEnglish.pdf</a:t>
            </a:r>
            <a:endParaRPr lang="ro-RO" sz="2400" dirty="0"/>
          </a:p>
          <a:p>
            <a:pPr>
              <a:buNone/>
            </a:pPr>
            <a:endParaRPr lang="ro-RO" sz="2400" dirty="0"/>
          </a:p>
          <a:p>
            <a:pPr>
              <a:buNone/>
            </a:pPr>
            <a:r>
              <a:rPr lang="ro-RO" sz="2400" dirty="0">
                <a:hlinkClick r:id="rId4"/>
              </a:rPr>
              <a:t>https://www.geeksforgeeks.org/sql-division/</a:t>
            </a:r>
            <a:endParaRPr lang="ro-RO" sz="2400" dirty="0"/>
          </a:p>
          <a:p>
            <a:pPr>
              <a:buNone/>
            </a:pPr>
            <a:endParaRPr lang="ro-RO" sz="2400" dirty="0"/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73038"/>
            <a:ext cx="7866888" cy="1143000"/>
          </a:xfrm>
        </p:spPr>
        <p:txBody>
          <a:bodyPr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ro-RO" b="1" dirty="0"/>
              <a:t>Diviziune </a:t>
            </a:r>
            <a:r>
              <a:rPr lang="ro-RO" b="1" dirty="0" err="1"/>
              <a:t>relaţională</a:t>
            </a:r>
            <a:r>
              <a:rPr lang="ro-RO" b="1" dirty="0"/>
              <a:t>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397000"/>
            <a:ext cx="8539988" cy="55626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ro-RO" dirty="0"/>
              <a:t>Este cel mai dificil (de înțeles și de transformat în SQL) operator al algebrei relaționale</a:t>
            </a:r>
          </a:p>
          <a:p>
            <a:pPr>
              <a:lnSpc>
                <a:spcPct val="110000"/>
              </a:lnSpc>
            </a:pPr>
            <a:r>
              <a:rPr lang="ro-RO" dirty="0"/>
              <a:t>Nu are un corespondent/clauză anume în SQL</a:t>
            </a:r>
          </a:p>
          <a:p>
            <a:pPr>
              <a:lnSpc>
                <a:spcPct val="110000"/>
              </a:lnSpc>
            </a:pPr>
            <a:r>
              <a:rPr lang="ro-RO" dirty="0"/>
              <a:t>Este util în probleme de genul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Care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studen</a:t>
            </a:r>
            <a:r>
              <a:rPr lang="ro-RO" dirty="0"/>
              <a:t>ții care au promovat </a:t>
            </a:r>
            <a:r>
              <a:rPr lang="ro-RO" b="1" dirty="0"/>
              <a:t>toate</a:t>
            </a:r>
            <a:r>
              <a:rPr lang="ro-RO" dirty="0"/>
              <a:t> examenele din anul 2</a:t>
            </a:r>
          </a:p>
          <a:p>
            <a:pPr lvl="1">
              <a:lnSpc>
                <a:spcPct val="110000"/>
              </a:lnSpc>
            </a:pPr>
            <a:r>
              <a:rPr lang="ro-RO" dirty="0"/>
              <a:t>Care sunt clienții care au cumpărat, în timp, </a:t>
            </a:r>
            <a:r>
              <a:rPr lang="ro-RO" b="1" dirty="0"/>
              <a:t>toate</a:t>
            </a:r>
            <a:r>
              <a:rPr lang="ro-RO" dirty="0"/>
              <a:t> produsele firmei noastre</a:t>
            </a:r>
          </a:p>
          <a:p>
            <a:pPr lvl="1">
              <a:lnSpc>
                <a:spcPct val="110000"/>
              </a:lnSpc>
            </a:pPr>
            <a:r>
              <a:rPr lang="ro-RO" dirty="0"/>
              <a:t>Care sunt membrii unei formații rock care au participat la realizarea </a:t>
            </a:r>
            <a:r>
              <a:rPr lang="ro-RO" b="1" dirty="0"/>
              <a:t>tuturor</a:t>
            </a:r>
            <a:r>
              <a:rPr lang="ro-RO" dirty="0"/>
              <a:t> discurilor formației</a:t>
            </a:r>
          </a:p>
          <a:p>
            <a:pPr lvl="1">
              <a:lnSpc>
                <a:spcPct val="110000"/>
              </a:lnSpc>
            </a:pPr>
            <a:r>
              <a:rPr lang="ro-RO" dirty="0"/>
              <a:t>Care sunt clienții care au cumpărat, în timp, </a:t>
            </a:r>
            <a:r>
              <a:rPr lang="ro-RO" b="1" dirty="0"/>
              <a:t>măcar toate produsele cumpărate </a:t>
            </a:r>
            <a:r>
              <a:rPr lang="ro-RO" dirty="0"/>
              <a:t>de clientul "S.C. Celulita S.A."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endParaRPr lang="ro-R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32706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0"/>
            <a:ext cx="8788400" cy="1303338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</a:pPr>
            <a:r>
              <a:rPr lang="ro-RO" dirty="0"/>
              <a:t>Schematizarea diviziunii relaţionale</a:t>
            </a:r>
            <a:endParaRPr lang="en-US" dirty="0"/>
          </a:p>
        </p:txBody>
      </p:sp>
      <p:sp>
        <p:nvSpPr>
          <p:cNvPr id="31747" name="Rectangle 6"/>
          <p:cNvSpPr>
            <a:spLocks noChangeArrowheads="1"/>
          </p:cNvSpPr>
          <p:nvPr/>
        </p:nvSpPr>
        <p:spPr bwMode="auto">
          <a:xfrm>
            <a:off x="2754313" y="185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1748" name="Picture 5" descr="fig2_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0" y="1104899"/>
            <a:ext cx="5257800" cy="3916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4000" y="5321300"/>
            <a:ext cx="8826500" cy="15113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ro-RO" b="1"/>
              <a:t>R3</a:t>
            </a:r>
            <a:r>
              <a:rPr lang="ro-RO"/>
              <a:t> conține valorile atributului X care apar în </a:t>
            </a:r>
            <a:r>
              <a:rPr lang="ro-RO" b="1"/>
              <a:t>R1</a:t>
            </a:r>
            <a:r>
              <a:rPr lang="ro-RO"/>
              <a:t> în combinațiile cu </a:t>
            </a:r>
            <a:r>
              <a:rPr lang="ro-RO" b="1"/>
              <a:t>toate</a:t>
            </a:r>
            <a:r>
              <a:rPr lang="ro-RO"/>
              <a:t> valorile atributului Y din tabela </a:t>
            </a:r>
            <a:r>
              <a:rPr lang="ro-RO" b="1"/>
              <a:t>R2</a:t>
            </a:r>
          </a:p>
          <a:p>
            <a:pPr>
              <a:buNone/>
            </a:pPr>
            <a:endParaRPr lang="ro-RO"/>
          </a:p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3104" y="1625600"/>
            <a:ext cx="55816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Tahoma" pitchFamily="34" charset="0"/>
                <a:ea typeface="Tahoma" pitchFamily="34" charset="0"/>
                <a:cs typeface="Tahoma" pitchFamily="34" charset="0"/>
              </a:rPr>
              <a:t>x1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1761270" y="1651000"/>
            <a:ext cx="905730" cy="21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1761270" y="1865666"/>
            <a:ext cx="931130" cy="369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</p:cNvCxnSpPr>
          <p:nvPr/>
        </p:nvCxnSpPr>
        <p:spPr>
          <a:xfrm>
            <a:off x="1761270" y="1865666"/>
            <a:ext cx="905730" cy="1017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</p:cNvCxnSpPr>
          <p:nvPr/>
        </p:nvCxnSpPr>
        <p:spPr>
          <a:xfrm>
            <a:off x="1761270" y="1865666"/>
            <a:ext cx="956530" cy="1664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</p:cNvCxnSpPr>
          <p:nvPr/>
        </p:nvCxnSpPr>
        <p:spPr>
          <a:xfrm>
            <a:off x="1761270" y="1865666"/>
            <a:ext cx="943830" cy="2287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V="1">
            <a:off x="3835400" y="1663700"/>
            <a:ext cx="1193800" cy="119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>
            <a:off x="3848100" y="2260600"/>
            <a:ext cx="1206500" cy="825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3835400" y="2908300"/>
            <a:ext cx="12192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 flipV="1">
            <a:off x="3848100" y="3479800"/>
            <a:ext cx="1168400" cy="5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 flipV="1">
            <a:off x="3810000" y="3708400"/>
            <a:ext cx="1181100" cy="43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03104" y="2336800"/>
            <a:ext cx="55816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Tahoma" pitchFamily="34" charset="0"/>
                <a:ea typeface="Tahoma" pitchFamily="34" charset="0"/>
                <a:cs typeface="Tahoma" pitchFamily="34" charset="0"/>
              </a:rPr>
              <a:t>x2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 flipV="1">
            <a:off x="1761270" y="1879600"/>
            <a:ext cx="804130" cy="697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3"/>
          </p:cNvCxnSpPr>
          <p:nvPr/>
        </p:nvCxnSpPr>
        <p:spPr>
          <a:xfrm>
            <a:off x="1761270" y="2576866"/>
            <a:ext cx="918430" cy="1791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3835400" y="1841500"/>
            <a:ext cx="11938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 flipV="1">
            <a:off x="3835400" y="3733800"/>
            <a:ext cx="1143000" cy="62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203104" y="2882900"/>
            <a:ext cx="55816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Tahoma" pitchFamily="34" charset="0"/>
                <a:ea typeface="Tahoma" pitchFamily="34" charset="0"/>
                <a:cs typeface="Tahoma" pitchFamily="34" charset="0"/>
              </a:rPr>
              <a:t>x3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rot="5400000" flipH="1" flipV="1">
            <a:off x="1668652" y="2061118"/>
            <a:ext cx="1027466" cy="102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672370" y="2476500"/>
            <a:ext cx="1007330" cy="646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697770" y="3122966"/>
            <a:ext cx="981930" cy="1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672370" y="3148366"/>
            <a:ext cx="1007330" cy="572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6200000" flipH="1">
            <a:off x="1483268" y="3350168"/>
            <a:ext cx="1372834" cy="102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228504" y="3517900"/>
            <a:ext cx="55816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Tahoma" pitchFamily="34" charset="0"/>
                <a:ea typeface="Tahoma" pitchFamily="34" charset="0"/>
                <a:cs typeface="Tahoma" pitchFamily="34" charset="0"/>
              </a:rPr>
              <a:t>x4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rot="5400000" flipH="1" flipV="1">
            <a:off x="1662302" y="2715168"/>
            <a:ext cx="1040166" cy="969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723170" y="3757966"/>
            <a:ext cx="981930" cy="166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215804" y="4114800"/>
            <a:ext cx="55816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Tahoma" pitchFamily="34" charset="0"/>
                <a:ea typeface="Tahoma" pitchFamily="34" charset="0"/>
                <a:cs typeface="Tahoma" pitchFamily="34" charset="0"/>
              </a:rPr>
              <a:t>x5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rot="5400000" flipH="1" flipV="1">
            <a:off x="1695450" y="3308350"/>
            <a:ext cx="10414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697770" y="4392966"/>
            <a:ext cx="943830" cy="356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10800000">
            <a:off x="3835400" y="2057400"/>
            <a:ext cx="12065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10800000">
            <a:off x="3835400" y="2501900"/>
            <a:ext cx="1219200" cy="63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0800000">
            <a:off x="3835400" y="3111500"/>
            <a:ext cx="1193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10800000" flipV="1">
            <a:off x="3822700" y="3746500"/>
            <a:ext cx="1181100" cy="812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10800000" flipV="1">
            <a:off x="3797300" y="3492500"/>
            <a:ext cx="1231900" cy="241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10800000">
            <a:off x="3822700" y="2667000"/>
            <a:ext cx="1202470" cy="481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0800000" flipV="1">
            <a:off x="3822700" y="3517900"/>
            <a:ext cx="12065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rot="10800000">
            <a:off x="3835400" y="3314700"/>
            <a:ext cx="12065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10800000" flipV="1">
            <a:off x="3873500" y="3733800"/>
            <a:ext cx="1143000" cy="104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6633</TotalTime>
  <Words>851</Words>
  <Application>Microsoft Macintosh PowerPoint</Application>
  <PresentationFormat>On-screen Show (4:3)</PresentationFormat>
  <Paragraphs>139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32" baseType="lpstr">
      <vt:lpstr>Arial Unicode MS</vt:lpstr>
      <vt:lpstr>American Typewriter</vt:lpstr>
      <vt:lpstr>Arial</vt:lpstr>
      <vt:lpstr>Avenir Book</vt:lpstr>
      <vt:lpstr>Avenir Medium</vt:lpstr>
      <vt:lpstr>Book Antiqua</vt:lpstr>
      <vt:lpstr>Calisto MT</vt:lpstr>
      <vt:lpstr>Franklin Gothic Demi</vt:lpstr>
      <vt:lpstr>Gabriola</vt:lpstr>
      <vt:lpstr>Gill Sans MT</vt:lpstr>
      <vt:lpstr>Segoe UI Semibold</vt:lpstr>
      <vt:lpstr>Tahoma</vt:lpstr>
      <vt:lpstr>Times New Roman</vt:lpstr>
      <vt:lpstr>Verdana</vt:lpstr>
      <vt:lpstr>Wingdings</vt:lpstr>
      <vt:lpstr>Wingdings 2</vt:lpstr>
      <vt:lpstr>Solstice</vt:lpstr>
      <vt:lpstr>SQL (6) </vt:lpstr>
      <vt:lpstr>Text</vt:lpstr>
      <vt:lpstr>PowerPoint Presentation</vt:lpstr>
      <vt:lpstr>PowerPoint Presentation</vt:lpstr>
      <vt:lpstr>PowerPoint Presentation</vt:lpstr>
      <vt:lpstr>PowerPoint Presentation</vt:lpstr>
      <vt:lpstr>Diviziune relaţională</vt:lpstr>
      <vt:lpstr>Diviziune relaţională (cont.)</vt:lpstr>
      <vt:lpstr>Schematizarea diviziunii relaţionale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Care sunt clienţii pentru care există cel puţin câte o factură emisă în fiecare zi cu vânzări din perioada 10-30 septembrie 2013?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478</cp:revision>
  <dcterms:created xsi:type="dcterms:W3CDTF">2002-10-11T06:23:42Z</dcterms:created>
  <dcterms:modified xsi:type="dcterms:W3CDTF">2022-04-04T04:31:57Z</dcterms:modified>
</cp:coreProperties>
</file>