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3.xml" ContentType="application/vnd.openxmlformats-officedocument.presentationml.tags+xml"/>
  <Override PartName="/ppt/notesSlides/notesSlide30.xml" ContentType="application/vnd.openxmlformats-officedocument.presentationml.notesSlide+xml"/>
  <Override PartName="/ppt/tags/tag4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5.xml" ContentType="application/vnd.openxmlformats-officedocument.presentationml.tags+xml"/>
  <Override PartName="/ppt/notesSlides/notesSlide36.xml" ContentType="application/vnd.openxmlformats-officedocument.presentationml.notesSlide+xml"/>
  <Override PartName="/ppt/tags/tag6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7"/>
  </p:notesMasterIdLst>
  <p:sldIdLst>
    <p:sldId id="256" r:id="rId2"/>
    <p:sldId id="417" r:id="rId3"/>
    <p:sldId id="332" r:id="rId4"/>
    <p:sldId id="333" r:id="rId5"/>
    <p:sldId id="334" r:id="rId6"/>
    <p:sldId id="335" r:id="rId7"/>
    <p:sldId id="336" r:id="rId8"/>
    <p:sldId id="340" r:id="rId9"/>
    <p:sldId id="343" r:id="rId10"/>
    <p:sldId id="369" r:id="rId11"/>
    <p:sldId id="370" r:id="rId12"/>
    <p:sldId id="407" r:id="rId13"/>
    <p:sldId id="367" r:id="rId14"/>
    <p:sldId id="368" r:id="rId15"/>
    <p:sldId id="366" r:id="rId16"/>
    <p:sldId id="371" r:id="rId17"/>
    <p:sldId id="355" r:id="rId18"/>
    <p:sldId id="352" r:id="rId19"/>
    <p:sldId id="359" r:id="rId20"/>
    <p:sldId id="349" r:id="rId21"/>
    <p:sldId id="356" r:id="rId22"/>
    <p:sldId id="357" r:id="rId23"/>
    <p:sldId id="360" r:id="rId24"/>
    <p:sldId id="361" r:id="rId25"/>
    <p:sldId id="372" r:id="rId26"/>
    <p:sldId id="365" r:id="rId27"/>
    <p:sldId id="303" r:id="rId28"/>
    <p:sldId id="374" r:id="rId29"/>
    <p:sldId id="373" r:id="rId30"/>
    <p:sldId id="375" r:id="rId31"/>
    <p:sldId id="376" r:id="rId32"/>
    <p:sldId id="378" r:id="rId33"/>
    <p:sldId id="328" r:id="rId34"/>
    <p:sldId id="331" r:id="rId35"/>
    <p:sldId id="302" r:id="rId36"/>
    <p:sldId id="379" r:id="rId37"/>
    <p:sldId id="381" r:id="rId38"/>
    <p:sldId id="382" r:id="rId39"/>
    <p:sldId id="380" r:id="rId40"/>
    <p:sldId id="383" r:id="rId41"/>
    <p:sldId id="384" r:id="rId42"/>
    <p:sldId id="385" r:id="rId43"/>
    <p:sldId id="324" r:id="rId44"/>
    <p:sldId id="297" r:id="rId45"/>
    <p:sldId id="304" r:id="rId46"/>
    <p:sldId id="305" r:id="rId47"/>
    <p:sldId id="301" r:id="rId48"/>
    <p:sldId id="292" r:id="rId49"/>
    <p:sldId id="320" r:id="rId50"/>
    <p:sldId id="388" r:id="rId51"/>
    <p:sldId id="389" r:id="rId52"/>
    <p:sldId id="391" r:id="rId53"/>
    <p:sldId id="329" r:id="rId54"/>
    <p:sldId id="309" r:id="rId55"/>
    <p:sldId id="392" r:id="rId56"/>
    <p:sldId id="393" r:id="rId57"/>
    <p:sldId id="387" r:id="rId58"/>
    <p:sldId id="394" r:id="rId59"/>
    <p:sldId id="397" r:id="rId60"/>
    <p:sldId id="402" r:id="rId61"/>
    <p:sldId id="396" r:id="rId62"/>
    <p:sldId id="398" r:id="rId63"/>
    <p:sldId id="311" r:id="rId64"/>
    <p:sldId id="321" r:id="rId65"/>
    <p:sldId id="322" r:id="rId66"/>
    <p:sldId id="319" r:id="rId67"/>
    <p:sldId id="310" r:id="rId68"/>
    <p:sldId id="312" r:id="rId69"/>
    <p:sldId id="406" r:id="rId70"/>
    <p:sldId id="414" r:id="rId71"/>
    <p:sldId id="404" r:id="rId72"/>
    <p:sldId id="403" r:id="rId73"/>
    <p:sldId id="401" r:id="rId74"/>
    <p:sldId id="416" r:id="rId75"/>
    <p:sldId id="408" r:id="rId76"/>
    <p:sldId id="313" r:id="rId77"/>
    <p:sldId id="410" r:id="rId78"/>
    <p:sldId id="315" r:id="rId79"/>
    <p:sldId id="411" r:id="rId80"/>
    <p:sldId id="325" r:id="rId81"/>
    <p:sldId id="316" r:id="rId82"/>
    <p:sldId id="413" r:id="rId83"/>
    <p:sldId id="412" r:id="rId84"/>
    <p:sldId id="399" r:id="rId85"/>
    <p:sldId id="314" r:id="rId8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9142" autoAdjust="0"/>
  </p:normalViewPr>
  <p:slideViewPr>
    <p:cSldViewPr snapToGrid="0">
      <p:cViewPr varScale="1">
        <p:scale>
          <a:sx n="124" d="100"/>
          <a:sy n="124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8212E-3214-4E5D-9E1D-BC74341DD8DE}" type="datetimeFigureOut">
              <a:rPr lang="en-US" smtClean="0"/>
              <a:pPr/>
              <a:t>5/11/22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EF19-A7E0-4ADE-8306-A7A8A4CEA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1AE1E-61D9-44A0-A79B-2AA9EB4116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D0EF19-A7E0-4ADE-8306-A7A8A4CEA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59726-CF3D-4274-A503-076B345F19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85050-F21D-4163-B795-9A504AD408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E6A06-B627-4B2A-BC52-2911FF475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9F412-F1AC-4CB5-B637-740EADBA86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36103-FBA1-49B9-84C0-2C9EAA449D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F9070-D9A3-4F98-B622-1C89EAC0B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EF9B0-D110-4CDE-BFAA-FCA1D1603B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F3C7BF-8396-4B6B-AB77-C297DA3D04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EC989-A509-4C73-9D0C-9ACFABD873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4FF5A7-7107-4408-825D-3A5F96E0E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56B4B-F422-4F1F-88E8-A774883BCC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9257F93-9139-4C17-A6B0-219B245F0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lang="en-US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Light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drv.ms/1te6J4P" TargetMode="External"/><Relationship Id="rId3" Type="http://schemas.openxmlformats.org/officeDocument/2006/relationships/hyperlink" Target="https://1drv.ms/v/s!AgPvmBEDzTOSjrto2_L4cgrssDXVvQ?e=G57vKl" TargetMode="External"/><Relationship Id="rId7" Type="http://schemas.openxmlformats.org/officeDocument/2006/relationships/hyperlink" Target="https://1drv.ms/v/s!AgPvmBEDzTOSwQ5c1-1X6WLiLZIM?e=XWfl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1drv.ms/v/s!AgPvmBEDzTOSjrtrtnVzFwr23e8aPw?e=iCUXBo" TargetMode="External"/><Relationship Id="rId5" Type="http://schemas.openxmlformats.org/officeDocument/2006/relationships/hyperlink" Target="https://1drv.ms/v/s!AgPvmBEDzTOSjrtpz-OtlqvmmZabhg?e=ft9dXy" TargetMode="External"/><Relationship Id="rId4" Type="http://schemas.openxmlformats.org/officeDocument/2006/relationships/hyperlink" Target="https://1drv.ms/v/s!AgPvmBEDzTOSjrtqLU7U2yS1YA-UHg?e=fS6T02" TargetMode="External"/><Relationship Id="rId9" Type="http://schemas.openxmlformats.org/officeDocument/2006/relationships/hyperlink" Target="https://1drv.ms/v/s!AgPvmBEDzTOSwQ20KY2pnbJNY6au?e=qJZ1nj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1165" y="1516821"/>
            <a:ext cx="7784380" cy="3161549"/>
          </a:xfrm>
        </p:spPr>
        <p:txBody>
          <a:bodyPr>
            <a:noAutofit/>
          </a:bodyPr>
          <a:lstStyle/>
          <a:p>
            <a:pPr algn="ctr"/>
            <a:r>
              <a:rPr lang="en-US" sz="6000" b="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ORMELE NORMALE </a:t>
            </a:r>
            <a:b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ro-RO" sz="6000" b="0" dirty="0">
                <a:latin typeface="American Typewriter" charset="0"/>
                <a:ea typeface="American Typewriter" charset="0"/>
                <a:cs typeface="American Typewriter" charset="0"/>
              </a:rPr>
              <a:t>1, 2 ȘI 3</a:t>
            </a:r>
            <a:endParaRPr lang="en-US" sz="60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4" name="Picture 2" descr="logoua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19" y="337112"/>
            <a:ext cx="958644" cy="958644"/>
          </a:xfrm>
          <a:prstGeom prst="rect">
            <a:avLst/>
          </a:prstGeom>
          <a:noFill/>
        </p:spPr>
      </p:pic>
      <p:pic>
        <p:nvPicPr>
          <p:cNvPr id="5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99371" y="375801"/>
            <a:ext cx="2362575" cy="75291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2968" y="4728677"/>
            <a:ext cx="8415336" cy="136261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it-IT" sz="4000" b="1" dirty="0">
                <a:latin typeface="Gabriola" pitchFamily="82" charset="0"/>
                <a:cs typeface="Vani" pitchFamily="34" charset="0"/>
              </a:rPr>
              <a:t>Normalizarea prin descompunere şi prin sinteză. Dou</a:t>
            </a:r>
            <a:r>
              <a:rPr lang="ro-RO" sz="4000" b="1" dirty="0">
                <a:latin typeface="Gabriola" pitchFamily="82" charset="0"/>
                <a:cs typeface="Vani" pitchFamily="34" charset="0"/>
              </a:rPr>
              <a:t>ă cazuri practice</a:t>
            </a:r>
            <a:endParaRPr lang="en-US" sz="4000" b="1" dirty="0">
              <a:latin typeface="Gabriola" pitchFamily="82" charset="0"/>
              <a:cs typeface="Van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923" y="397324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6032327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 spd="med" advTm="110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36176" y="53788"/>
            <a:ext cx="8807824" cy="129091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ro-RO" dirty="0"/>
              <a:t> </a:t>
            </a:r>
            <a:r>
              <a:rPr lang="en-US" dirty="0"/>
              <a:t>2</a:t>
            </a:r>
            <a:r>
              <a:rPr lang="ro-RO" dirty="0"/>
              <a:t> </a:t>
            </a:r>
            <a:r>
              <a:rPr lang="en-US" dirty="0"/>
              <a:t>– </a:t>
            </a:r>
            <a:r>
              <a:rPr lang="en-US" dirty="0" err="1"/>
              <a:t>FACTURARE</a:t>
            </a:r>
            <a:r>
              <a:rPr lang="en-US" dirty="0"/>
              <a:t>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5459" y="1275416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Scop</a:t>
            </a:r>
            <a:r>
              <a:rPr lang="en-US" sz="2500" dirty="0">
                <a:latin typeface="Avenir Light"/>
                <a:cs typeface="Avenir Light"/>
              </a:rPr>
              <a:t>: 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ro-RO" sz="2500" dirty="0">
                <a:latin typeface="Avenir Light"/>
                <a:cs typeface="Avenir Light"/>
              </a:rPr>
              <a:t>	</a:t>
            </a:r>
            <a:r>
              <a:rPr lang="en-US" sz="2500" dirty="0" err="1">
                <a:latin typeface="Avenir Light"/>
                <a:cs typeface="Avenir Light"/>
              </a:rPr>
              <a:t>Stocarea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de </a:t>
            </a:r>
            <a:r>
              <a:rPr lang="en-US" sz="2500" dirty="0" err="1">
                <a:latin typeface="Avenir Light"/>
                <a:cs typeface="Avenir Light"/>
              </a:rPr>
              <a:t>informa</a:t>
            </a:r>
            <a:r>
              <a:rPr lang="ro-RO" sz="2500" dirty="0">
                <a:latin typeface="Avenir Light"/>
                <a:cs typeface="Avenir Light"/>
              </a:rPr>
              <a:t>ţii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privind facturile emise de o companie, facturile ce reflectă vânzări de produse.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500" dirty="0" err="1">
                <a:latin typeface="Avenir Light"/>
                <a:cs typeface="Avenir Light"/>
              </a:rPr>
              <a:t>Specifica</a:t>
            </a:r>
            <a:r>
              <a:rPr lang="ro-RO" sz="2500" dirty="0">
                <a:latin typeface="Avenir Light"/>
                <a:cs typeface="Avenir Light"/>
              </a:rPr>
              <a:t>ţii minimale</a:t>
            </a:r>
            <a:r>
              <a:rPr lang="en-US" sz="2500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Compania îşi numerotează strict facturile emise, fără a mai refolosi vreodată numerele </a:t>
            </a:r>
            <a:r>
              <a:rPr lang="en-US" sz="2500" dirty="0" err="1">
                <a:latin typeface="Avenir Light"/>
                <a:cs typeface="Avenir Light"/>
              </a:rPr>
              <a:t>deja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ro-RO" sz="2500" dirty="0">
                <a:latin typeface="Avenir Light"/>
                <a:cs typeface="Avenir Light"/>
              </a:rPr>
              <a:t>alocate</a:t>
            </a:r>
            <a:r>
              <a:rPr lang="en-US" sz="2500" dirty="0">
                <a:latin typeface="Avenir Light"/>
                <a:cs typeface="Avenir Ligh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O factură este adresată unui singur client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ro-RO" sz="2500" dirty="0">
                <a:latin typeface="Avenir Light"/>
                <a:cs typeface="Avenir Light"/>
              </a:rPr>
              <a:t>în timp, unui client îi pot fi adresate oricâte facturi</a:t>
            </a:r>
            <a:r>
              <a:rPr lang="en-US" sz="2500" dirty="0">
                <a:latin typeface="Avenir Light"/>
                <a:cs typeface="Avenir Light"/>
              </a:rPr>
              <a:t>;</a:t>
            </a:r>
            <a:endParaRPr lang="ro-RO" sz="25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sz="2500" dirty="0">
                <a:latin typeface="Avenir Light"/>
                <a:cs typeface="Avenir Light"/>
              </a:rPr>
              <a:t>Clienţii sunt exclusiv persoane juridice (organizaţii</a:t>
            </a:r>
            <a:r>
              <a:rPr lang="en-US" sz="2500" dirty="0">
                <a:latin typeface="Avenir Light"/>
                <a:cs typeface="Avenir Light"/>
              </a:rPr>
              <a:t>/</a:t>
            </a:r>
            <a:r>
              <a:rPr lang="en-US" sz="2500" dirty="0" err="1">
                <a:latin typeface="Avenir Light"/>
                <a:cs typeface="Avenir Light"/>
              </a:rPr>
              <a:t>companii</a:t>
            </a:r>
            <a:r>
              <a:rPr lang="ro-RO" sz="2500" dirty="0">
                <a:latin typeface="Avenir Light"/>
                <a:cs typeface="Avenir Light"/>
              </a:rPr>
              <a:t>)</a:t>
            </a:r>
            <a:r>
              <a:rPr lang="en-US" sz="2500" dirty="0">
                <a:latin typeface="Avenir Light"/>
                <a:cs typeface="Avenir Light"/>
              </a:rPr>
              <a:t>; </a:t>
            </a:r>
            <a:r>
              <a:rPr lang="en-US" sz="2500" dirty="0" err="1">
                <a:latin typeface="Avenir Light"/>
                <a:cs typeface="Avenir Light"/>
              </a:rPr>
              <a:t>pentru</a:t>
            </a:r>
            <a:r>
              <a:rPr lang="en-US" sz="2500" dirty="0">
                <a:latin typeface="Avenir Light"/>
                <a:cs typeface="Avenir Light"/>
              </a:rPr>
              <a:t> </a:t>
            </a:r>
            <a:r>
              <a:rPr lang="en-US" sz="2500" dirty="0" err="1">
                <a:latin typeface="Avenir Light"/>
                <a:cs typeface="Avenir Light"/>
              </a:rPr>
              <a:t>fiecare</a:t>
            </a:r>
            <a:r>
              <a:rPr lang="en-US" sz="2500" dirty="0">
                <a:latin typeface="Avenir Light"/>
                <a:cs typeface="Avenir Light"/>
              </a:rPr>
              <a:t> client exist</a:t>
            </a:r>
            <a:r>
              <a:rPr lang="ro-RO" sz="2500" dirty="0">
                <a:latin typeface="Avenir Light"/>
                <a:cs typeface="Avenir Light"/>
              </a:rPr>
              <a:t>ă</a:t>
            </a:r>
            <a:r>
              <a:rPr lang="en-US" sz="2500" dirty="0">
                <a:latin typeface="Avenir Light"/>
                <a:cs typeface="Avenir Light"/>
              </a:rPr>
              <a:t> o</a:t>
            </a:r>
            <a:r>
              <a:rPr lang="ro-RO" sz="2500" dirty="0">
                <a:latin typeface="Avenir Light"/>
                <a:cs typeface="Avenir Light"/>
              </a:rPr>
              <a:t> singură persoană de contact</a:t>
            </a:r>
            <a:r>
              <a:rPr lang="en-US" sz="2500" dirty="0">
                <a:latin typeface="Avenir Light"/>
                <a:cs typeface="Avenir Light"/>
              </a:rPr>
              <a:t>, </a:t>
            </a:r>
            <a:r>
              <a:rPr lang="en-US" sz="2500" dirty="0" err="1">
                <a:latin typeface="Avenir Light"/>
                <a:cs typeface="Avenir Light"/>
              </a:rPr>
              <a:t>despre</a:t>
            </a:r>
            <a:r>
              <a:rPr lang="en-US" sz="2500" dirty="0">
                <a:latin typeface="Avenir Light"/>
                <a:cs typeface="Avenir Light"/>
              </a:rPr>
              <a:t> care ne </a:t>
            </a:r>
            <a:r>
              <a:rPr lang="en-US" sz="2500" dirty="0" err="1">
                <a:latin typeface="Avenir Light"/>
                <a:cs typeface="Avenir Light"/>
              </a:rPr>
              <a:t>intereseaz</a:t>
            </a:r>
            <a:r>
              <a:rPr lang="ro-RO" sz="2500" dirty="0">
                <a:latin typeface="Avenir Light"/>
                <a:cs typeface="Avenir Light"/>
              </a:rPr>
              <a:t>ă numele, telefonul şi adresa de e</a:t>
            </a:r>
            <a:r>
              <a:rPr lang="en-US" sz="2500" dirty="0">
                <a:latin typeface="Avenir Light"/>
                <a:cs typeface="Avenir Light"/>
              </a:rPr>
              <a:t>-mail; </a:t>
            </a:r>
          </a:p>
        </p:txBody>
      </p:sp>
    </p:spTree>
  </p:cSld>
  <p:clrMapOvr>
    <a:masterClrMapping/>
  </p:clrMapOvr>
  <p:transition advTm="22016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988" y="46039"/>
            <a:ext cx="8592671" cy="90870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0" y="1272989"/>
            <a:ext cx="8409253" cy="5410200"/>
          </a:xfrm>
        </p:spPr>
        <p:txBody>
          <a:bodyPr>
            <a:normAutofit fontScale="92500"/>
          </a:bodyPr>
          <a:lstStyle/>
          <a:p>
            <a:pPr marL="342900" indent="-342900"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 se consemnează vânzarea a unu, două sau mai multe produse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 err="1">
                <a:cs typeface="Times New Roman" pitchFamily="18" charset="0"/>
              </a:rPr>
              <a:t>Informa</a:t>
            </a:r>
            <a:r>
              <a:rPr lang="ro-RO" dirty="0">
                <a:cs typeface="Times New Roman" pitchFamily="18" charset="0"/>
              </a:rPr>
              <a:t>ţiile care ne interesează despre produse sunt</a:t>
            </a:r>
            <a:r>
              <a:rPr lang="en-US" dirty="0">
                <a:cs typeface="Times New Roman" pitchFamily="18" charset="0"/>
              </a:rPr>
              <a:t>:</a:t>
            </a:r>
            <a:r>
              <a:rPr lang="ro-RO" dirty="0">
                <a:cs typeface="Times New Roman" pitchFamily="18" charset="0"/>
              </a:rPr>
              <a:t> Codul (intern), Denumirea, Unitatea de măsură şi Procentul TVA</a:t>
            </a:r>
            <a:r>
              <a:rPr lang="en-US" dirty="0">
                <a:cs typeface="Times New Roman" pitchFamily="18" charset="0"/>
              </a:rPr>
              <a:t>; p</a:t>
            </a:r>
            <a:r>
              <a:rPr lang="ro-RO" dirty="0">
                <a:cs typeface="Times New Roman" pitchFamily="18" charset="0"/>
              </a:rPr>
              <a:t>rocent</a:t>
            </a:r>
            <a:r>
              <a:rPr lang="en-US" dirty="0" err="1">
                <a:cs typeface="Times New Roman" pitchFamily="18" charset="0"/>
              </a:rPr>
              <a:t>ul</a:t>
            </a:r>
            <a:r>
              <a:rPr lang="ro-RO" dirty="0">
                <a:cs typeface="Times New Roman" pitchFamily="18" charset="0"/>
              </a:rPr>
              <a:t> de TVA se aplică la </a:t>
            </a:r>
            <a:r>
              <a:rPr lang="en-US" dirty="0" err="1">
                <a:cs typeface="Times New Roman" pitchFamily="18" charset="0"/>
              </a:rPr>
              <a:t>fiecare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vânzare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o-RO" dirty="0">
                <a:cs typeface="Times New Roman" pitchFamily="18" charset="0"/>
              </a:rPr>
              <a:t>a </a:t>
            </a:r>
            <a:r>
              <a:rPr lang="en-US" dirty="0" err="1">
                <a:cs typeface="Times New Roman" pitchFamily="18" charset="0"/>
              </a:rPr>
              <a:t>produsului</a:t>
            </a:r>
            <a:r>
              <a:rPr lang="ro-RO" dirty="0">
                <a:cs typeface="Times New Roman" pitchFamily="18" charset="0"/>
              </a:rPr>
              <a:t> (19%, 9%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ro-RO" dirty="0">
                <a:cs typeface="Times New Roman" pitchFamily="18" charset="0"/>
              </a:rPr>
              <a:t>0%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sau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mai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nou</a:t>
            </a:r>
            <a:r>
              <a:rPr lang="en-US">
                <a:cs typeface="Times New Roman" pitchFamily="18" charset="0"/>
              </a:rPr>
              <a:t> 24%</a:t>
            </a:r>
            <a:r>
              <a:rPr lang="ro-RO" dirty="0">
                <a:cs typeface="Times New Roman" pitchFamily="18" charset="0"/>
              </a:rPr>
              <a:t>).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 o factură, un produs apare o singură dată</a:t>
            </a:r>
            <a:r>
              <a:rPr lang="en-US" dirty="0">
                <a:cs typeface="Times New Roman" pitchFamily="18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dirty="0">
                <a:cs typeface="Times New Roman" pitchFamily="18" charset="0"/>
              </a:rPr>
              <a:t>BD </a:t>
            </a:r>
            <a:r>
              <a:rPr lang="en-US" dirty="0" err="1">
                <a:cs typeface="Times New Roman" pitchFamily="18" charset="0"/>
              </a:rPr>
              <a:t>trebuie</a:t>
            </a:r>
            <a:r>
              <a:rPr lang="en-US" dirty="0">
                <a:cs typeface="Times New Roman" pitchFamily="18" charset="0"/>
              </a:rPr>
              <a:t> s</a:t>
            </a:r>
            <a:r>
              <a:rPr lang="ro-RO" dirty="0">
                <a:cs typeface="Times New Roman" pitchFamily="18" charset="0"/>
              </a:rPr>
              <a:t>ă furnizeze informaţii precum</a:t>
            </a:r>
            <a:r>
              <a:rPr lang="en-US" dirty="0">
                <a:cs typeface="Times New Roman" pitchFamily="18" charset="0"/>
              </a:rPr>
              <a:t>: TVA </a:t>
            </a:r>
            <a:r>
              <a:rPr lang="en-US" dirty="0" err="1">
                <a:cs typeface="Times New Roman" pitchFamily="18" charset="0"/>
              </a:rPr>
              <a:t>colectat</a:t>
            </a:r>
            <a:r>
              <a:rPr lang="ro-RO" dirty="0">
                <a:cs typeface="Times New Roman" pitchFamily="18" charset="0"/>
              </a:rPr>
              <a:t>ă pentru o factură, valoarea fără şi cu TVA a facturii etc.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I. Normalizare prin descompunere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56602" y="0"/>
            <a:ext cx="8187398" cy="115355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(1)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78224" y="1385888"/>
            <a:ext cx="8465764" cy="5472112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Codd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O</a:t>
            </a:r>
            <a:r>
              <a:rPr lang="ro-RO" dirty="0"/>
              <a:t> relaţie este în prima formă normală dacă… nici unul dintre domeniile sale nu conţine elemente care sunt, la rândul lor, seturi (ansambluri)</a:t>
            </a:r>
            <a:endParaRPr lang="en-US" dirty="0"/>
          </a:p>
          <a:p>
            <a:pPr eaLnBrk="1" hangingPunct="1"/>
            <a:r>
              <a:rPr lang="en-US" i="1" dirty="0"/>
              <a:t>O</a:t>
            </a:r>
            <a:r>
              <a:rPr lang="ro-RO" i="1" dirty="0"/>
              <a:t> relaţie aflată în 1FN ca acea relaţie în care fiecare atribut prezintă numai valori atomice</a:t>
            </a:r>
            <a:r>
              <a:rPr lang="ro-RO" dirty="0"/>
              <a:t>, adică </a:t>
            </a:r>
            <a:r>
              <a:rPr lang="ro-RO" i="1" dirty="0"/>
              <a:t>toate atributele sunt ne-decompozabile</a:t>
            </a:r>
            <a:r>
              <a:rPr lang="ro-RO" dirty="0"/>
              <a:t>; </a:t>
            </a:r>
            <a:endParaRPr lang="en-US" dirty="0"/>
          </a:p>
          <a:p>
            <a:pPr eaLnBrk="1" hangingPunct="1"/>
            <a:r>
              <a:rPr lang="ro-RO" dirty="0"/>
              <a:t>R.Riordan</a:t>
            </a:r>
            <a:r>
              <a:rPr lang="en-US" dirty="0"/>
              <a:t>:</a:t>
            </a:r>
            <a:r>
              <a:rPr lang="ro-RO" dirty="0"/>
              <a:t> o relaţie este în 1FN dacă </a:t>
            </a:r>
            <a:r>
              <a:rPr lang="ro-RO" i="1" dirty="0"/>
              <a:t>domeniile pe care sunt definite atributele relaţiei sunt scalare</a:t>
            </a:r>
            <a:endParaRPr lang="en-US" dirty="0"/>
          </a:p>
        </p:txBody>
      </p:sp>
    </p:spTree>
  </p:cSld>
  <p:clrMapOvr>
    <a:masterClrMapping/>
  </p:clrMapOvr>
  <p:transition advTm="14953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112713"/>
            <a:ext cx="78609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Prima formă normalizată (2)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99246" y="1600200"/>
            <a:ext cx="8229600" cy="5095875"/>
          </a:xfrm>
        </p:spPr>
        <p:txBody>
          <a:bodyPr>
            <a:normAutofit/>
          </a:bodyPr>
          <a:lstStyle/>
          <a:p>
            <a:pPr eaLnBrk="1" hangingPunct="1"/>
            <a:r>
              <a:rPr lang="ro-RO"/>
              <a:t>Connoly şi Begg</a:t>
            </a:r>
            <a:r>
              <a:rPr lang="en-US"/>
              <a:t>:</a:t>
            </a:r>
            <a:r>
              <a:rPr lang="ro-RO"/>
              <a:t> </a:t>
            </a:r>
            <a:r>
              <a:rPr lang="en-US" i="1"/>
              <a:t>O</a:t>
            </a:r>
            <a:r>
              <a:rPr lang="ro-RO" i="1"/>
              <a:t> relaţie în 1FN este o relaţie în care intersecţia oricărei linii cu oricare coloană conţine o valoare şi numai una</a:t>
            </a:r>
            <a:endParaRPr lang="en-US" i="1"/>
          </a:p>
          <a:p>
            <a:pPr eaLnBrk="1" hangingPunct="1"/>
            <a:r>
              <a:rPr lang="ro-RO" i="1"/>
              <a:t>O relaţie în 1FN nu trebuie să conţină grupuri repetitive</a:t>
            </a:r>
            <a:r>
              <a:rPr lang="ro-RO"/>
              <a:t>. </a:t>
            </a:r>
          </a:p>
          <a:p>
            <a:pPr eaLnBrk="1" hangingPunct="1"/>
            <a:endParaRPr lang="ro-RO"/>
          </a:p>
          <a:p>
            <a:pPr eaLnBrk="1" hangingPunct="1">
              <a:buFont typeface="Arial" charset="0"/>
              <a:buNone/>
            </a:pPr>
            <a:r>
              <a:rPr lang="ro-RO"/>
              <a:t>Obs</a:t>
            </a:r>
            <a:r>
              <a:rPr lang="en-US"/>
              <a:t>: orice rela</a:t>
            </a:r>
            <a:r>
              <a:rPr lang="ro-RO"/>
              <a:t>ţie în 1FN trebuie să posede cheie primară (atributele din componenţa cheii primare nu pot avea valori nule)</a:t>
            </a:r>
            <a:endParaRPr 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Tm="11188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5" y="70340"/>
            <a:ext cx="7864543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(o (mică) porţiune)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08" y="1899129"/>
            <a:ext cx="9164508" cy="423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26316" y="211072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97553" y="2582011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5374" y="3010764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70732" y="160901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0185" y="3810835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25409" y="4252551"/>
            <a:ext cx="1842878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Autori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124979" y="4686326"/>
            <a:ext cx="1885512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Cote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24979" y="5101781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CuvinteCheie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 – Relaţia universală (iniţială)</a:t>
            </a:r>
            <a:endParaRPr lang="en-US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45058" y="2377448"/>
            <a:ext cx="5373859" cy="4318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linie a tabelei BIBL</a:t>
            </a:r>
            <a:r>
              <a:rPr lang="en-US" sz="2400" dirty="0">
                <a:latin typeface="Avenir Light"/>
                <a:cs typeface="Avenir Light"/>
              </a:rPr>
              <a:t>I</a:t>
            </a:r>
            <a:r>
              <a:rPr lang="ro-RO" sz="2400" dirty="0">
                <a:latin typeface="Avenir Light"/>
                <a:cs typeface="Avenir Light"/>
              </a:rPr>
              <a:t>OTECA se referă la un titlu de carte din care s-au achiziţionat unul, două sau mai multe exemplare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poate fi atributul </a:t>
            </a:r>
            <a:r>
              <a:rPr lang="ro-RO" sz="24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Trei dintre atribute – </a:t>
            </a:r>
            <a:r>
              <a:rPr lang="ro-RO" sz="2400" i="1" dirty="0">
                <a:latin typeface="Avenir Light"/>
                <a:cs typeface="Avenir Light"/>
              </a:rPr>
              <a:t>Autori</a:t>
            </a:r>
            <a:r>
              <a:rPr lang="ro-RO" sz="2400" dirty="0">
                <a:latin typeface="Avenir Light"/>
                <a:cs typeface="Avenir Light"/>
              </a:rPr>
              <a:t>, </a:t>
            </a:r>
            <a:r>
              <a:rPr lang="ro-RO" sz="2400" i="1" dirty="0">
                <a:latin typeface="Avenir Light"/>
                <a:cs typeface="Avenir Light"/>
              </a:rPr>
              <a:t>Cote</a:t>
            </a:r>
            <a:r>
              <a:rPr lang="ro-RO" sz="2400" dirty="0">
                <a:latin typeface="Avenir Light"/>
                <a:cs typeface="Avenir Light"/>
              </a:rPr>
              <a:t> şi </a:t>
            </a:r>
            <a:r>
              <a:rPr lang="ro-RO" sz="2400" i="1" dirty="0">
                <a:latin typeface="Avenir Light"/>
                <a:cs typeface="Avenir Light"/>
              </a:rPr>
              <a:t>CuvinteCheie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ro-RO" sz="2400" b="1" dirty="0">
                <a:latin typeface="Avenir Light"/>
                <a:cs typeface="Avenir Light"/>
              </a:rPr>
              <a:t>nu sunt atomice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Deocamdată nu atomizăm cele trei atribute neatomice (deşi ne-am pricepe)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151162" y="3402320"/>
            <a:ext cx="1953183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002" y="42204"/>
            <a:ext cx="8229600" cy="133643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Relaţia BIBLIOTECA nu este în prima forma normală !!!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62709" y="1533379"/>
            <a:ext cx="8595359" cy="5409029"/>
          </a:xfrm>
        </p:spPr>
        <p:txBody>
          <a:bodyPr>
            <a:normAutofit/>
          </a:bodyPr>
          <a:lstStyle/>
          <a:p>
            <a:pPr eaLnBrk="1" hangingPunct="1"/>
            <a:r>
              <a:rPr lang="ro-RO" dirty="0"/>
              <a:t>Motivul</a:t>
            </a:r>
            <a:r>
              <a:rPr lang="en-US" dirty="0"/>
              <a:t>: 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 err="1"/>
              <a:t>ci</a:t>
            </a:r>
            <a:r>
              <a:rPr lang="en-US" dirty="0"/>
              <a:t> </a:t>
            </a:r>
            <a:r>
              <a:rPr lang="en-US" i="1" dirty="0" err="1"/>
              <a:t>seturi</a:t>
            </a:r>
            <a:r>
              <a:rPr lang="ro-RO" dirty="0"/>
              <a:t> sau </a:t>
            </a:r>
            <a:r>
              <a:rPr lang="ro-RO" i="1" dirty="0"/>
              <a:t>grupuri repetitive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>
                <a:cs typeface="Avenir Light"/>
              </a:rPr>
              <a:t>Trei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ţii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orizonta</a:t>
            </a:r>
            <a:r>
              <a:rPr lang="en-US" dirty="0">
                <a:latin typeface="Avenir Light"/>
                <a:cs typeface="Avenir Light"/>
              </a:rPr>
              <a:t>l</a:t>
            </a:r>
            <a:r>
              <a:rPr lang="ro-RO" dirty="0">
                <a:latin typeface="Avenir Light"/>
                <a:cs typeface="Avenir Light"/>
              </a:rPr>
              <a:t>ă – ex. înlocuirea atributului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cu atributele </a:t>
            </a:r>
            <a:r>
              <a:rPr lang="ro-RO" i="1" dirty="0">
                <a:latin typeface="Avenir Light"/>
                <a:cs typeface="Avenir Light"/>
              </a:rPr>
              <a:t>Autor1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Autor2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Autor3</a:t>
            </a:r>
            <a:r>
              <a:rPr lang="ro-RO" dirty="0">
                <a:latin typeface="Avenir Light"/>
                <a:cs typeface="Avenir Light"/>
              </a:rPr>
              <a:t>...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Constituirea de grupuri repetitive pe </a:t>
            </a:r>
            <a:r>
              <a:rPr lang="ro-RO" i="1" dirty="0">
                <a:latin typeface="Avenir Light"/>
                <a:cs typeface="Avenir Light"/>
              </a:rPr>
              <a:t>verticală</a:t>
            </a:r>
            <a:r>
              <a:rPr lang="ro-RO" dirty="0">
                <a:latin typeface="Avenir Light"/>
                <a:cs typeface="Avenir Light"/>
              </a:rPr>
              <a:t> şi modificarea cheii primare din 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 în (</a:t>
            </a:r>
            <a:r>
              <a:rPr lang="ro-RO" i="1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Cotă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u="sng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)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Spargerea relaţiei universale (RU) în câte o tabelă pentru fiecare atribut neatomic (plus</a:t>
            </a:r>
            <a:r>
              <a:rPr lang="en-US" dirty="0">
                <a:latin typeface="Avenir Light"/>
                <a:cs typeface="Avenir Light"/>
              </a:rPr>
              <a:t> o </a:t>
            </a:r>
            <a:r>
              <a:rPr lang="en-US" dirty="0" err="1">
                <a:latin typeface="Avenir Light"/>
                <a:cs typeface="Avenir Light"/>
              </a:rPr>
              <a:t>tabel</a:t>
            </a:r>
            <a:r>
              <a:rPr lang="ro-RO" dirty="0">
                <a:latin typeface="Avenir Light"/>
                <a:cs typeface="Avenir Light"/>
              </a:rPr>
              <a:t>ă cu ceea ce râmâne din RU)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4953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115" y="105822"/>
            <a:ext cx="8356913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 1 -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68" y="1604231"/>
            <a:ext cx="9144000" cy="50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641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704439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27213" y="2175725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55034" y="260447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00392" y="1244934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69845" y="3404549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5069" y="3804061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068706" y="5306979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a1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89877" y="1628745"/>
            <a:ext cx="228435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0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1</a:t>
            </a:r>
            <a:r>
              <a:rPr lang="ro-RO" dirty="0"/>
              <a:t> –</a:t>
            </a:r>
            <a:r>
              <a:rPr lang="en-US" dirty="0"/>
              <a:t> </a:t>
            </a:r>
            <a:r>
              <a:rPr lang="ro-RO" dirty="0"/>
              <a:t>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855743" y="3142975"/>
            <a:ext cx="6288257" cy="313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300" b="1" i="1" dirty="0">
                <a:latin typeface="Avenir Light"/>
                <a:cs typeface="Avenir Light"/>
              </a:rPr>
              <a:t>Obs</a:t>
            </a:r>
            <a:r>
              <a:rPr lang="en-US" sz="2300" b="1" i="1" dirty="0">
                <a:latin typeface="Avenir Light"/>
                <a:cs typeface="Avenir Light"/>
              </a:rPr>
              <a:t>:</a:t>
            </a:r>
            <a:endParaRPr lang="ro-RO" sz="23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Cheia primară a tabelei rămâne atributul </a:t>
            </a:r>
            <a:r>
              <a:rPr lang="ro-RO" sz="2300" i="1" dirty="0">
                <a:latin typeface="Avenir Light"/>
                <a:cs typeface="Avenir Light"/>
              </a:rPr>
              <a:t>ISBN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puţin de patru autori, mai puţin de trei exemplare (cote) şi mai puţin de opt cuvinte cheie o să avem valori NULL </a:t>
            </a:r>
          </a:p>
          <a:p>
            <a:pPr marL="342900" indent="-342900">
              <a:buFontTx/>
              <a:buChar char="-"/>
            </a:pPr>
            <a:r>
              <a:rPr lang="ro-RO" sz="2300" dirty="0">
                <a:latin typeface="Avenir Light"/>
                <a:cs typeface="Avenir Light"/>
              </a:rPr>
              <a:t>Pentru cărţile cu mai mult de patru autori, mai mult de trei exemplare (cote) şi mai mult de opt cuvinte cheie AM ÎNCURCAT-O !!!</a:t>
            </a:r>
          </a:p>
          <a:p>
            <a:pPr marL="342900" indent="-342900">
              <a:buFontTx/>
              <a:buChar char="-"/>
            </a:pPr>
            <a:endParaRPr lang="ro-RO" sz="2300" dirty="0">
              <a:latin typeface="Avenir Light"/>
              <a:cs typeface="Avenir Light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080822" y="2996034"/>
            <a:ext cx="1868700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66789" y="4195617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64441" y="457310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76161" y="4936525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r>
              <a:rPr lang="en-US" sz="2400" dirty="0">
                <a:latin typeface="Avenir Light"/>
                <a:cs typeface="Avenir Light"/>
              </a:rPr>
              <a:t>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80426" y="5642263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a2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64010" y="5991615"/>
            <a:ext cx="1885512" cy="307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 err="1">
                <a:latin typeface="Avenir Light"/>
                <a:cs typeface="Avenir Light"/>
              </a:rPr>
              <a:t>a3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01597" y="1964029"/>
            <a:ext cx="2298420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r>
              <a:rPr lang="en-US" sz="2400" dirty="0">
                <a:latin typeface="Avenir Light"/>
                <a:cs typeface="Avenir Light"/>
              </a:rPr>
              <a:t>2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427385" y="2327449"/>
            <a:ext cx="211727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CuvântCheie3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3425037" y="2719005"/>
            <a:ext cx="2249192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CuvântCheie4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997080" y="161937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CuvintCheie5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994732" y="198279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CuvintCheie6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020520" y="2360287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CuvintCheie7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018172" y="2709639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CuvintCheie8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22" grpId="0"/>
      <p:bldP spid="22" grpId="1"/>
      <p:bldP spid="2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099" y="58478"/>
            <a:ext cx="7077231" cy="114300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sz="360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 video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00067" y="975935"/>
            <a:ext cx="8243932" cy="5882065"/>
          </a:xfrm>
        </p:spPr>
        <p:txBody>
          <a:bodyPr>
            <a:normAutofit fontScale="92500" lnSpcReduction="10000"/>
          </a:bodyPr>
          <a:lstStyle/>
          <a:p>
            <a:pPr marL="365760" indent="-283464"/>
            <a:r>
              <a:rPr lang="en-US" dirty="0">
                <a:cs typeface="Avenir Light"/>
              </a:rPr>
              <a:t>05a </a:t>
            </a:r>
            <a:r>
              <a:rPr lang="en-US" dirty="0" err="1">
                <a:cs typeface="Avenir Light"/>
              </a:rPr>
              <a:t>Normalizare</a:t>
            </a:r>
            <a:r>
              <a:rPr lang="en-US" dirty="0">
                <a:cs typeface="Avenir Light"/>
              </a:rPr>
              <a:t>. </a:t>
            </a:r>
            <a:r>
              <a:rPr lang="en-US" dirty="0" err="1">
                <a:cs typeface="Avenir Light"/>
              </a:rPr>
              <a:t>Introducere</a:t>
            </a:r>
            <a:r>
              <a:rPr lang="en-US" dirty="0">
                <a:cs typeface="Avenir Light"/>
              </a:rPr>
              <a:t>, </a:t>
            </a:r>
            <a:r>
              <a:rPr lang="en-US" dirty="0" err="1">
                <a:cs typeface="Avenir Light"/>
              </a:rPr>
              <a:t>specificatii</a:t>
            </a:r>
            <a:r>
              <a:rPr lang="en-US" dirty="0">
                <a:cs typeface="Avenir Light"/>
              </a:rPr>
              <a:t>, </a:t>
            </a:r>
            <a:r>
              <a:rPr lang="en-US" dirty="0" err="1">
                <a:cs typeface="Avenir Light"/>
              </a:rPr>
              <a:t>cazuri</a:t>
            </a:r>
            <a:r>
              <a:rPr lang="en-US" dirty="0">
                <a:cs typeface="Avenir Light"/>
              </a:rPr>
              <a:t> practice</a:t>
            </a:r>
          </a:p>
          <a:p>
            <a:pPr marL="82296" indent="0">
              <a:buNone/>
            </a:pPr>
            <a:r>
              <a:rPr lang="en-US" sz="2200" dirty="0">
                <a:hlinkClick r:id="rId3"/>
              </a:rPr>
              <a:t>https://1drv.ms/v/s!AgPvmBEDzTOSjrto2_L4cgrssDXVvQ?e=G57vKl</a:t>
            </a:r>
            <a:endParaRPr lang="en-US" sz="2200" dirty="0"/>
          </a:p>
          <a:p>
            <a:pPr marL="365760" indent="-283464"/>
            <a:r>
              <a:rPr lang="en-US" dirty="0">
                <a:cs typeface="Avenir Light"/>
              </a:rPr>
              <a:t>05b_Prima_forma_normala</a:t>
            </a:r>
          </a:p>
          <a:p>
            <a:pPr marL="82296" indent="0">
              <a:buNone/>
            </a:pPr>
            <a:r>
              <a:rPr lang="en-US" sz="2200" dirty="0">
                <a:hlinkClick r:id="rId4"/>
              </a:rPr>
              <a:t>https://1drv.ms/v/s!AgPvmBEDzTOSjrtqLU7U2yS1YA-UHg?e=fS6T02</a:t>
            </a:r>
            <a:endParaRPr lang="en-US" sz="2200" dirty="0"/>
          </a:p>
          <a:p>
            <a:pPr marL="365760" indent="-283464">
              <a:lnSpc>
                <a:spcPct val="110000"/>
              </a:lnSpc>
            </a:pPr>
            <a:r>
              <a:rPr lang="ro-RO" dirty="0">
                <a:cs typeface="Avenir Light"/>
              </a:rPr>
              <a:t>05c_A_doua_forma_normala</a:t>
            </a:r>
          </a:p>
          <a:p>
            <a:pPr marL="82296" indent="0">
              <a:buNone/>
            </a:pPr>
            <a:r>
              <a:rPr lang="ro-RO" sz="2200" dirty="0">
                <a:hlinkClick r:id="rId5"/>
              </a:rPr>
              <a:t>https://1drv.ms/v/s!AgPvmBEDzTOSjrtpz-OtlqvmmZabhg?e=ft9dXy</a:t>
            </a:r>
            <a:endParaRPr lang="ro-RO" sz="2200" dirty="0"/>
          </a:p>
          <a:p>
            <a:pPr marL="365760" indent="-283464">
              <a:lnSpc>
                <a:spcPct val="120000"/>
              </a:lnSpc>
            </a:pPr>
            <a:r>
              <a:rPr lang="ro-RO" dirty="0">
                <a:cs typeface="Avenir Light"/>
              </a:rPr>
              <a:t>05d_A_treia_forma_normala</a:t>
            </a:r>
          </a:p>
          <a:p>
            <a:pPr marL="82296" indent="0">
              <a:buNone/>
            </a:pPr>
            <a:r>
              <a:rPr lang="ro-RO" sz="2200" dirty="0">
                <a:hlinkClick r:id="rId6"/>
              </a:rPr>
              <a:t>https://1drv.ms/v/s!AgPvmBEDzTOSjrtrtnVzFwr23e8aPw?e=iCUXBo</a:t>
            </a:r>
            <a:endParaRPr lang="ro-RO" sz="2200" dirty="0"/>
          </a:p>
          <a:p>
            <a:pPr marL="365760" indent="-283464">
              <a:lnSpc>
                <a:spcPct val="130000"/>
              </a:lnSpc>
            </a:pPr>
            <a:r>
              <a:rPr lang="ro-RO" dirty="0">
                <a:cs typeface="Avenir Light"/>
              </a:rPr>
              <a:t>05e_A_patra_forma_normala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2200" dirty="0">
                <a:hlinkClick r:id="rId7"/>
              </a:rPr>
              <a:t>https://1drv.ms/v/s!AgPvmBEDzTOSwQ5c1-1X6WLiLZIM?e=XWflCK</a:t>
            </a:r>
            <a:endParaRPr lang="ro-RO" sz="2200" dirty="0"/>
          </a:p>
          <a:p>
            <a:pPr marL="365760" indent="-283464">
              <a:lnSpc>
                <a:spcPct val="140000"/>
              </a:lnSpc>
            </a:pPr>
            <a:r>
              <a:rPr lang="ro-RO" dirty="0">
                <a:cs typeface="Avenir Light"/>
              </a:rPr>
              <a:t>05f_Normalizarea_prin_sinteza</a:t>
            </a:r>
            <a:endParaRPr lang="ro-RO" sz="2200" dirty="0">
              <a:hlinkClick r:id="rId8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sz="2200" dirty="0">
                <a:hlinkClick r:id="rId9"/>
              </a:rPr>
              <a:t>https://1drv.ms/v/s!AgPvmBEDzTOSwQ20KY2pnbJNY6au?e=qJZ1nj</a:t>
            </a:r>
            <a:endParaRPr lang="ro-RO" sz="2200" dirty="0"/>
          </a:p>
          <a:p>
            <a:pPr marL="82296" indent="0">
              <a:lnSpc>
                <a:spcPct val="120000"/>
              </a:lnSpc>
              <a:buNone/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3762187609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6162"/>
            <a:ext cx="914399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BIBLIOTECA1 - Grupuri repetitive pe orizontală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447800"/>
            <a:ext cx="8370980" cy="54102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cs typeface="Avenir Light"/>
              </a:rPr>
              <a:t>Solu</a:t>
            </a:r>
            <a:r>
              <a:rPr lang="ro-RO" dirty="0">
                <a:cs typeface="Avenir Light"/>
              </a:rPr>
              <a:t>ţia este destul de stupidă, însă baza de date este în </a:t>
            </a:r>
            <a:r>
              <a:rPr lang="ro-RO" b="1" dirty="0">
                <a:cs typeface="Avenir Light"/>
              </a:rPr>
              <a:t>1FN </a:t>
            </a:r>
            <a:r>
              <a:rPr lang="ro-RO" dirty="0">
                <a:cs typeface="Avenir Light"/>
              </a:rPr>
              <a:t>!</a:t>
            </a:r>
          </a:p>
          <a:p>
            <a:r>
              <a:rPr lang="ro-RO" dirty="0">
                <a:cs typeface="Avenir Light"/>
              </a:rPr>
              <a:t>Trebuie să luăm în calcul numărul maxim de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Autori</a:t>
            </a:r>
            <a:endParaRPr lang="en-US" dirty="0">
              <a:latin typeface="Avenir Light"/>
              <a:cs typeface="Avenir Light"/>
            </a:endParaRPr>
          </a:p>
          <a:p>
            <a:pPr lvl="1"/>
            <a:r>
              <a:rPr lang="en-US" dirty="0">
                <a:latin typeface="Avenir Light"/>
                <a:cs typeface="Avenir Light"/>
              </a:rPr>
              <a:t>Cote</a:t>
            </a:r>
          </a:p>
          <a:p>
            <a:pPr lvl="1"/>
            <a:r>
              <a:rPr lang="en-US" dirty="0" err="1">
                <a:latin typeface="Avenir Light"/>
                <a:cs typeface="Avenir Light"/>
              </a:rPr>
              <a:t>Cuvinte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Cheie</a:t>
            </a:r>
            <a:endParaRPr lang="en-US" dirty="0">
              <a:latin typeface="Avenir Light"/>
              <a:cs typeface="Avenir Light"/>
            </a:endParaRPr>
          </a:p>
          <a:p>
            <a:pPr lvl="1">
              <a:buNone/>
            </a:pPr>
            <a:r>
              <a:rPr lang="en-US" dirty="0" err="1">
                <a:latin typeface="Avenir Light"/>
                <a:cs typeface="Avenir Light"/>
              </a:rPr>
              <a:t>pentru</a:t>
            </a:r>
            <a:r>
              <a:rPr lang="en-US" dirty="0">
                <a:latin typeface="Avenir Light"/>
                <a:cs typeface="Avenir Light"/>
              </a:rPr>
              <a:t> o carte </a:t>
            </a:r>
            <a:r>
              <a:rPr lang="ro-RO" dirty="0">
                <a:latin typeface="Avenir Light"/>
                <a:cs typeface="Avenir Light"/>
              </a:rPr>
              <a:t>şi obţinem o structură complet ineficientă</a:t>
            </a:r>
            <a:r>
              <a:rPr lang="en-US" dirty="0">
                <a:latin typeface="Avenir Light"/>
                <a:cs typeface="Avenir Light"/>
              </a:rPr>
              <a:t> 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err="1">
                <a:latin typeface="Avenir Light"/>
                <a:cs typeface="Avenir Light"/>
              </a:rPr>
              <a:t>Solu</a:t>
            </a:r>
            <a:r>
              <a:rPr lang="ro-RO" sz="3200" dirty="0">
                <a:latin typeface="Avenir Light"/>
                <a:cs typeface="Avenir Light"/>
              </a:rPr>
              <a:t>ţia poate fi aplicată doar când numărul de membri ai setului este cunoscut şi fix</a:t>
            </a:r>
            <a:r>
              <a:rPr lang="en-US" sz="3200" dirty="0">
                <a:latin typeface="Avenir Light"/>
                <a:cs typeface="Avenir Light"/>
              </a:rPr>
              <a:t>; </a:t>
            </a:r>
            <a:r>
              <a:rPr lang="ro-RO" sz="3200" dirty="0">
                <a:latin typeface="Avenir Light"/>
                <a:cs typeface="Avenir Light"/>
              </a:rPr>
              <a:t>de </a:t>
            </a:r>
            <a:r>
              <a:rPr lang="en-US" sz="3200" dirty="0">
                <a:latin typeface="Avenir Light"/>
                <a:cs typeface="Avenir Light"/>
              </a:rPr>
              <a:t>ex:</a:t>
            </a:r>
            <a:r>
              <a:rPr lang="ro-RO" sz="3200" dirty="0">
                <a:latin typeface="Avenir Light"/>
                <a:cs typeface="Avenir Light"/>
              </a:rPr>
              <a:t>, în loc de atributul (neatomic) </a:t>
            </a:r>
            <a:r>
              <a:rPr lang="ro-RO" sz="3200" i="1" dirty="0">
                <a:latin typeface="Avenir Light"/>
                <a:cs typeface="Avenir Light"/>
              </a:rPr>
              <a:t>Părinţi</a:t>
            </a:r>
            <a:r>
              <a:rPr lang="ro-RO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putem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folosi </a:t>
            </a:r>
            <a:r>
              <a:rPr lang="ro-RO" sz="3200" i="1" dirty="0">
                <a:latin typeface="Avenir Light"/>
                <a:cs typeface="Avenir Light"/>
              </a:rPr>
              <a:t>IdPărinte1_Mama</a:t>
            </a:r>
            <a:r>
              <a:rPr lang="ro-RO" sz="3200" dirty="0">
                <a:latin typeface="Avenir Light"/>
                <a:cs typeface="Avenir Light"/>
              </a:rPr>
              <a:t> şi </a:t>
            </a:r>
            <a:r>
              <a:rPr lang="ro-RO" sz="3200" i="1" dirty="0">
                <a:latin typeface="Avenir Light"/>
                <a:cs typeface="Avenir Light"/>
              </a:rPr>
              <a:t>IdPărinte2_Tata</a:t>
            </a:r>
            <a:r>
              <a:rPr lang="ro-RO" sz="3200" dirty="0">
                <a:latin typeface="Avenir Light"/>
                <a:cs typeface="Avenir Light"/>
              </a:rPr>
              <a:t> pentru descrierea copiilor întru BD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"/>
            <a:ext cx="745587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794" y="1026942"/>
            <a:ext cx="1829507" cy="5387926"/>
          </a:xfrm>
        </p:spPr>
        <p:txBody>
          <a:bodyPr anchor="ctr">
            <a:noAutofit/>
          </a:bodyPr>
          <a:lstStyle/>
          <a:p>
            <a:pPr algn="ctr"/>
            <a:r>
              <a:rPr lang="ro-RO" sz="2800" dirty="0"/>
              <a:t>BIBLIO-TECĂ2 - </a:t>
            </a:r>
            <a:br>
              <a:rPr lang="ro-RO" sz="2800" dirty="0"/>
            </a:br>
            <a:r>
              <a:rPr lang="en-US" sz="2800" dirty="0"/>
              <a:t> </a:t>
            </a:r>
            <a:r>
              <a:rPr lang="ro-RO" sz="2800" dirty="0"/>
              <a:t>Grupuri repetitive pe verticală (fragment)</a:t>
            </a:r>
            <a:endParaRPr lang="en-US" sz="2800" dirty="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63618"/>
            <a:ext cx="838504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BIBLIOTECA2 -</a:t>
            </a:r>
            <a:r>
              <a:rPr lang="en-US" dirty="0"/>
              <a:t> </a:t>
            </a:r>
            <a:r>
              <a:rPr lang="ro-RO" dirty="0"/>
              <a:t>Grupuri repetitive pe </a:t>
            </a:r>
            <a:r>
              <a:rPr lang="en-US" dirty="0" err="1"/>
              <a:t>vertic</a:t>
            </a:r>
            <a:r>
              <a:rPr lang="ro-RO" dirty="0"/>
              <a:t>ală</a:t>
            </a:r>
            <a:r>
              <a:rPr lang="en-US" dirty="0"/>
              <a:t> (</a:t>
            </a:r>
            <a:r>
              <a:rPr lang="en-US" dirty="0" err="1"/>
              <a:t>continuare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5976" y="1927841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ISBN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27213" y="2399127"/>
            <a:ext cx="1814464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Titlu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55034" y="2827880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Editură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0392" y="1468336"/>
            <a:ext cx="1814675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ro-RO" sz="2400" b="1" i="1" dirty="0">
                <a:latin typeface="Avenir Light"/>
                <a:cs typeface="Avenir Light"/>
              </a:rPr>
              <a:t>Atribute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69845" y="3627951"/>
            <a:ext cx="1785899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AnApariţie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55069" y="4027463"/>
            <a:ext cx="1842878" cy="37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Autor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6502" y="4433100"/>
            <a:ext cx="1885512" cy="33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Cot</a:t>
            </a:r>
            <a:r>
              <a:rPr lang="en-US" sz="2400" dirty="0">
                <a:latin typeface="Avenir Light"/>
                <a:cs typeface="Avenir Light"/>
              </a:rPr>
              <a:t>a</a:t>
            </a: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54640" y="4820428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>
                <a:latin typeface="Avenir Light"/>
                <a:cs typeface="Avenir Light"/>
              </a:rPr>
              <a:t>CuvântCheie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0376" y="1329926"/>
            <a:ext cx="6091311" cy="472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Numărul de atribute este redus, însă numărul de înregistrări creşte ameţitor (este nevoie de o linie pentru fiecare combinaţie </a:t>
            </a:r>
            <a:r>
              <a:rPr lang="ro-RO" sz="2400" i="1" dirty="0">
                <a:latin typeface="Avenir Light"/>
                <a:cs typeface="Avenir Light"/>
              </a:rPr>
              <a:t>exemplar (carte) – autor – cuvânt cheie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O înregistrare descrie un subiect (cuvânt cheie) tratat într-un exemplar al unei cărţi scrise de unul dintre autori (ciudat, nu ?)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Cheia primară a tabelei se modifică</a:t>
            </a:r>
            <a:r>
              <a:rPr lang="en-US" sz="2400" dirty="0">
                <a:latin typeface="Avenir Light"/>
                <a:cs typeface="Avenir Light"/>
              </a:rPr>
              <a:t>:</a:t>
            </a:r>
            <a:r>
              <a:rPr lang="ro-RO" sz="2400" dirty="0">
                <a:latin typeface="Avenir Light"/>
                <a:cs typeface="Avenir Light"/>
              </a:rPr>
              <a:t> </a:t>
            </a:r>
            <a:r>
              <a:rPr lang="en-US" sz="2400" dirty="0">
                <a:latin typeface="Avenir Light"/>
                <a:cs typeface="Avenir Light"/>
              </a:rPr>
              <a:t> (</a:t>
            </a:r>
            <a:r>
              <a:rPr lang="en-US" sz="2400" i="1" dirty="0" err="1">
                <a:latin typeface="Avenir Light"/>
                <a:cs typeface="Avenir Light"/>
              </a:rPr>
              <a:t>Cota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Autor</a:t>
            </a:r>
            <a:r>
              <a:rPr lang="en-US" sz="2400" i="1" dirty="0">
                <a:latin typeface="Avenir Light"/>
                <a:cs typeface="Avenir Light"/>
              </a:rPr>
              <a:t>, </a:t>
            </a:r>
            <a:r>
              <a:rPr lang="en-US" sz="2400" i="1" dirty="0" err="1">
                <a:latin typeface="Avenir Light"/>
                <a:cs typeface="Avenir Light"/>
              </a:rPr>
              <a:t>Cuv</a:t>
            </a:r>
            <a:r>
              <a:rPr lang="ro-RO" sz="2400" i="1" dirty="0">
                <a:latin typeface="Avenir Light"/>
                <a:cs typeface="Avenir Light"/>
              </a:rPr>
              <a:t>ântCheie) 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Am scăpat de ne-atomicitate, adică avem BD în 1FN, dar costul este destul de mare !!!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BIBLIOTECA2 este în 1FN !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0822" y="3219435"/>
            <a:ext cx="2193519" cy="4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ro-RO" sz="2400" dirty="0" err="1">
                <a:latin typeface="Avenir Light"/>
                <a:cs typeface="Avenir Light"/>
              </a:rPr>
              <a:t>LocSediuEd</a:t>
            </a:r>
            <a:endParaRPr lang="en-US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1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–</a:t>
            </a:r>
            <a:r>
              <a:rPr lang="en-US" dirty="0"/>
              <a:t> </a:t>
            </a:r>
            <a:r>
              <a:rPr lang="ro-RO" dirty="0"/>
              <a:t>Spargerea relaţiei universale (pt. fiecare atribut neatomic)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153551"/>
            <a:ext cx="9144001" cy="575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BIBLIOTECA3 (continuare)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024449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Titlu, Editura, LocSediuEd, AnApariţie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COTE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lang="en-US" dirty="0">
                <a:latin typeface="Avenir Light"/>
                <a:cs typeface="Avenir Light"/>
              </a:rPr>
              <a:t>{</a:t>
            </a:r>
            <a:r>
              <a:rPr lang="ro-RO" dirty="0">
                <a:latin typeface="Avenir Light"/>
                <a:cs typeface="Avenir Light"/>
              </a:rPr>
              <a:t>ISBN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u="sng" dirty="0">
                <a:latin typeface="Avenir Light"/>
                <a:cs typeface="Avenir Light"/>
              </a:rPr>
              <a:t>Cota</a:t>
            </a:r>
            <a:r>
              <a:rPr lang="en-US" dirty="0">
                <a:latin typeface="Avenir Light"/>
                <a:cs typeface="Avenir Light"/>
              </a:rPr>
              <a:t>}</a:t>
            </a:r>
            <a:r>
              <a:rPr lang="ro-RO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AUTORI_CĂRȚI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Autor</a:t>
            </a:r>
            <a:r>
              <a:rPr lang="en-US" u="sng" dirty="0">
                <a:latin typeface="Avenir Light"/>
                <a:cs typeface="Avenir Light"/>
              </a:rPr>
              <a:t>}</a:t>
            </a:r>
            <a:endParaRPr lang="ro-RO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{</a:t>
            </a:r>
            <a:r>
              <a:rPr lang="ro-RO" u="sng" dirty="0">
                <a:latin typeface="Avenir Light"/>
                <a:cs typeface="Avenir Light"/>
              </a:rPr>
              <a:t>ISBN, CuvântCheie</a:t>
            </a:r>
            <a:r>
              <a:rPr lang="en-US" dirty="0">
                <a:latin typeface="Avenir Light"/>
                <a:cs typeface="Avenir Light"/>
              </a:rPr>
              <a:t>}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3534558"/>
            <a:ext cx="8398411" cy="2947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    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Este prima variantă de spargere a BD în mai multe tabele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Toate cele patru tabele sunt în 1FN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Această manieră de spargere a nu este întotdeauna funcţională</a:t>
            </a: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Între tabelele obţinute există câteva diferenţe</a:t>
            </a:r>
            <a:r>
              <a:rPr lang="en-US" sz="2400" dirty="0">
                <a:latin typeface="Avenir Light"/>
                <a:cs typeface="Avenir Light"/>
              </a:rPr>
              <a:t>; </a:t>
            </a:r>
            <a:r>
              <a:rPr lang="en-US" sz="2400" dirty="0" err="1">
                <a:latin typeface="Avenir Light"/>
                <a:cs typeface="Avenir Light"/>
              </a:rPr>
              <a:t>spre</a:t>
            </a:r>
            <a:r>
              <a:rPr lang="en-US" sz="2400" dirty="0">
                <a:latin typeface="Avenir Light"/>
                <a:cs typeface="Avenir Light"/>
              </a:rPr>
              <a:t> ex., </a:t>
            </a:r>
            <a:r>
              <a:rPr lang="ro-RO" sz="2400" dirty="0">
                <a:latin typeface="Avenir Light"/>
                <a:cs typeface="Avenir Light"/>
              </a:rPr>
              <a:t>în tabela COTE cheia primară e simplă (atributul Cota), în timp ce în celelalte tabele construite pe baza neatomicităţii cheia primară este compusă</a:t>
            </a:r>
          </a:p>
          <a:p>
            <a:pPr marL="342900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49552"/>
            <a:ext cx="8862646" cy="1019593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BD </a:t>
            </a:r>
            <a:r>
              <a:rPr lang="en-US" dirty="0" err="1"/>
              <a:t>BIBLIOTECA</a:t>
            </a:r>
            <a:r>
              <a:rPr lang="en-US" dirty="0"/>
              <a:t> </a:t>
            </a:r>
            <a:r>
              <a:rPr lang="ro-RO" dirty="0"/>
              <a:t>în 1 FN</a:t>
            </a:r>
            <a:br>
              <a:rPr lang="ro-RO" dirty="0"/>
            </a:br>
            <a:r>
              <a:rPr lang="ro-RO" dirty="0"/>
              <a:t>(recapitulare)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95754"/>
            <a:ext cx="8651634" cy="566224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În prima formă normală (1FN) baza de date BIBLIOTECA poate să aibă (cel puţin) trei configuraţii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lang="en-US" dirty="0"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BIBLIOTECA1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u="sng" dirty="0">
                <a:latin typeface="Avenir Light"/>
                <a:cs typeface="Avenir Light"/>
              </a:rPr>
              <a:t>ISBN</a:t>
            </a:r>
            <a:r>
              <a:rPr lang="ro-RO" sz="2700" dirty="0">
                <a:latin typeface="Avenir Light"/>
                <a:cs typeface="Avenir Light"/>
              </a:rPr>
              <a:t>, Titlu,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a1,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a2, </a:t>
            </a:r>
            <a:r>
              <a:rPr lang="en-US" sz="2700" dirty="0">
                <a:latin typeface="Avenir Light"/>
                <a:cs typeface="Avenir Light"/>
              </a:rPr>
              <a:t>Cot</a:t>
            </a:r>
            <a:r>
              <a:rPr lang="ro-RO" sz="2700" dirty="0">
                <a:latin typeface="Avenir Light"/>
                <a:cs typeface="Avenir Light"/>
              </a:rPr>
              <a:t>a3, Autor1,  Autor2,  Autor3,  Autor4,  Editura, LocSediuEd,  AnApariţie, CuvântCheie1, CuvântCheie2, CuvântCheie3, CuvântCheie4, CuvântCheie5, CuvântCheie6, CuvântCheie7</a:t>
            </a:r>
            <a:r>
              <a:rPr lang="en-US" sz="2700" dirty="0">
                <a:latin typeface="Avenir Light"/>
                <a:cs typeface="Avenir Light"/>
              </a:rPr>
              <a:t>}</a:t>
            </a:r>
            <a:r>
              <a:rPr lang="ro-RO" sz="2700" dirty="0">
                <a:latin typeface="Avenir Light"/>
                <a:cs typeface="Avenir Light"/>
              </a:rPr>
              <a:t> (varianta 1)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Tabela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 err="1">
                <a:latin typeface="Avenir Light"/>
                <a:cs typeface="Avenir Light"/>
              </a:rPr>
              <a:t>BIBLIOTECA2</a:t>
            </a:r>
            <a:r>
              <a:rPr lang="ro-RO" sz="2700" dirty="0">
                <a:latin typeface="Avenir Light"/>
                <a:cs typeface="Avenir Light"/>
              </a:rPr>
              <a:t> </a:t>
            </a:r>
            <a:r>
              <a:rPr lang="en-US" sz="2700" dirty="0">
                <a:latin typeface="Avenir Light"/>
                <a:cs typeface="Avenir Light"/>
              </a:rPr>
              <a:t>{</a:t>
            </a:r>
            <a:r>
              <a:rPr lang="ro-RO" sz="2700" dirty="0">
                <a:latin typeface="Avenir Light"/>
                <a:cs typeface="Avenir Light"/>
              </a:rPr>
              <a:t>ISBN, Titlu, </a:t>
            </a:r>
            <a:r>
              <a:rPr lang="en-US" sz="2700" u="sng" dirty="0">
                <a:latin typeface="Avenir Light"/>
                <a:cs typeface="Avenir Light"/>
              </a:rPr>
              <a:t>Cot</a:t>
            </a:r>
            <a:r>
              <a:rPr lang="ro-RO" sz="2700" u="sng" dirty="0">
                <a:latin typeface="Avenir Light"/>
                <a:cs typeface="Avenir Light"/>
              </a:rPr>
              <a:t>ă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u="sng" dirty="0">
                <a:latin typeface="Avenir Light"/>
                <a:cs typeface="Avenir Light"/>
              </a:rPr>
              <a:t>Autor</a:t>
            </a:r>
            <a:r>
              <a:rPr lang="ro-RO" sz="2700" dirty="0">
                <a:latin typeface="Avenir Light"/>
                <a:cs typeface="Avenir Light"/>
              </a:rPr>
              <a:t>, Editura, LocSediuEd,  AnApariţie, </a:t>
            </a:r>
            <a:r>
              <a:rPr lang="ro-RO" sz="2700" u="sng" dirty="0">
                <a:latin typeface="Avenir Light"/>
                <a:cs typeface="Avenir Light"/>
              </a:rPr>
              <a:t>CuvântCheie</a:t>
            </a:r>
            <a:r>
              <a:rPr lang="en-US" sz="2700" dirty="0">
                <a:latin typeface="Avenir Light"/>
                <a:cs typeface="Avenir Light"/>
              </a:rPr>
              <a:t>} </a:t>
            </a:r>
            <a:r>
              <a:rPr lang="ro-RO" sz="2700" dirty="0">
                <a:latin typeface="Avenir Light"/>
                <a:cs typeface="Avenir Light"/>
              </a:rPr>
              <a:t>(varianta 2)</a:t>
            </a:r>
            <a:endParaRPr lang="en-US" sz="2700" dirty="0">
              <a:latin typeface="Avenir Light"/>
              <a:cs typeface="Avenir Light"/>
            </a:endParaRPr>
          </a:p>
          <a:p>
            <a:pPr lvl="1">
              <a:lnSpc>
                <a:spcPct val="110000"/>
              </a:lnSpc>
            </a:pPr>
            <a:r>
              <a:rPr lang="en-US" sz="2700" dirty="0" err="1">
                <a:latin typeface="Avenir Light"/>
                <a:cs typeface="Avenir Light"/>
              </a:rPr>
              <a:t>Tabelele</a:t>
            </a:r>
            <a:r>
              <a:rPr lang="en-US" sz="2700" dirty="0">
                <a:latin typeface="Avenir Light"/>
                <a:cs typeface="Avenir Light"/>
              </a:rPr>
              <a:t> </a:t>
            </a:r>
            <a:r>
              <a:rPr lang="en-US" sz="2700" b="1" dirty="0">
                <a:latin typeface="Avenir Light"/>
                <a:cs typeface="Avenir Light"/>
              </a:rPr>
              <a:t>C</a:t>
            </a:r>
            <a:r>
              <a:rPr lang="ro-RO" sz="2700" b="1" dirty="0">
                <a:latin typeface="Avenir Light"/>
                <a:cs typeface="Avenir Light"/>
              </a:rPr>
              <a:t>ĂRŢI</a:t>
            </a:r>
            <a:r>
              <a:rPr lang="ro-RO" sz="2700" dirty="0">
                <a:latin typeface="Avenir Light"/>
                <a:cs typeface="Avenir Light"/>
              </a:rPr>
              <a:t>, </a:t>
            </a:r>
            <a:r>
              <a:rPr lang="ro-RO" sz="2700" b="1" dirty="0">
                <a:latin typeface="Avenir Light"/>
                <a:cs typeface="Avenir Light"/>
              </a:rPr>
              <a:t>COTE</a:t>
            </a:r>
            <a:r>
              <a:rPr lang="ro-RO" sz="2700" dirty="0">
                <a:latin typeface="Avenir Light"/>
                <a:cs typeface="Avenir Light"/>
              </a:rPr>
              <a:t>,  </a:t>
            </a:r>
            <a:r>
              <a:rPr lang="ro-RO" sz="2700" b="1" dirty="0">
                <a:latin typeface="Avenir Light"/>
                <a:cs typeface="Avenir Light"/>
              </a:rPr>
              <a:t>AUTORI_CĂRŢI </a:t>
            </a:r>
            <a:r>
              <a:rPr lang="ro-RO" sz="2700" dirty="0">
                <a:latin typeface="Avenir Light"/>
                <a:cs typeface="Avenir Light"/>
              </a:rPr>
              <a:t>și </a:t>
            </a:r>
            <a:r>
              <a:rPr lang="ro-RO" sz="2700" b="1" dirty="0">
                <a:latin typeface="Avenir Light"/>
                <a:cs typeface="Avenir Light"/>
              </a:rPr>
              <a:t>CĂRŢI_CUVINTECHEIE</a:t>
            </a:r>
            <a:r>
              <a:rPr lang="ro-RO" sz="2700" dirty="0">
                <a:latin typeface="Avenir Light"/>
                <a:cs typeface="Avenir Light"/>
              </a:rPr>
              <a:t> (varianta 3)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Prima variantă este descalificată (inoperabilă)</a:t>
            </a:r>
          </a:p>
          <a:p>
            <a:pPr>
              <a:lnSpc>
                <a:spcPct val="110000"/>
              </a:lnSpc>
            </a:pPr>
            <a:r>
              <a:rPr lang="ro-RO" dirty="0">
                <a:cs typeface="Avenir Light"/>
              </a:rPr>
              <a:t>Variantele 2 și 3 vor fi duse în formele normale (normalizate) 2, 3...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0" y="-42204"/>
            <a:ext cx="91440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FACTURARE</a:t>
            </a:r>
            <a:r>
              <a:rPr lang="en-US" dirty="0"/>
              <a:t> – </a:t>
            </a:r>
            <a:r>
              <a:rPr lang="en-US" dirty="0" err="1"/>
              <a:t>Relaţ</a:t>
            </a:r>
            <a:r>
              <a:rPr lang="ro-RO" dirty="0"/>
              <a:t>ia universală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7500" y="1266645"/>
            <a:ext cx="1336240" cy="45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NrFact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63305" y="1628488"/>
            <a:ext cx="1440873" cy="4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0940" y="1991155"/>
            <a:ext cx="1918137" cy="39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 dirty="0" err="1">
                <a:latin typeface="Avenir Light"/>
                <a:cs typeface="Avenir Light"/>
              </a:rPr>
              <a:t>CodFiscalCl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84694" y="2349568"/>
            <a:ext cx="1641147" cy="429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AdresaCl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84759" y="2697560"/>
            <a:ext cx="3173599" cy="40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84798" y="3072042"/>
            <a:ext cx="3173599" cy="484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NumePersContact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43233" y="3487271"/>
            <a:ext cx="2666281" cy="41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TelPersContact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4728" y="3928987"/>
            <a:ext cx="2860313" cy="5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EMailPersContact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12434" y="4334626"/>
            <a:ext cx="2472389" cy="50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LocalitCl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None/>
              <a:defRPr/>
            </a:pP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lnSpc>
                <a:spcPct val="80000"/>
              </a:lnSpc>
              <a:buFont typeface="Arial" charset="0"/>
              <a:buChar char="•"/>
              <a:defRPr/>
            </a:pP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12435" y="4736013"/>
            <a:ext cx="2093834" cy="412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DataFact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12434" y="5135757"/>
            <a:ext cx="2860313" cy="34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CodProd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012435" y="5509433"/>
            <a:ext cx="1945916" cy="45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DenProd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039329" y="5881479"/>
            <a:ext cx="1972810" cy="44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UM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53997" y="6268574"/>
            <a:ext cx="2860313" cy="4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buNone/>
              <a:defRPr/>
            </a:pPr>
            <a:r>
              <a:rPr lang="en-US" sz="2400">
                <a:latin typeface="Avenir Light"/>
                <a:cs typeface="Avenir Light"/>
              </a:rPr>
              <a:t>ProcTVAProd</a:t>
            </a:r>
            <a:endParaRPr lang="en-US" sz="2400" dirty="0">
              <a:latin typeface="Avenir Light"/>
              <a:cs typeface="Avenir Light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315589" y="1022352"/>
            <a:ext cx="1792224" cy="52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None/>
            </a:pPr>
            <a:r>
              <a:rPr lang="en-US" sz="2400">
                <a:latin typeface="Avenir Light"/>
                <a:cs typeface="Avenir Light"/>
              </a:rPr>
              <a:t>Cantit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329445" y="1470025"/>
            <a:ext cx="1639824" cy="608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PretUnit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368561" y="2684534"/>
            <a:ext cx="2443387" cy="3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ValoareF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TVA 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410923" y="3087116"/>
            <a:ext cx="2166313" cy="45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TVAFactur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451672" y="3490531"/>
            <a:ext cx="3191549" cy="4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>
                <a:latin typeface="Avenir Light"/>
                <a:cs typeface="Avenir Light"/>
              </a:rPr>
              <a:t>ValoareTotal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Factur</a:t>
            </a:r>
            <a:r>
              <a:rPr lang="ro-RO" sz="2400">
                <a:latin typeface="Avenir Light"/>
                <a:cs typeface="Avenir Light"/>
              </a:rPr>
              <a:t>ă</a:t>
            </a:r>
            <a:r>
              <a:rPr lang="en-US" sz="2400">
                <a:latin typeface="Avenir Light"/>
                <a:cs typeface="Avenir Light"/>
              </a:rPr>
              <a:t> 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4624829" y="2141717"/>
            <a:ext cx="4707429" cy="55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None/>
            </a:pPr>
            <a:r>
              <a:rPr lang="en-US" sz="2400" i="1">
                <a:latin typeface="Avenir Light"/>
                <a:cs typeface="Avenir Light"/>
              </a:rPr>
              <a:t>Atribute calculate (</a:t>
            </a:r>
            <a:r>
              <a:rPr lang="ro-RO" sz="2400" i="1">
                <a:latin typeface="Avenir Light"/>
                <a:cs typeface="Avenir Light"/>
              </a:rPr>
              <a:t>le</a:t>
            </a:r>
            <a:r>
              <a:rPr lang="en-US" sz="2400" i="1">
                <a:latin typeface="Avenir Light"/>
                <a:cs typeface="Avenir Light"/>
              </a:rPr>
              <a:t> elimin</a:t>
            </a:r>
            <a:r>
              <a:rPr lang="ro-RO" sz="2400" i="1">
                <a:latin typeface="Avenir Light"/>
                <a:cs typeface="Avenir Light"/>
              </a:rPr>
              <a:t>ăm</a:t>
            </a:r>
            <a:r>
              <a:rPr lang="en-US" sz="2400" i="1">
                <a:latin typeface="Avenir Light"/>
                <a:cs typeface="Avenir Light"/>
              </a:rPr>
              <a:t>):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995224" y="3584159"/>
            <a:ext cx="5134707" cy="288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ro-RO" sz="2400" b="1" i="1" dirty="0">
                <a:latin typeface="Avenir Light"/>
                <a:cs typeface="Avenir Light"/>
              </a:rPr>
              <a:t>Obs</a:t>
            </a:r>
            <a:r>
              <a:rPr lang="en-US" sz="2400" b="1" i="1" dirty="0">
                <a:latin typeface="Avenir Light"/>
                <a:cs typeface="Avenir Light"/>
              </a:rPr>
              <a:t>:</a:t>
            </a:r>
            <a:endParaRPr lang="ro-RO" sz="2400" b="1" i="1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ro-RO" sz="2400" dirty="0">
                <a:latin typeface="Avenir Light"/>
                <a:cs typeface="Avenir Light"/>
              </a:rPr>
              <a:t>Relaţia este în 1FN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Avenir Light"/>
                <a:cs typeface="Avenir Light"/>
              </a:rPr>
              <a:t>O </a:t>
            </a:r>
            <a:r>
              <a:rPr lang="en-US" sz="2400" dirty="0" err="1">
                <a:latin typeface="Avenir Light"/>
                <a:cs typeface="Avenir Light"/>
              </a:rPr>
              <a:t>linie</a:t>
            </a:r>
            <a:r>
              <a:rPr lang="en-US" sz="2400" dirty="0">
                <a:latin typeface="Avenir Light"/>
                <a:cs typeface="Avenir Light"/>
              </a:rPr>
              <a:t> din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se referă la</a:t>
            </a:r>
            <a:r>
              <a:rPr lang="en-US" sz="2400" dirty="0">
                <a:latin typeface="Avenir Light"/>
                <a:cs typeface="Avenir Light"/>
              </a:rPr>
              <a:t> un </a:t>
            </a:r>
            <a:r>
              <a:rPr lang="en-US" sz="2400" dirty="0" err="1">
                <a:latin typeface="Avenir Light"/>
                <a:cs typeface="Avenir Light"/>
              </a:rPr>
              <a:t>produs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vândut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cadrul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unei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facturi</a:t>
            </a:r>
            <a:endParaRPr lang="en-US" sz="2400" dirty="0">
              <a:latin typeface="Avenir Light"/>
              <a:cs typeface="Avenir Light"/>
            </a:endParaRPr>
          </a:p>
          <a:p>
            <a:pPr marL="342900" indent="-342900">
              <a:buFontTx/>
              <a:buNone/>
            </a:pPr>
            <a:r>
              <a:rPr lang="en-US" sz="2400" dirty="0">
                <a:latin typeface="Avenir Light"/>
                <a:cs typeface="Avenir Light"/>
              </a:rPr>
              <a:t>- 	</a:t>
            </a:r>
            <a:r>
              <a:rPr lang="en-US" sz="2400" dirty="0" err="1">
                <a:latin typeface="Avenir Light"/>
                <a:cs typeface="Avenir Light"/>
              </a:rPr>
              <a:t>Cheia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en-US" sz="2400" dirty="0" err="1">
                <a:latin typeface="Avenir Light"/>
                <a:cs typeface="Avenir Light"/>
              </a:rPr>
              <a:t>primar</a:t>
            </a:r>
            <a:r>
              <a:rPr lang="ro-RO" sz="2400" dirty="0">
                <a:latin typeface="Avenir Light"/>
                <a:cs typeface="Avenir Light"/>
              </a:rPr>
              <a:t>ă</a:t>
            </a:r>
            <a:r>
              <a:rPr lang="en-US" sz="2400" dirty="0">
                <a:latin typeface="Avenir Light"/>
                <a:cs typeface="Avenir Light"/>
              </a:rPr>
              <a:t> </a:t>
            </a:r>
            <a:r>
              <a:rPr lang="ro-RO" sz="2400" dirty="0">
                <a:latin typeface="Avenir Light"/>
                <a:cs typeface="Avenir Light"/>
              </a:rPr>
              <a:t>î</a:t>
            </a:r>
            <a:r>
              <a:rPr lang="en-US" sz="2400" dirty="0">
                <a:latin typeface="Avenir Light"/>
                <a:cs typeface="Avenir Light"/>
              </a:rPr>
              <a:t>n </a:t>
            </a:r>
            <a:r>
              <a:rPr lang="en-US" sz="2400" dirty="0" err="1">
                <a:latin typeface="Avenir Light"/>
                <a:cs typeface="Avenir Light"/>
              </a:rPr>
              <a:t>FACTURARE</a:t>
            </a:r>
            <a:r>
              <a:rPr lang="en-US" sz="2400" dirty="0">
                <a:latin typeface="Avenir Light"/>
                <a:cs typeface="Avenir Light"/>
              </a:rPr>
              <a:t> :</a:t>
            </a:r>
          </a:p>
          <a:p>
            <a:pPr marL="342900" indent="-342900">
              <a:buFontTx/>
              <a:buNone/>
            </a:pPr>
            <a:r>
              <a:rPr lang="en-US" sz="2400" b="1" dirty="0">
                <a:latin typeface="Avenir Light"/>
                <a:cs typeface="Avenir Light"/>
              </a:rPr>
              <a:t>          (</a:t>
            </a:r>
            <a:r>
              <a:rPr lang="en-US" sz="2400" b="1" dirty="0" err="1">
                <a:latin typeface="Avenir Light"/>
                <a:cs typeface="Avenir Light"/>
              </a:rPr>
              <a:t>NrFact</a:t>
            </a:r>
            <a:r>
              <a:rPr lang="en-US" sz="2400" b="1" dirty="0">
                <a:latin typeface="Avenir Light"/>
                <a:cs typeface="Avenir Light"/>
              </a:rPr>
              <a:t>, </a:t>
            </a:r>
            <a:r>
              <a:rPr lang="en-US" sz="2400" b="1" dirty="0" err="1">
                <a:latin typeface="Avenir Light"/>
                <a:cs typeface="Avenir Light"/>
              </a:rPr>
              <a:t>CodProd</a:t>
            </a:r>
            <a:r>
              <a:rPr lang="en-US" sz="2400" b="1" dirty="0">
                <a:latin typeface="Avenir Light"/>
                <a:cs typeface="Avenir Light"/>
              </a:rPr>
              <a:t>)</a:t>
            </a:r>
          </a:p>
        </p:txBody>
      </p:sp>
    </p:spTree>
  </p:cSld>
  <p:clrMapOvr>
    <a:masterClrMapping/>
  </p:clrMapOvr>
  <p:transition advTm="2559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" presetClass="exit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5" presetClass="exit" presetSubtype="5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down)">
                                      <p:cBhvr>
                                        <p:cTn id="10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21976" y="273980"/>
            <a:ext cx="76648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p</a:t>
            </a:r>
            <a:r>
              <a:rPr lang="en-US" dirty="0" err="1"/>
              <a:t>rima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1FN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idx="1"/>
          </p:nvPr>
        </p:nvSpPr>
        <p:spPr>
          <a:xfrm>
            <a:off x="998806" y="2180497"/>
            <a:ext cx="7970382" cy="443194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sz="3600" dirty="0">
                <a:cs typeface="Times New Roman" pitchFamily="18" charset="0"/>
              </a:rPr>
              <a:t>R</a:t>
            </a:r>
            <a:r>
              <a:rPr lang="en-US" sz="3600" dirty="0">
                <a:cs typeface="Times New Roman" pitchFamily="18" charset="0"/>
              </a:rPr>
              <a:t> {</a:t>
            </a:r>
            <a:r>
              <a:rPr lang="en-US" sz="3600" u="sng" dirty="0" err="1">
                <a:cs typeface="Times New Roman" pitchFamily="18" charset="0"/>
              </a:rPr>
              <a:t>NrFact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DataFact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CodFiscalCl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AdresaCl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LocalitCl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CodPersContact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NumePersContact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TelPersContact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EMailPersContact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u="sng" dirty="0" err="1">
                <a:cs typeface="Times New Roman" pitchFamily="18" charset="0"/>
              </a:rPr>
              <a:t>CodProd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dirty="0" err="1">
                <a:cs typeface="Times New Roman" pitchFamily="18" charset="0"/>
              </a:rPr>
              <a:t>DenProd</a:t>
            </a:r>
            <a:r>
              <a:rPr lang="en-US" sz="3600" dirty="0">
                <a:cs typeface="Times New Roman" pitchFamily="18" charset="0"/>
              </a:rPr>
              <a:t>, UM,  </a:t>
            </a:r>
            <a:r>
              <a:rPr lang="en-US" sz="3600" dirty="0" err="1">
                <a:cs typeface="Times New Roman" pitchFamily="18" charset="0"/>
              </a:rPr>
              <a:t>ProcTVAProd</a:t>
            </a:r>
            <a:r>
              <a:rPr lang="en-US" sz="3600" dirty="0">
                <a:cs typeface="Times New Roman" pitchFamily="18" charset="0"/>
              </a:rPr>
              <a:t>, Cant, </a:t>
            </a:r>
            <a:r>
              <a:rPr lang="en-US" sz="3600" dirty="0" err="1">
                <a:cs typeface="Times New Roman" pitchFamily="18" charset="0"/>
              </a:rPr>
              <a:t>PretUnit</a:t>
            </a:r>
            <a:r>
              <a:rPr lang="en-US" sz="3600" dirty="0"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ransition advTm="10703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202" y="246503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Probleme ale bazelor de date aflate în 1FN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447799"/>
            <a:ext cx="8370980" cy="5410201"/>
          </a:xfrm>
        </p:spPr>
        <p:txBody>
          <a:bodyPr>
            <a:normAutofit/>
          </a:bodyPr>
          <a:lstStyle/>
          <a:p>
            <a:r>
              <a:rPr lang="ro-RO" dirty="0"/>
              <a:t>Teoretic, o BD este normalizată dacă este măcar în prima formă normală (1FN)</a:t>
            </a:r>
          </a:p>
          <a:p>
            <a:r>
              <a:rPr lang="ro-RO" dirty="0"/>
              <a:t>De obicei, însă, o BD aflată în 1FN prezintă câteva probleme majore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 mare de </a:t>
            </a:r>
            <a:r>
              <a:rPr lang="en-US" dirty="0" err="1"/>
              <a:t>redundan</a:t>
            </a:r>
            <a:r>
              <a:rPr lang="ro-RO" dirty="0">
                <a:latin typeface="Gill Sans MT"/>
              </a:rPr>
              <a:t>ţă (repetabilitate) a datelor</a:t>
            </a:r>
          </a:p>
          <a:p>
            <a:pPr lvl="1"/>
            <a:r>
              <a:rPr lang="ro-RO" dirty="0">
                <a:latin typeface="Gill Sans MT"/>
              </a:rPr>
              <a:t>Imposibilitatea adăugării unor categorii de informa</a:t>
            </a:r>
            <a:r>
              <a:rPr lang="ro-RO" dirty="0"/>
              <a:t>ţii (anomalii la inserare)</a:t>
            </a:r>
          </a:p>
          <a:p>
            <a:pPr lvl="1"/>
            <a:r>
              <a:rPr lang="ro-RO" dirty="0"/>
              <a:t>Pierderea coerenţei datelor la anumite modificări de informaţii (anomalii la modificare)</a:t>
            </a:r>
          </a:p>
          <a:p>
            <a:pPr lvl="1"/>
            <a:r>
              <a:rPr lang="ro-RO" dirty="0"/>
              <a:t>Pierderea uneor informaţii la ştergerea unor înregistrări (anomalii la ştergere)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162093"/>
            <a:ext cx="8314006" cy="15260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7" y="1859448"/>
            <a:ext cx="8581291" cy="5057342"/>
          </a:xfrm>
        </p:spPr>
        <p:txBody>
          <a:bodyPr>
            <a:normAutofit lnSpcReduction="100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AnApariție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Pentru corectitudinea interogărilor, toţi autorii unei cărţi trebuie combinaţi cu toate cuvintele cheie ale cărţii şi toate exemplarele (cotele) cărţii</a:t>
            </a:r>
            <a:r>
              <a:rPr lang="en-US" dirty="0">
                <a:latin typeface="Avenir Light"/>
                <a:cs typeface="Avenir Light"/>
              </a:rPr>
              <a:t>; </a:t>
            </a:r>
            <a:r>
              <a:rPr lang="en-US" dirty="0" err="1">
                <a:latin typeface="Avenir Light"/>
                <a:cs typeface="Avenir Light"/>
              </a:rPr>
              <a:t>dac</a:t>
            </a:r>
            <a:r>
              <a:rPr lang="ro-RO" dirty="0">
                <a:latin typeface="Avenir Light"/>
                <a:cs typeface="Avenir Light"/>
              </a:rPr>
              <a:t>ă o carte are 5 exemplare, 7 autori şi 10 cuvinte cheie, în tabela BIBLIOTECĂ2 vor fi inserate 5 * 7 * 10 = 350 de înregistrări </a:t>
            </a:r>
          </a:p>
          <a:p>
            <a:pPr lvl="1"/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35" y="59486"/>
            <a:ext cx="7925159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Scopul</a:t>
            </a:r>
            <a:r>
              <a:rPr lang="en-US" b="1" dirty="0"/>
              <a:t> </a:t>
            </a:r>
            <a:r>
              <a:rPr lang="en-US" b="1" dirty="0" err="1"/>
              <a:t>normali</a:t>
            </a:r>
            <a:r>
              <a:rPr lang="ro-RO" b="1" dirty="0"/>
              <a:t>zării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047" y="1259672"/>
            <a:ext cx="8525435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/>
              <a:t>Pornind de o problemă reală (practică), încercăm să construim o schemă rezonabilă a bazei de date</a:t>
            </a:r>
            <a:r>
              <a:rPr lang="en-US"/>
              <a:t> (dedicate acestei probleme)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 O schemă rezonabilă este o schemă care preia în BD (şi, ulterior, prelucrează şi furnizează</a:t>
            </a:r>
            <a:r>
              <a:rPr lang="en-US"/>
              <a:t> celor interesa</a:t>
            </a:r>
            <a:r>
              <a:rPr lang="ro-RO"/>
              <a:t>ţi) informaţiile relevante, utile, necesare organizaţiei</a:t>
            </a:r>
          </a:p>
          <a:p>
            <a:pPr>
              <a:lnSpc>
                <a:spcPct val="110000"/>
              </a:lnSpc>
            </a:pPr>
            <a:r>
              <a:rPr lang="ro-RO"/>
              <a:t>Cine decide dacă o schemă rezonabilă </a:t>
            </a:r>
            <a:r>
              <a:rPr lang="en-US"/>
              <a:t>?</a:t>
            </a:r>
          </a:p>
          <a:p>
            <a:pPr lvl="1">
              <a:lnSpc>
                <a:spcPct val="110000"/>
              </a:lnSpc>
            </a:pPr>
            <a:r>
              <a:rPr lang="en-US"/>
              <a:t>Echipa de proiectare</a:t>
            </a:r>
          </a:p>
          <a:p>
            <a:pPr lvl="1">
              <a:lnSpc>
                <a:spcPct val="110000"/>
              </a:lnSpc>
            </a:pPr>
            <a:r>
              <a:rPr lang="en-US"/>
              <a:t>Utilizatorii aplica</a:t>
            </a:r>
            <a:r>
              <a:rPr lang="ro-RO"/>
              <a:t>ţie</a:t>
            </a:r>
            <a:r>
              <a:rPr lang="en-US"/>
              <a:t>/BD, at</a:t>
            </a:r>
            <a:r>
              <a:rPr lang="ro-RO"/>
              <a:t>ât la proiectare, cât şi la începutul şi pe parcursul folosirii BD</a:t>
            </a:r>
          </a:p>
          <a:p>
            <a:pPr lvl="1">
              <a:lnSpc>
                <a:spcPct val="110000"/>
              </a:lnSpc>
            </a:pPr>
            <a:r>
              <a:rPr lang="ro-RO"/>
              <a:t>Profesorii (în cazul cursului de faţă)</a:t>
            </a:r>
            <a:endParaRPr lang="en-US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42203"/>
            <a:ext cx="8947052" cy="178659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sz="2400" dirty="0"/>
              <a:t> 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1974097"/>
            <a:ext cx="8496886" cy="4888523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tabelă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I2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nu poate fi adăugată în tabelă fără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(cel puţin) un autor, 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exemplar şi </a:t>
            </a:r>
            <a:r>
              <a:rPr lang="ro-RO" i="1" dirty="0">
                <a:latin typeface="Avenir Light"/>
                <a:cs typeface="Avenir Light"/>
              </a:rPr>
              <a:t>măcar</a:t>
            </a:r>
            <a:r>
              <a:rPr lang="ro-RO" dirty="0">
                <a:latin typeface="Avenir Light"/>
                <a:cs typeface="Avenir Light"/>
              </a:rPr>
              <a:t> un cuvânt cheie 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modificăm într-o înregistrare valoarea unuia dintre atributele </a:t>
            </a:r>
            <a:r>
              <a:rPr lang="ro-RO" i="1" dirty="0">
                <a:latin typeface="Avenir Light"/>
                <a:cs typeface="Avenir Light"/>
              </a:rPr>
              <a:t>Titlu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Editură</a:t>
            </a:r>
            <a:r>
              <a:rPr lang="ro-RO" dirty="0">
                <a:latin typeface="Avenir Light"/>
                <a:cs typeface="Avenir Light"/>
              </a:rPr>
              <a:t>,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 şi există şi alte înregistrări pentru cartea (titlul) respectivă, cum ştim care dintre valorile acestor atribute pe celelalte înregistrări (corespunzătoare cărţii respective) sunt corecte ?</a:t>
            </a: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71" y="407972"/>
            <a:ext cx="8904849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în BD BIBLIOTECA2 – cont.</a:t>
            </a:r>
            <a:br>
              <a:rPr lang="ro-RO" dirty="0"/>
            </a:br>
            <a:r>
              <a:rPr lang="en-US" dirty="0"/>
              <a:t> </a:t>
            </a:r>
            <a:r>
              <a:rPr lang="en-US" sz="2400" dirty="0"/>
              <a:t>{</a:t>
            </a:r>
            <a:r>
              <a:rPr lang="ro-RO" sz="2400" dirty="0"/>
              <a:t>ISBN, Titlu, </a:t>
            </a:r>
            <a:r>
              <a:rPr lang="en-US" sz="2400" dirty="0"/>
              <a:t>Cot</a:t>
            </a:r>
            <a:r>
              <a:rPr lang="ro-RO" sz="2400" dirty="0"/>
              <a:t>ă,  Autor, Editura, LocSediuEd,  AnApariţie, CuvântCheie</a:t>
            </a:r>
            <a:r>
              <a:rPr lang="en-US" sz="2400" dirty="0"/>
              <a:t>} </a:t>
            </a:r>
            <a:br>
              <a:rPr lang="ro-RO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14" y="2053875"/>
            <a:ext cx="8496886" cy="4452426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 (continuare)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r>
              <a:rPr lang="ro-RO" dirty="0">
                <a:latin typeface="Avenir Light"/>
                <a:cs typeface="Avenir Light"/>
              </a:rPr>
              <a:t> (corespunzătoare cărţii respective)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ro-RO" dirty="0">
              <a:latin typeface="Avenir Light"/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49551"/>
            <a:ext cx="769502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în BD BIBLIOTECA3</a:t>
            </a:r>
            <a:endParaRPr lang="en-US" dirty="0">
              <a:cs typeface="Arial Unicode MS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193473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113" y="4093696"/>
            <a:ext cx="8398411" cy="241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Prin comparaţie cu BIBLIOTECA2, gradul de redundanţă şi numărul anomaliilor la inserare, modificare, ştergere sunt incomparabil mai mici</a:t>
            </a:r>
          </a:p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5" y="86379"/>
            <a:ext cx="8769064" cy="1359885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3" y="1447800"/>
            <a:ext cx="8395806" cy="541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Risipă de spaţiu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l</a:t>
            </a:r>
            <a:r>
              <a:rPr lang="en-US" dirty="0">
                <a:cs typeface="Avenir Light"/>
              </a:rPr>
              <a:t>a </a:t>
            </a:r>
            <a:r>
              <a:rPr lang="en-US" dirty="0" err="1">
                <a:cs typeface="Avenir Light"/>
              </a:rPr>
              <a:t>fiecare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linie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dintr</a:t>
            </a:r>
            <a:r>
              <a:rPr lang="en-US" dirty="0">
                <a:cs typeface="Avenir Light"/>
              </a:rPr>
              <a:t>-o </a:t>
            </a:r>
            <a:r>
              <a:rPr lang="en-US" dirty="0" err="1">
                <a:cs typeface="Avenir Light"/>
              </a:rPr>
              <a:t>factur</a:t>
            </a:r>
            <a:r>
              <a:rPr lang="ro-RO" dirty="0">
                <a:cs typeface="Avenir Light"/>
              </a:rPr>
              <a:t>ă, trebuie introduse şi</a:t>
            </a:r>
            <a:r>
              <a:rPr lang="en-US" dirty="0">
                <a:cs typeface="Avenir Light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 err="1">
                <a:latin typeface="Avenir Light"/>
                <a:cs typeface="Avenir Light"/>
              </a:rPr>
              <a:t>Numele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codul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ro-RO" dirty="0">
                <a:latin typeface="Avenir Light"/>
                <a:cs typeface="Avenir Light"/>
              </a:rPr>
              <a:t>şi adresa clientului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Datele despre persoana de contact</a:t>
            </a:r>
          </a:p>
          <a:p>
            <a:pPr lvl="2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Data facturii</a:t>
            </a:r>
          </a:p>
          <a:p>
            <a:pPr>
              <a:lnSpc>
                <a:spcPct val="120000"/>
              </a:lnSpc>
            </a:pPr>
            <a:r>
              <a:rPr lang="ro-RO" dirty="0">
                <a:cs typeface="Avenir Light"/>
              </a:rPr>
              <a:t>Anomalii la inserarea de înregistrări în RF</a:t>
            </a:r>
            <a:r>
              <a:rPr lang="en-US" dirty="0">
                <a:cs typeface="Avenir Light"/>
              </a:rPr>
              <a:t>: </a:t>
            </a:r>
            <a:endParaRPr lang="ro-RO" dirty="0">
              <a:cs typeface="Avenir Light"/>
            </a:endParaRP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client nu poate introdus în tabela RF până nu avem factură pentru acesta</a:t>
            </a:r>
          </a:p>
          <a:p>
            <a:pPr lvl="1">
              <a:lnSpc>
                <a:spcPct val="120000"/>
              </a:lnSpc>
            </a:pPr>
            <a:r>
              <a:rPr lang="ro-RO" dirty="0">
                <a:latin typeface="Avenir Light"/>
                <a:cs typeface="Avenir Light"/>
              </a:rPr>
              <a:t>Niciun produs nu poate fi adăugat în tabela RF până nu apare pe o factură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6" y="56272"/>
            <a:ext cx="78364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>
                <a:cs typeface="Arial Unicode MS"/>
              </a:rPr>
              <a:t>Anomalii ale BD </a:t>
            </a:r>
            <a:r>
              <a:rPr lang="en-US" dirty="0" err="1">
                <a:cs typeface="Arial Unicode MS"/>
              </a:rPr>
              <a:t>FACTURARE</a:t>
            </a:r>
            <a:r>
              <a:rPr lang="en-US" dirty="0">
                <a:cs typeface="Arial Unicode MS"/>
              </a:rPr>
              <a:t> </a:t>
            </a:r>
            <a:r>
              <a:rPr lang="ro-RO" dirty="0">
                <a:cs typeface="Arial Unicode MS"/>
              </a:rPr>
              <a:t>în 1FN </a:t>
            </a:r>
            <a:r>
              <a:rPr lang="en-US" dirty="0">
                <a:cs typeface="Arial Unicode MS"/>
              </a:rPr>
              <a:t>– </a:t>
            </a:r>
            <a:r>
              <a:rPr lang="en-US" dirty="0" err="1">
                <a:cs typeface="Arial Unicode MS"/>
              </a:rPr>
              <a:t>rela</a:t>
            </a:r>
            <a:r>
              <a:rPr lang="ro-RO" dirty="0">
                <a:cs typeface="Arial Unicode MS"/>
              </a:rPr>
              <a:t>ţia R (2)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24" y="1609164"/>
            <a:ext cx="8126864" cy="4800600"/>
          </a:xfrm>
        </p:spPr>
        <p:txBody>
          <a:bodyPr/>
          <a:lstStyle/>
          <a:p>
            <a:r>
              <a:rPr lang="ro-RO" dirty="0"/>
              <a:t>La modificarea de înregistrări în RF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Dac</a:t>
            </a:r>
            <a:r>
              <a:rPr lang="ro-RO" dirty="0"/>
              <a:t>ă după câţiva ani (şi 200 de facturi) o firmă client îşi schimbă persoana de contact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adresa</a:t>
            </a:r>
            <a:r>
              <a:rPr lang="en-US" dirty="0"/>
              <a:t> </a:t>
            </a:r>
            <a:r>
              <a:rPr lang="en-US" dirty="0" err="1"/>
              <a:t>sediului</a:t>
            </a:r>
            <a:r>
              <a:rPr lang="en-US" dirty="0"/>
              <a:t>)</a:t>
            </a:r>
            <a:r>
              <a:rPr lang="ro-RO" dirty="0"/>
              <a:t>, pe câte linii trebuie să operăm modificarea</a:t>
            </a:r>
            <a:r>
              <a:rPr lang="en-US" dirty="0"/>
              <a:t>?</a:t>
            </a:r>
          </a:p>
          <a:p>
            <a:r>
              <a:rPr lang="en-US" dirty="0"/>
              <a:t>La </a:t>
            </a:r>
            <a:r>
              <a:rPr lang="ro-RO" dirty="0"/>
              <a:t>ştergerea de înregistrări din RF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Dacă ştergem singura factură a unui client, ştergem şi datele despre acesta</a:t>
            </a:r>
          </a:p>
          <a:p>
            <a:pPr lvl="1"/>
            <a:r>
              <a:rPr lang="ro-RO" dirty="0"/>
              <a:t>Analog în cazul produselor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cs typeface="Arial Unicode MS"/>
              </a:rPr>
              <a:t>A </a:t>
            </a:r>
            <a:r>
              <a:rPr lang="en-US" dirty="0" err="1">
                <a:cs typeface="Arial Unicode MS"/>
              </a:rPr>
              <a:t>doua</a:t>
            </a:r>
            <a:r>
              <a:rPr lang="en-US" dirty="0">
                <a:cs typeface="Arial Unicode MS"/>
              </a:rPr>
              <a:t> forma normal</a:t>
            </a:r>
            <a:r>
              <a:rPr lang="ro-RO" dirty="0">
                <a:cs typeface="Arial Unicode MS"/>
              </a:rPr>
              <a:t>ă</a:t>
            </a:r>
            <a:r>
              <a:rPr lang="en-US" dirty="0">
                <a:cs typeface="Arial Unicode MS"/>
              </a:rPr>
              <a:t> – 2FN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41294" y="1280848"/>
            <a:ext cx="8136031" cy="554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ie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Este </a:t>
            </a:r>
            <a:r>
              <a:rPr lang="en-US" sz="3200" dirty="0" err="1">
                <a:latin typeface="Avenir Light"/>
                <a:cs typeface="Avenir Light"/>
              </a:rPr>
              <a:t>deja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1FN</a:t>
            </a:r>
          </a:p>
          <a:p>
            <a:pPr marL="342900" indent="-342900" algn="l">
              <a:lnSpc>
                <a:spcPct val="100000"/>
              </a:lnSpc>
              <a:buFontTx/>
              <a:buChar char="-"/>
              <a:defRPr/>
            </a:pPr>
            <a:r>
              <a:rPr lang="en-US" sz="3200" dirty="0">
                <a:latin typeface="Avenir Light"/>
                <a:cs typeface="Avenir Light"/>
              </a:rPr>
              <a:t>Nu con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ine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dependen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>
                <a:latin typeface="Avenir Light"/>
                <a:cs typeface="Avenir Light"/>
              </a:rPr>
              <a:t>e </a:t>
            </a:r>
            <a:r>
              <a:rPr lang="en-US" sz="3200" dirty="0" err="1">
                <a:latin typeface="Avenir Light"/>
                <a:cs typeface="Avenir Light"/>
              </a:rPr>
              <a:t>func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ionale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b="1" u="sng" dirty="0">
                <a:latin typeface="Avenir Light"/>
                <a:cs typeface="Avenir Light"/>
              </a:rPr>
              <a:t>par</a:t>
            </a:r>
            <a:r>
              <a:rPr lang="ro-RO" sz="3200" b="1" u="sng" dirty="0">
                <a:latin typeface="Avenir Light"/>
                <a:cs typeface="Avenir Light"/>
              </a:rPr>
              <a:t>ţ</a:t>
            </a:r>
            <a:r>
              <a:rPr lang="en-US" sz="3200" b="1" u="sng" dirty="0" err="1">
                <a:latin typeface="Avenir Light"/>
                <a:cs typeface="Avenir Light"/>
              </a:rPr>
              <a:t>iale</a:t>
            </a:r>
            <a:endParaRPr lang="en-US" sz="3200" b="1" u="sng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O </a:t>
            </a:r>
            <a:r>
              <a:rPr lang="en-US" sz="3200" dirty="0" err="1">
                <a:latin typeface="Avenir Light"/>
                <a:cs typeface="Avenir Light"/>
              </a:rPr>
              <a:t>baz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de date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 </a:t>
            </a:r>
            <a:r>
              <a:rPr lang="en-US" sz="3200" dirty="0" err="1">
                <a:latin typeface="Avenir Light"/>
                <a:cs typeface="Avenir Light"/>
              </a:rPr>
              <a:t>dac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toate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rela</a:t>
            </a:r>
            <a:r>
              <a:rPr lang="ro-RO" sz="3200" dirty="0">
                <a:latin typeface="Avenir Light"/>
                <a:cs typeface="Avenir Light"/>
              </a:rPr>
              <a:t>ţ</a:t>
            </a:r>
            <a:r>
              <a:rPr lang="en-US" sz="3200" dirty="0" err="1">
                <a:latin typeface="Avenir Light"/>
                <a:cs typeface="Avenir Light"/>
              </a:rPr>
              <a:t>iile</a:t>
            </a:r>
            <a:r>
              <a:rPr lang="en-US" sz="3200" dirty="0">
                <a:latin typeface="Avenir Light"/>
                <a:cs typeface="Avenir Light"/>
              </a:rPr>
              <a:t> care o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 err="1">
                <a:latin typeface="Avenir Light"/>
                <a:cs typeface="Avenir Light"/>
              </a:rPr>
              <a:t>tuiesc</a:t>
            </a:r>
            <a:r>
              <a:rPr lang="en-US" sz="3200" dirty="0">
                <a:latin typeface="Avenir Light"/>
                <a:cs typeface="Avenir Light"/>
              </a:rPr>
              <a:t> se </a:t>
            </a:r>
            <a:r>
              <a:rPr lang="en-US" sz="3200" dirty="0" err="1">
                <a:latin typeface="Avenir Light"/>
                <a:cs typeface="Avenir Light"/>
              </a:rPr>
              <a:t>afl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î</a:t>
            </a:r>
            <a:r>
              <a:rPr lang="en-US" sz="3200" dirty="0">
                <a:latin typeface="Avenir Light"/>
                <a:cs typeface="Avenir Light"/>
              </a:rPr>
              <a:t>n 2FN</a:t>
            </a:r>
            <a:endParaRPr lang="ro-RO" sz="3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endParaRPr lang="ro-RO" sz="10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Tx/>
              <a:buNone/>
              <a:defRPr/>
            </a:pPr>
            <a:r>
              <a:rPr lang="ro-RO" sz="3200" dirty="0">
                <a:latin typeface="Avenir Light"/>
                <a:cs typeface="Avenir Light"/>
              </a:rPr>
              <a:t>Orice relaţie care conţine DF parţiale trebuie descompusă (spartă) pentru a fi conformă cu 2FN</a:t>
            </a:r>
            <a:endParaRPr lang="en-US" sz="32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6953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Cum testăm dacă o BD este sau nu în a</a:t>
            </a:r>
            <a:r>
              <a:rPr lang="en-US" sz="4000" b="1" dirty="0"/>
              <a:t> </a:t>
            </a:r>
            <a:r>
              <a:rPr lang="en-US" sz="4000" b="1" dirty="0" err="1"/>
              <a:t>doua</a:t>
            </a:r>
            <a:r>
              <a:rPr lang="en-US" sz="4000" b="1" dirty="0"/>
              <a:t> forma normal</a:t>
            </a:r>
            <a:r>
              <a:rPr lang="ro-RO" sz="4000" b="1" dirty="0"/>
              <a:t>ă</a:t>
            </a:r>
            <a:r>
              <a:rPr lang="en-US" sz="4000" b="1" dirty="0"/>
              <a:t> </a:t>
            </a:r>
            <a:r>
              <a:rPr lang="ro-RO" sz="4000" b="1" dirty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88" y="1477106"/>
            <a:ext cx="8657112" cy="5240214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Tabelele care au cheia primară alcătuită dintr-un singur atribut sunt deja în 2FN</a:t>
            </a:r>
          </a:p>
          <a:p>
            <a:r>
              <a:rPr lang="ro-RO" dirty="0">
                <a:cs typeface="Avenir Light"/>
              </a:rPr>
              <a:t>Luăm în discuţie fiecare tabelă a BD din prima formă normală în care cheia primară este compusă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parţială,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2FN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parţială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2FN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0"/>
            <a:ext cx="875080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ale cheii primare în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4" y="1461869"/>
            <a:ext cx="7906746" cy="1210994"/>
          </a:xfrm>
        </p:spPr>
        <p:txBody>
          <a:bodyPr/>
          <a:lstStyle/>
          <a:p>
            <a:r>
              <a:rPr lang="en-US" dirty="0"/>
              <a:t>{</a:t>
            </a:r>
            <a:r>
              <a:rPr lang="ro-RO" dirty="0"/>
              <a:t>ISBN, Titlu, </a:t>
            </a:r>
            <a:r>
              <a:rPr lang="en-US" u="sng" dirty="0"/>
              <a:t>Cot</a:t>
            </a:r>
            <a:r>
              <a:rPr lang="ro-RO" u="sng" dirty="0"/>
              <a:t>ă</a:t>
            </a:r>
            <a:r>
              <a:rPr lang="ro-RO" dirty="0"/>
              <a:t>,  </a:t>
            </a:r>
            <a:r>
              <a:rPr lang="ro-RO" u="sng" dirty="0"/>
              <a:t>Autor</a:t>
            </a:r>
            <a:r>
              <a:rPr lang="ro-RO" dirty="0"/>
              <a:t>, Editura, LocSediuEd,  AnApariţie, </a:t>
            </a:r>
            <a:r>
              <a:rPr lang="ro-RO" u="sng" dirty="0"/>
              <a:t>CuvântCheie</a:t>
            </a: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63629" y="3605528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1283" y="4275913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4870" y="499102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88" y="5706147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5641" y="3589115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Titlu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3633" y="4301717"/>
            <a:ext cx="172564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Editura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5381" y="5002769"/>
            <a:ext cx="2124211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LocSediuEd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75237" y="5661617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AnApariţie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64942" y="38304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594" y="45315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8382" y="52466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14170" y="59758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26108" y="3016811"/>
            <a:ext cx="469158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latin typeface="Avenir Light"/>
                <a:cs typeface="Avenir Light"/>
              </a:rPr>
              <a:t>(</a:t>
            </a:r>
            <a:r>
              <a:rPr lang="en-US" dirty="0">
                <a:latin typeface="Avenir Light"/>
                <a:cs typeface="Avenir Light"/>
              </a:rPr>
              <a:t>Cot</a:t>
            </a:r>
            <a:r>
              <a:rPr lang="ro-RO" dirty="0">
                <a:latin typeface="Avenir Light"/>
                <a:cs typeface="Avenir Light"/>
              </a:rPr>
              <a:t>ă,  Autor, CuvântCheie)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86957" y="2972281"/>
            <a:ext cx="2084355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venir Light"/>
                <a:cs typeface="Avenir Light"/>
              </a:rPr>
              <a:t>ISBN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5890" y="3286519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552" y="-62992"/>
            <a:ext cx="778013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nu este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814745"/>
            <a:ext cx="8300642" cy="1604890"/>
          </a:xfrm>
        </p:spPr>
        <p:txBody>
          <a:bodyPr/>
          <a:lstStyle/>
          <a:p>
            <a:r>
              <a:rPr lang="ro-RO" dirty="0">
                <a:cs typeface="Avenir Light"/>
              </a:rPr>
              <a:t>Toate cele patru DF sunt parţiale întrucât, singur, atributul </a:t>
            </a:r>
            <a:r>
              <a:rPr lang="ro-RO" i="1" dirty="0">
                <a:cs typeface="Avenir Light"/>
              </a:rPr>
              <a:t>Cota</a:t>
            </a:r>
            <a:r>
              <a:rPr lang="ro-RO" dirty="0">
                <a:cs typeface="Avenir Light"/>
              </a:rPr>
              <a:t> implică funcţional cele patru destinaţii</a:t>
            </a:r>
            <a:endParaRPr lang="en-US" dirty="0"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493" y="2336885"/>
            <a:ext cx="10339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6672" y="2278277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0800" y="2852708"/>
            <a:ext cx="996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90" y="2780043"/>
            <a:ext cx="10972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193" y="2334539"/>
            <a:ext cx="140209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4846" y="2824584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1998" y="223140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15582" y="2749580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340" y="2606574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562587" y="254797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2646" y="3108949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74307" y="3038011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548642" y="3404383"/>
            <a:ext cx="8453042" cy="8581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3629" y="4250138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1283" y="4979313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44870" y="5694421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14388" y="6409547"/>
            <a:ext cx="469158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+mn-lt"/>
              </a:rPr>
              <a:t>(</a:t>
            </a: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ă,  Autor, CuvântCheie)</a:t>
            </a:r>
            <a:endParaRPr lang="en-US" sz="3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5641" y="4233725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Titlu</a:t>
            </a:r>
            <a:endParaRPr lang="en-US" sz="3200" dirty="0"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23633" y="5005117"/>
            <a:ext cx="17256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Editura</a:t>
            </a:r>
            <a:endParaRPr lang="en-US" sz="3200" dirty="0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35381" y="5706169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LocSediuEd</a:t>
            </a:r>
            <a:endParaRPr lang="en-US" sz="3200" dirty="0">
              <a:latin typeface="+mn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75237" y="6365017"/>
            <a:ext cx="208435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+mn-lt"/>
              </a:rPr>
              <a:t>AnApariţie</a:t>
            </a:r>
            <a:endParaRPr lang="en-US" sz="3200" dirty="0">
              <a:latin typeface="+mn-lt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64942" y="453389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62594" y="523494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588382" y="5950067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14170" y="6679255"/>
            <a:ext cx="948398" cy="99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31852" y="4037428"/>
            <a:ext cx="5739619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527173" y="420622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10757" y="4907280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22477" y="5594264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48265" y="6351588"/>
            <a:ext cx="130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</a:rPr>
              <a:t>p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ro-RO" sz="2000" dirty="0">
                <a:solidFill>
                  <a:srgbClr val="FF0000"/>
                </a:solidFill>
              </a:rPr>
              <a:t>țială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1671708" y="4754880"/>
            <a:ext cx="5896710" cy="351692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1613087" y="5542670"/>
            <a:ext cx="6292955" cy="2672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1610739" y="6231988"/>
            <a:ext cx="6407846" cy="26728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18052" y="1839821"/>
            <a:ext cx="10081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+mn-lt"/>
              </a:rPr>
              <a:t>Cot</a:t>
            </a:r>
            <a:r>
              <a:rPr lang="ro-RO" sz="3000" dirty="0">
                <a:latin typeface="+mn-lt"/>
              </a:rPr>
              <a:t>ă</a:t>
            </a:r>
            <a:endParaRPr lang="en-US" sz="30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73378" y="1792953"/>
            <a:ext cx="212421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+mn-lt"/>
              </a:rPr>
              <a:t> ISBN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46171" y="2067319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234470"/>
            <a:ext cx="8581292" cy="5698590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!</a:t>
            </a:r>
          </a:p>
          <a:p>
            <a:r>
              <a:rPr lang="ro-RO" dirty="0">
                <a:cs typeface="Avenir Light"/>
              </a:rPr>
              <a:t>Se constituie câte o tabelă distinctă pentru fiecare sub-ansamblu (un atribut, două atribute, ...) din cheia primară a tabelei aflate în1FN, </a:t>
            </a:r>
            <a:r>
              <a:rPr lang="en-US" i="1" dirty="0" err="1">
                <a:cs typeface="Avenir Light"/>
              </a:rPr>
              <a:t>subansamblu</a:t>
            </a:r>
            <a:r>
              <a:rPr lang="en-US" i="1" dirty="0">
                <a:cs typeface="Avenir Light"/>
              </a:rPr>
              <a:t> care are m</a:t>
            </a:r>
            <a:r>
              <a:rPr lang="ro-RO" i="1" dirty="0">
                <a:cs typeface="Avenir Light"/>
              </a:rPr>
              <a:t>ăcar o destinaţie funcţională </a:t>
            </a:r>
            <a:r>
              <a:rPr lang="ro-RO" dirty="0">
                <a:cs typeface="Avenir Light"/>
              </a:rPr>
              <a:t>(o destinaţie poate fi oricare atribut al tabelei care nu este membru al cheii primare) – subansamblul va fi cheia primară a noii tabele</a:t>
            </a:r>
          </a:p>
          <a:p>
            <a:r>
              <a:rPr lang="ro-RO" dirty="0">
                <a:cs typeface="Avenir Light"/>
              </a:rPr>
              <a:t>Din tabela iniţială (aflată în 1 FN), de obicei, rămân doar atributele care nu sunt destinaţii funcţionale ale surselor de la punctul anterior</a:t>
            </a:r>
          </a:p>
          <a:p>
            <a:r>
              <a:rPr lang="ro-RO" dirty="0">
                <a:cs typeface="Avenir Light"/>
              </a:rPr>
              <a:t>Există situaţii când din tabela iniţială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4" y="167062"/>
            <a:ext cx="7992394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Exemple de probleme (reale)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59" y="1222858"/>
            <a:ext cx="8310282" cy="5635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/>
              <a:t>G</a:t>
            </a:r>
            <a:r>
              <a:rPr lang="en-US"/>
              <a:t>estiunea unei farmacii</a:t>
            </a:r>
            <a:endParaRPr lang="ro-RO"/>
          </a:p>
          <a:p>
            <a:pPr>
              <a:lnSpc>
                <a:spcPct val="110000"/>
              </a:lnSpc>
            </a:pPr>
            <a:r>
              <a:rPr lang="ro-RO"/>
              <a:t>S</a:t>
            </a:r>
            <a:r>
              <a:rPr lang="en-US"/>
              <a:t>alarizarea la o companie</a:t>
            </a:r>
            <a:r>
              <a:rPr lang="ro-RO"/>
              <a:t> sau organizaţie</a:t>
            </a:r>
          </a:p>
          <a:p>
            <a:pPr>
              <a:lnSpc>
                <a:spcPct val="110000"/>
              </a:lnSpc>
            </a:pPr>
            <a:r>
              <a:rPr lang="ro-RO"/>
              <a:t>Gestiunea vânzărilor</a:t>
            </a:r>
          </a:p>
          <a:p>
            <a:pPr>
              <a:lnSpc>
                <a:spcPct val="110000"/>
              </a:lnSpc>
            </a:pPr>
            <a:r>
              <a:rPr lang="ro-RO"/>
              <a:t>E</a:t>
            </a:r>
            <a:r>
              <a:rPr lang="en-US"/>
              <a:t>viden</a:t>
            </a:r>
            <a:r>
              <a:rPr lang="ro-RO"/>
              <a:t>ţa stocurilor</a:t>
            </a:r>
          </a:p>
          <a:p>
            <a:pPr>
              <a:lnSpc>
                <a:spcPct val="110000"/>
              </a:lnSpc>
            </a:pPr>
            <a:r>
              <a:rPr lang="ro-RO"/>
              <a:t>Gestiunea activităţii unui cabinet veterinar</a:t>
            </a:r>
          </a:p>
          <a:p>
            <a:pPr>
              <a:lnSpc>
                <a:spcPct val="110000"/>
              </a:lnSpc>
            </a:pPr>
            <a:r>
              <a:rPr lang="ro-RO"/>
              <a:t>Facturarea serviciilor pentru o firmă de televiziune, telefonie şi internet prin cablu</a:t>
            </a:r>
          </a:p>
          <a:p>
            <a:pPr>
              <a:lnSpc>
                <a:spcPct val="110000"/>
              </a:lnSpc>
            </a:pPr>
            <a:r>
              <a:rPr lang="ro-RO"/>
              <a:t>Informaţii despre UEFA Champions League (sau campionate naționale, europene, mondiale)</a:t>
            </a: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BIBLIOTECA2 adusă în 2FN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8" y="2222690"/>
            <a:ext cx="8342142" cy="1294228"/>
          </a:xfrm>
        </p:spPr>
        <p:txBody>
          <a:bodyPr>
            <a:normAutofit/>
          </a:bodyPr>
          <a:lstStyle/>
          <a:p>
            <a:r>
              <a:rPr lang="ro-RO" sz="2600" dirty="0">
                <a:cs typeface="Avenir Light"/>
              </a:rPr>
              <a:t>Pe baza destinaţiilor funcţionale ale atributului </a:t>
            </a:r>
            <a:r>
              <a:rPr lang="en-US" sz="2600" dirty="0">
                <a:cs typeface="Avenir Light"/>
              </a:rPr>
              <a:t>(</a:t>
            </a:r>
            <a:r>
              <a:rPr lang="ro-RO" sz="2600" dirty="0">
                <a:cs typeface="Avenir Light"/>
              </a:rPr>
              <a:t>subansamblului</a:t>
            </a:r>
            <a:r>
              <a:rPr lang="en-US" sz="2600" dirty="0">
                <a:cs typeface="Avenir Light"/>
              </a:rPr>
              <a:t> din </a:t>
            </a:r>
            <a:r>
              <a:rPr lang="en-US" sz="2600" dirty="0" err="1">
                <a:cs typeface="Avenir Light"/>
              </a:rPr>
              <a:t>cheie</a:t>
            </a:r>
            <a:r>
              <a:rPr lang="en-US" sz="2600" dirty="0">
                <a:cs typeface="Avenir Light"/>
              </a:rPr>
              <a:t>)</a:t>
            </a:r>
            <a:r>
              <a:rPr lang="ro-RO" sz="2600" dirty="0">
                <a:cs typeface="Avenir Light"/>
              </a:rPr>
              <a:t> </a:t>
            </a:r>
            <a:r>
              <a:rPr lang="ro-RO" sz="2600" i="1" dirty="0">
                <a:cs typeface="Avenir Light"/>
              </a:rPr>
              <a:t>Cotă </a:t>
            </a:r>
            <a:r>
              <a:rPr lang="ro-RO" sz="2600" dirty="0">
                <a:cs typeface="Avenir Light"/>
              </a:rPr>
              <a:t>obţinem tabela</a:t>
            </a:r>
            <a:r>
              <a:rPr lang="en-US" sz="2600" dirty="0">
                <a:cs typeface="Avenir Light"/>
              </a:rPr>
              <a:t>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86265" y="1180516"/>
            <a:ext cx="8032652" cy="12109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În 1FN</a:t>
            </a:r>
            <a:r>
              <a:rPr lang="en-US" sz="2600" dirty="0">
                <a:latin typeface="Avenir Light"/>
                <a:cs typeface="Avenir Light"/>
              </a:rPr>
              <a:t>:</a:t>
            </a:r>
            <a:r>
              <a:rPr lang="ro-RO" sz="2600" dirty="0">
                <a:latin typeface="Avenir Light"/>
                <a:cs typeface="Avenir Light"/>
              </a:rPr>
              <a:t> </a:t>
            </a:r>
            <a:r>
              <a:rPr lang="ro-RO" sz="2600" i="1" dirty="0">
                <a:latin typeface="Avenir Light"/>
                <a:cs typeface="Avenir Light"/>
              </a:rPr>
              <a:t>B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IBLOTECA2</a:t>
            </a:r>
            <a:r>
              <a:rPr kumimoji="0" lang="ro-RO" sz="26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ISBN, Titlu, </a:t>
            </a:r>
            <a:r>
              <a:rPr kumimoji="0" lang="en-US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ro-RO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Editura, LocSediuEd,  AnApariţie, </a:t>
            </a:r>
            <a:r>
              <a:rPr kumimoji="0" lang="ro-RO" sz="260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CuvântCheie</a:t>
            </a:r>
            <a:r>
              <a:rPr kumimoji="0" lang="en-US" sz="26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2393" y="3232050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2600" u="sng" dirty="0">
                <a:latin typeface="Avenir Light"/>
                <a:cs typeface="Avenir Light"/>
              </a:rPr>
              <a:t>Cot</a:t>
            </a:r>
            <a:r>
              <a:rPr lang="ro-RO" sz="2600" u="sng" dirty="0">
                <a:latin typeface="Avenir Light"/>
                <a:cs typeface="Avenir Light"/>
              </a:rPr>
              <a:t>ă</a:t>
            </a:r>
            <a:r>
              <a:rPr lang="ro-RO" sz="2600" dirty="0">
                <a:latin typeface="Avenir Light"/>
                <a:cs typeface="Avenir Light"/>
              </a:rPr>
              <a:t>, ISBN, Titlu, Editura, </a:t>
            </a:r>
            <a:r>
              <a:rPr lang="en-US" sz="2600" dirty="0">
                <a:latin typeface="Avenir Light"/>
                <a:cs typeface="Avenir Light"/>
              </a:rPr>
              <a:t>   		</a:t>
            </a:r>
            <a:r>
              <a:rPr lang="ro-RO" sz="2600" dirty="0">
                <a:latin typeface="Avenir Light"/>
                <a:cs typeface="Avenir Light"/>
              </a:rPr>
              <a:t>LocSediuEd,  AnApariţie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426" y="4372740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sz="2600" dirty="0">
                <a:latin typeface="Avenir Light"/>
                <a:cs typeface="Avenir Light"/>
              </a:rPr>
              <a:t>I</a:t>
            </a:r>
            <a:r>
              <a:rPr kumimoji="0" lang="ro-RO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 rămâne</a:t>
            </a:r>
            <a:r>
              <a:rPr kumimoji="0" lang="ro-RO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1006" y="4943613"/>
            <a:ext cx="7934179" cy="5568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BIBLOTECA2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26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26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2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6636" y="5732588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2600" dirty="0">
                <a:latin typeface="Avenir Light"/>
                <a:cs typeface="Avenir Light"/>
              </a:rPr>
              <a:t>Concluzie</a:t>
            </a:r>
            <a:r>
              <a:rPr lang="en-US" sz="2600" dirty="0">
                <a:latin typeface="Avenir Light"/>
                <a:cs typeface="Avenir Light"/>
              </a:rPr>
              <a:t>: </a:t>
            </a:r>
            <a:r>
              <a:rPr lang="ro-RO" sz="2600" dirty="0">
                <a:latin typeface="Avenir Light"/>
                <a:cs typeface="Avenir Light"/>
              </a:rPr>
              <a:t>în 2FN tabela BIBLIOTECA2 se sparge în tabelele BIBLIOTECA2_1 şi BIBLIOTECA2_2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1" y="49550"/>
            <a:ext cx="803335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BIBLIOTECA</a:t>
            </a:r>
            <a:r>
              <a:rPr lang="en-US" dirty="0"/>
              <a:t>3</a:t>
            </a:r>
            <a:r>
              <a:rPr lang="ro-RO" dirty="0"/>
              <a:t> este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ro-RO" dirty="0"/>
              <a:t> în 2FN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447800"/>
            <a:ext cx="8314709" cy="5206218"/>
          </a:xfrm>
        </p:spPr>
        <p:txBody>
          <a:bodyPr>
            <a:normAutofit/>
          </a:bodyPr>
          <a:lstStyle/>
          <a:p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primare</a:t>
            </a:r>
            <a:r>
              <a:rPr lang="en-US" dirty="0"/>
              <a:t> ale </a:t>
            </a:r>
            <a:r>
              <a:rPr lang="en-US" dirty="0" err="1"/>
              <a:t>tabelelor</a:t>
            </a:r>
            <a:r>
              <a:rPr lang="en-US" dirty="0"/>
              <a:t> </a:t>
            </a:r>
            <a:r>
              <a:rPr lang="ro-RO" dirty="0"/>
              <a:t>CĂRȚI</a:t>
            </a:r>
            <a:r>
              <a:rPr lang="en-US" dirty="0"/>
              <a:t> </a:t>
            </a:r>
            <a:r>
              <a:rPr lang="ro-RO" dirty="0"/>
              <a:t>şi COTE</a:t>
            </a:r>
            <a:r>
              <a:rPr lang="en-US" dirty="0"/>
              <a:t> </a:t>
            </a:r>
            <a:r>
              <a:rPr lang="ro-RO" dirty="0"/>
              <a:t> sunt simple (alcătuite dintr-un singur atribut)</a:t>
            </a:r>
          </a:p>
          <a:p>
            <a:r>
              <a:rPr lang="ro-RO" dirty="0"/>
              <a:t>Cheile primare ale tabelelor AUTORI_CĂRȚI şi CĂRȚI_CUVINTECHEIE</a:t>
            </a:r>
            <a:r>
              <a:rPr lang="en-US" dirty="0"/>
              <a:t> </a:t>
            </a:r>
            <a:r>
              <a:rPr lang="ro-RO" dirty="0"/>
              <a:t>sunt compuse, însă aceste tabele nu mai conţin niciun alt atribut (posibilă destinaţie funcţională a vreunui sub-ansamblu al cheii primare)</a:t>
            </a:r>
          </a:p>
          <a:p>
            <a:endParaRPr lang="ro-RO" dirty="0"/>
          </a:p>
          <a:p>
            <a:r>
              <a:rPr lang="ro-RO" dirty="0"/>
              <a:t>Concluzie</a:t>
            </a:r>
            <a:r>
              <a:rPr lang="en-US" dirty="0"/>
              <a:t>: BD </a:t>
            </a:r>
            <a:r>
              <a:rPr lang="en-US" dirty="0" err="1"/>
              <a:t>BIBLIOTECA3</a:t>
            </a:r>
            <a:r>
              <a:rPr lang="en-US" dirty="0"/>
              <a:t> are </a:t>
            </a:r>
            <a:r>
              <a:rPr lang="ro-RO" dirty="0"/>
              <a:t>în 2 FN aceaşi structură ca şi în 1 FN !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Este BD FACTURARE în 2FN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776" y="1286675"/>
            <a:ext cx="8595360" cy="5634111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În 1FN, BD FACTURARE are structura relaţiei R </a:t>
            </a:r>
          </a:p>
          <a:p>
            <a:r>
              <a:rPr lang="ro-RO" dirty="0">
                <a:cs typeface="Avenir Light"/>
              </a:rPr>
              <a:t>Trebuie identificate dependenţele funcţionale ce decurg din calitatea de cheie primară a ansamblului (NrFact, CodPr)</a:t>
            </a:r>
          </a:p>
          <a:p>
            <a:r>
              <a:rPr lang="ro-RO" dirty="0">
                <a:cs typeface="Avenir Light"/>
              </a:rPr>
              <a:t>Din vreuna dintre DF de mai sus este parţ</a:t>
            </a:r>
            <a:r>
              <a:rPr lang="en-US" dirty="0" err="1">
                <a:cs typeface="Avenir Light"/>
              </a:rPr>
              <a:t>ial</a:t>
            </a:r>
            <a:r>
              <a:rPr lang="ro-RO" dirty="0">
                <a:cs typeface="Avenir Light"/>
              </a:rPr>
              <a:t>ă, R nu este în 2FN</a:t>
            </a:r>
          </a:p>
          <a:p>
            <a:r>
              <a:rPr lang="ro-RO" dirty="0">
                <a:cs typeface="Avenir Light"/>
              </a:rPr>
              <a:t>Dacă R nu este în 2FN va trebui spartă</a:t>
            </a:r>
          </a:p>
          <a:p>
            <a:r>
              <a:rPr lang="ro-RO" dirty="0">
                <a:cs typeface="Avenir Light"/>
              </a:rPr>
              <a:t>Cheia primară a lui R este formată din două tabele, deci numărul maxim de tabele ce ar putea fi obţinute în 2FN este trei</a:t>
            </a:r>
            <a:r>
              <a:rPr lang="en-US" dirty="0">
                <a:cs typeface="Avenir Light"/>
              </a:rPr>
              <a:t>:</a:t>
            </a:r>
          </a:p>
          <a:p>
            <a:pPr lvl="1"/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….}</a:t>
            </a:r>
          </a:p>
          <a:p>
            <a:pPr lvl="1"/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</a:t>
            </a:r>
            <a:r>
              <a:rPr lang="en-US" dirty="0"/>
              <a:t>, …}</a:t>
            </a:r>
          </a:p>
          <a:p>
            <a:pPr lvl="1"/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</a:t>
            </a:r>
            <a:r>
              <a:rPr lang="en-US" dirty="0"/>
              <a:t>} –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r</a:t>
            </a:r>
            <a:r>
              <a:rPr lang="ro-RO" dirty="0"/>
              <a:t>ămâne din R</a:t>
            </a: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8564" y="228600"/>
            <a:ext cx="8229600" cy="13462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(1)</a:t>
            </a:r>
            <a:endParaRPr lang="en-US" dirty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>
          <a:xfrm>
            <a:off x="414996" y="1775012"/>
            <a:ext cx="8686800" cy="5082988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R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>
                <a:cs typeface="Times New Roman" pitchFamily="18" charset="0"/>
              </a:rPr>
              <a:t>{</a:t>
            </a:r>
            <a:r>
              <a:rPr lang="en-US" u="sng" dirty="0" err="1">
                <a:cs typeface="Times New Roman" pitchFamily="18" charset="0"/>
              </a:rPr>
              <a:t>NrFact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DataFact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CodFiscalCl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NumeCl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sz="1600" dirty="0">
                <a:cs typeface="Times New Roman" pitchFamily="18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AdresaCl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LocalitCl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CodPersContact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ro-RO" dirty="0">
                <a:cs typeface="Times New Roman" pitchFamily="18" charset="0"/>
              </a:rPr>
              <a:t>  </a:t>
            </a:r>
            <a:r>
              <a:rPr lang="en-US" dirty="0" err="1">
                <a:cs typeface="Times New Roman" pitchFamily="18" charset="0"/>
              </a:rPr>
              <a:t>NumePersContact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TelPersContact</a:t>
            </a:r>
            <a:r>
              <a:rPr lang="en-US" dirty="0">
                <a:cs typeface="Times New Roman" pitchFamily="18" charset="0"/>
              </a:rPr>
              <a:t>, </a:t>
            </a:r>
          </a:p>
          <a:p>
            <a:pPr eaLnBrk="1" hangingPunct="1">
              <a:buFont typeface="Arial" charset="0"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</a:t>
            </a:r>
            <a:r>
              <a:rPr lang="ro-RO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EMailPersContact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u="sng" dirty="0" err="1">
                <a:cs typeface="Times New Roman" pitchFamily="18" charset="0"/>
              </a:rPr>
              <a:t>CodProd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DenProd</a:t>
            </a:r>
            <a:r>
              <a:rPr lang="en-US" dirty="0">
                <a:cs typeface="Times New Roman" pitchFamily="18" charset="0"/>
              </a:rPr>
              <a:t>,</a:t>
            </a:r>
            <a:r>
              <a:rPr lang="ro-RO" dirty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1600" dirty="0"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    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>
                <a:cs typeface="Times New Roman" pitchFamily="18" charset="0"/>
              </a:rPr>
              <a:t>M, </a:t>
            </a:r>
            <a:r>
              <a:rPr lang="en-US" dirty="0" err="1">
                <a:cs typeface="Times New Roman" pitchFamily="18" charset="0"/>
              </a:rPr>
              <a:t>ProcTVAProd</a:t>
            </a:r>
            <a:r>
              <a:rPr lang="en-US" dirty="0">
                <a:cs typeface="Times New Roman" pitchFamily="18" charset="0"/>
              </a:rPr>
              <a:t>, Cant, </a:t>
            </a:r>
            <a:r>
              <a:rPr lang="en-US" dirty="0" err="1">
                <a:cs typeface="Times New Roman" pitchFamily="18" charset="0"/>
              </a:rPr>
              <a:t>PretUnit</a:t>
            </a:r>
            <a:r>
              <a:rPr lang="en-US" dirty="0">
                <a:cs typeface="Times New Roman" pitchFamily="18" charset="0"/>
              </a:rPr>
              <a:t>}</a:t>
            </a:r>
          </a:p>
        </p:txBody>
      </p:sp>
      <p:sp>
        <p:nvSpPr>
          <p:cNvPr id="4" name="Oval 3"/>
          <p:cNvSpPr/>
          <p:nvPr/>
        </p:nvSpPr>
        <p:spPr>
          <a:xfrm>
            <a:off x="205909" y="4134970"/>
            <a:ext cx="314325" cy="314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-16807" y="2746561"/>
            <a:ext cx="1768289" cy="1008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4" idx="5"/>
          </p:cNvCxnSpPr>
          <p:nvPr/>
        </p:nvCxnSpPr>
        <p:spPr>
          <a:xfrm rot="10800000">
            <a:off x="474202" y="4403263"/>
            <a:ext cx="4044010" cy="1552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3754" y="2312894"/>
            <a:ext cx="2568387" cy="18422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37882" y="2232212"/>
            <a:ext cx="4329953" cy="19363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</p:cNvCxnSpPr>
          <p:nvPr/>
        </p:nvCxnSpPr>
        <p:spPr>
          <a:xfrm flipV="1">
            <a:off x="520234" y="2259107"/>
            <a:ext cx="6835307" cy="20330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0234" y="4020671"/>
            <a:ext cx="1685084" cy="244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</p:cNvCxnSpPr>
          <p:nvPr/>
        </p:nvCxnSpPr>
        <p:spPr>
          <a:xfrm rot="5400000" flipH="1" flipV="1">
            <a:off x="419153" y="3201661"/>
            <a:ext cx="1034390" cy="924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7"/>
          </p:cNvCxnSpPr>
          <p:nvPr/>
        </p:nvCxnSpPr>
        <p:spPr>
          <a:xfrm rot="5400000" flipH="1" flipV="1">
            <a:off x="1441131" y="2139345"/>
            <a:ext cx="1074729" cy="30085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>
            <a:off x="520234" y="4292133"/>
            <a:ext cx="1308566" cy="333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4776" y="3106273"/>
            <a:ext cx="5096436" cy="1116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5117" y="4249270"/>
            <a:ext cx="6293224" cy="32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64776" y="4034118"/>
            <a:ext cx="5029200" cy="201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7200" y="4477871"/>
            <a:ext cx="812759" cy="695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243" idx="1"/>
          </p:cNvCxnSpPr>
          <p:nvPr/>
        </p:nvCxnSpPr>
        <p:spPr>
          <a:xfrm>
            <a:off x="414996" y="4316506"/>
            <a:ext cx="2489448" cy="904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7540" y="4329953"/>
            <a:ext cx="3853246" cy="902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9940" y="4307542"/>
            <a:ext cx="4853216" cy="866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-188258" y="4585448"/>
            <a:ext cx="109920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Script" pitchFamily="34" charset="0"/>
              </a:rPr>
              <a:t>Sursa DF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62753" y="6095995"/>
            <a:ext cx="4056529" cy="597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b="1">
                <a:latin typeface="Segoe Print" pitchFamily="2" charset="0"/>
              </a:rPr>
              <a:t>Destina</a:t>
            </a:r>
            <a:r>
              <a:rPr lang="ro-RO" sz="1800" b="1">
                <a:latin typeface="Segoe Print" pitchFamily="2" charset="0"/>
              </a:rPr>
              <a:t>ţii sunt toate celelalte atribute</a:t>
            </a:r>
            <a:endParaRPr lang="en-US" sz="1800" b="1">
              <a:latin typeface="Segoe Print" pitchFamily="2" charset="0"/>
            </a:endParaRPr>
          </a:p>
        </p:txBody>
      </p:sp>
    </p:spTree>
    <p:custDataLst>
      <p:tags r:id="rId1"/>
    </p:custDataLst>
  </p:cSld>
  <p:clrMapOvr>
    <a:masterClrMapping/>
  </p:clrMapOvr>
  <p:transition advTm="38749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5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000"/>
                            </p:stCondLst>
                            <p:childTnLst>
                              <p:par>
                                <p:cTn id="5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0"/>
                            </p:stCondLst>
                            <p:childTnLst>
                              <p:par>
                                <p:cTn id="6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0"/>
                            </p:stCondLst>
                            <p:childTnLst>
                              <p:par>
                                <p:cTn id="7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4000"/>
                            </p:stCondLst>
                            <p:childTnLst>
                              <p:par>
                                <p:cTn id="7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0"/>
                            </p:stCondLst>
                            <p:childTnLst>
                              <p:par>
                                <p:cTn id="7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5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0"/>
                            </p:stCondLst>
                            <p:childTnLst>
                              <p:par>
                                <p:cTn id="8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7" grpId="0"/>
      <p:bldP spid="77" grpId="1"/>
      <p:bldP spid="81" grpId="1"/>
      <p:bldP spid="81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008528" y="188819"/>
            <a:ext cx="7920319" cy="1478616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2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1267" name="Rectangle 10"/>
          <p:cNvSpPr>
            <a:spLocks noGrp="1" noChangeArrowheads="1"/>
          </p:cNvSpPr>
          <p:nvPr>
            <p:ph idx="1"/>
          </p:nvPr>
        </p:nvSpPr>
        <p:spPr>
          <a:xfrm>
            <a:off x="945020" y="2124635"/>
            <a:ext cx="8054787" cy="4262718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DataFact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CodFiscalCl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AdresaCl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LocalitCl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</a:t>
            </a:r>
            <a:r>
              <a:rPr lang="en-US" sz="3200" dirty="0" err="1">
                <a:cs typeface="Times New Roman" pitchFamily="18" charset="0"/>
              </a:rPr>
              <a:t>CodPersContact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</a:t>
            </a:r>
            <a:r>
              <a:rPr lang="ro-RO" sz="3200" dirty="0">
                <a:cs typeface="Times New Roman" pitchFamily="18" charset="0"/>
              </a:rPr>
              <a:t>       N</a:t>
            </a:r>
            <a:r>
              <a:rPr lang="en-US" sz="3200" dirty="0" err="1">
                <a:cs typeface="Times New Roman" pitchFamily="18" charset="0"/>
              </a:rPr>
              <a:t>umePersContact</a:t>
            </a:r>
            <a:endParaRPr lang="en-US" sz="3200" dirty="0"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95799" y="245184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86835" y="299421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77871" y="355002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5460" y="411927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86837" y="4701982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50979" y="524434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95803" y="5800155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6094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350090"/>
            <a:ext cx="8229600" cy="129045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DF în relaţia R ce decurg din cheia primară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910594" y="2097088"/>
            <a:ext cx="8229600" cy="4525962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TelPersContact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 	</a:t>
            </a:r>
            <a:r>
              <a:rPr lang="en-US" sz="3200" dirty="0" err="1">
                <a:cs typeface="Times New Roman" pitchFamily="18" charset="0"/>
              </a:rPr>
              <a:t>EMailPersContact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</a:t>
            </a:r>
            <a:r>
              <a:rPr lang="en-US" sz="3200" dirty="0" err="1">
                <a:cs typeface="Times New Roman" pitchFamily="18" charset="0"/>
              </a:rPr>
              <a:t>DenProd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 	UM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</a:t>
            </a:r>
            <a:r>
              <a:rPr lang="en-US" sz="3200" dirty="0" err="1">
                <a:cs typeface="Times New Roman" pitchFamily="18" charset="0"/>
              </a:rPr>
              <a:t>ProcTVAProd</a:t>
            </a:r>
            <a:endParaRPr lang="en-US" sz="3200" dirty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Cant</a:t>
            </a:r>
          </a:p>
          <a:p>
            <a:pPr algn="just" eaLnBrk="1" hangingPunct="1">
              <a:buFontTx/>
              <a:buNone/>
            </a:pPr>
            <a:r>
              <a:rPr lang="en-US" sz="3200" dirty="0">
                <a:cs typeface="Times New Roman" pitchFamily="18" charset="0"/>
              </a:rPr>
              <a:t>(</a:t>
            </a:r>
            <a:r>
              <a:rPr lang="en-US" sz="3200" dirty="0" err="1">
                <a:cs typeface="Times New Roman" pitchFamily="18" charset="0"/>
              </a:rPr>
              <a:t>NrFact</a:t>
            </a:r>
            <a:r>
              <a:rPr lang="en-US" sz="3200" dirty="0">
                <a:cs typeface="Times New Roman" pitchFamily="18" charset="0"/>
              </a:rPr>
              <a:t>, </a:t>
            </a:r>
            <a:r>
              <a:rPr lang="en-US" sz="3200" dirty="0" err="1">
                <a:cs typeface="Times New Roman" pitchFamily="18" charset="0"/>
              </a:rPr>
              <a:t>CodProd</a:t>
            </a:r>
            <a:r>
              <a:rPr lang="en-US" sz="3200" dirty="0">
                <a:cs typeface="Times New Roman" pitchFamily="18" charset="0"/>
              </a:rPr>
              <a:t>) 		 </a:t>
            </a:r>
            <a:r>
              <a:rPr lang="en-US" sz="3200" dirty="0" err="1">
                <a:cs typeface="Times New Roman" pitchFamily="18" charset="0"/>
              </a:rPr>
              <a:t>PretUnit</a:t>
            </a:r>
            <a:endParaRPr lang="en-US" sz="32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36140" y="241150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54070" y="2940423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352312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6483" y="4078937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67519" y="4648194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98896" y="5217451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3379" y="5786708"/>
            <a:ext cx="779929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advTm="8234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87506" y="0"/>
            <a:ext cx="8229600" cy="941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(1)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12693" y="1600200"/>
            <a:ext cx="8229600" cy="5043488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ro-RO" sz="2400" b="1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  <a:p>
            <a:pPr eaLnBrk="1" hangingPunct="1">
              <a:buFont typeface="Arial" charset="0"/>
              <a:buNone/>
            </a:pPr>
            <a:endParaRPr lang="en-US" sz="2400">
              <a:cs typeface="Avenir Light"/>
            </a:endParaRP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1027018" y="1366838"/>
            <a:ext cx="8001000" cy="529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  DataFact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CodFiscalCl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               NumeCl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AdresaCl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LocalitCl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CodPersContact</a:t>
            </a:r>
          </a:p>
          <a:p>
            <a:pPr marL="342900" indent="-342900">
              <a:buFont typeface="Wingdings" pitchFamily="2" charset="2"/>
              <a:buNone/>
            </a:pPr>
            <a:endParaRPr lang="ro-RO" sz="2400">
              <a:latin typeface="Avenir Light"/>
              <a:cs typeface="Avenir Light"/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Avenir Light"/>
                <a:cs typeface="Avenir Light"/>
              </a:rPr>
              <a:t>(NrFact, CodProd) 			  NumePersContact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208368" y="16335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36943" y="2447925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46468" y="3271838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46468" y="40767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75043" y="48768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84568" y="5643563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313143" y="6477000"/>
            <a:ext cx="104298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730281" y="1101725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882681" y="1968500"/>
            <a:ext cx="4668837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77906" y="2735263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1787431" y="35591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739806" y="4397375"/>
            <a:ext cx="4521200" cy="2794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849343" y="5178425"/>
            <a:ext cx="4821238" cy="2508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73156" y="6016625"/>
            <a:ext cx="5154612" cy="212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latin typeface="Avenir Light"/>
              <a:cs typeface="Avenir Light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50936" y="135731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531886" y="21383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541411" y="2976563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550936" y="3786188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517599" y="4581525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69986" y="53340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593799" y="6172200"/>
            <a:ext cx="3642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1525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26402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ro-RO" dirty="0"/>
              <a:t> în R (2)</a:t>
            </a:r>
            <a:endParaRPr lang="en-US" dirty="0"/>
          </a:p>
        </p:txBody>
      </p:sp>
      <p:sp>
        <p:nvSpPr>
          <p:cNvPr id="14339" name="Rectangle 10"/>
          <p:cNvSpPr>
            <a:spLocks noChangeArrowheads="1"/>
          </p:cNvSpPr>
          <p:nvPr/>
        </p:nvSpPr>
        <p:spPr bwMode="auto">
          <a:xfrm>
            <a:off x="1048871" y="1937216"/>
            <a:ext cx="8095129" cy="465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TelPersContact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EMailPersContact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DenProd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UM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(</a:t>
            </a:r>
            <a:r>
              <a:rPr lang="en-US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CodProd</a:t>
            </a:r>
            <a:r>
              <a:rPr lang="en-US">
                <a:latin typeface="Avenir Light"/>
                <a:cs typeface="Avenir Light"/>
              </a:rPr>
              <a:t>) 	</a:t>
            </a:r>
            <a:r>
              <a:rPr lang="ro-RO">
                <a:latin typeface="Avenir Light"/>
                <a:cs typeface="Avenir Light"/>
              </a:rPr>
              <a:t>      </a:t>
            </a:r>
            <a:r>
              <a:rPr lang="en-US">
                <a:latin typeface="Avenir Light"/>
                <a:cs typeface="Avenir Light"/>
              </a:rPr>
              <a:t>ProcTVAProd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257675" y="2248179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224338" y="3236817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05288" y="4258233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86238" y="5289734"/>
            <a:ext cx="967455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38625" y="6310310"/>
            <a:ext cx="967456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774825" y="1721129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784350" y="2645054"/>
            <a:ext cx="4330725" cy="269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013356" y="3695045"/>
            <a:ext cx="3160060" cy="23653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887569" y="4699652"/>
            <a:ext cx="2952433" cy="255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013076" y="5721068"/>
            <a:ext cx="3354434" cy="2603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venir Light"/>
              <a:cs typeface="Avenir Ligh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10100" y="197195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62475" y="2919411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14850" y="3954274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5642" y="4972328"/>
            <a:ext cx="30186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0879" y="5991223"/>
            <a:ext cx="30187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800" b="1">
                <a:latin typeface="Avenir Light"/>
                <a:cs typeface="Avenir Light"/>
              </a:rPr>
              <a:t>P</a:t>
            </a:r>
          </a:p>
        </p:txBody>
      </p:sp>
    </p:spTree>
  </p:cSld>
  <p:clrMapOvr>
    <a:masterClrMapping/>
  </p:clrMapOvr>
  <p:transition advTm="9875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6949" y="19050"/>
            <a:ext cx="934291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FACTURARE -</a:t>
            </a:r>
            <a:r>
              <a:rPr lang="en-US" dirty="0" err="1"/>
              <a:t>Trecerea</a:t>
            </a:r>
            <a:r>
              <a:rPr lang="en-US" dirty="0"/>
              <a:t> din 1FN </a:t>
            </a:r>
            <a:r>
              <a:rPr lang="ro-RO" dirty="0"/>
              <a:t>în 2FN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88958" y="2544763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39" name="Freeform 38"/>
          <p:cNvSpPr/>
          <p:nvPr/>
        </p:nvSpPr>
        <p:spPr>
          <a:xfrm>
            <a:off x="1825645" y="1265238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6" name="Freeform 45"/>
          <p:cNvSpPr/>
          <p:nvPr/>
        </p:nvSpPr>
        <p:spPr>
          <a:xfrm>
            <a:off x="1787545" y="1166813"/>
            <a:ext cx="1970087" cy="128587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47" name="Freeform 46"/>
          <p:cNvSpPr/>
          <p:nvPr/>
        </p:nvSpPr>
        <p:spPr>
          <a:xfrm>
            <a:off x="1781195" y="1117599"/>
            <a:ext cx="3643872" cy="18676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8" name="Freeform 47"/>
          <p:cNvSpPr/>
          <p:nvPr/>
        </p:nvSpPr>
        <p:spPr>
          <a:xfrm>
            <a:off x="1730395" y="1079500"/>
            <a:ext cx="4703202" cy="211418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49" name="Freeform 48"/>
          <p:cNvSpPr/>
          <p:nvPr/>
        </p:nvSpPr>
        <p:spPr>
          <a:xfrm>
            <a:off x="1717695" y="1016000"/>
            <a:ext cx="5953031" cy="328706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28782" y="1495425"/>
            <a:ext cx="5715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81182" y="1514475"/>
            <a:ext cx="197167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719282" y="1504950"/>
            <a:ext cx="4057650" cy="4667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824057" y="1524000"/>
            <a:ext cx="5457825" cy="4191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2473345" y="2589213"/>
            <a:ext cx="631825" cy="5397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0" name="Freeform 59"/>
          <p:cNvSpPr/>
          <p:nvPr/>
        </p:nvSpPr>
        <p:spPr>
          <a:xfrm>
            <a:off x="2414607" y="2466975"/>
            <a:ext cx="1466850" cy="161925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1" name="Freeform 60"/>
          <p:cNvSpPr/>
          <p:nvPr/>
        </p:nvSpPr>
        <p:spPr>
          <a:xfrm>
            <a:off x="2338407" y="2362200"/>
            <a:ext cx="2552700" cy="285750"/>
          </a:xfrm>
          <a:custGeom>
            <a:avLst/>
            <a:gdLst>
              <a:gd name="connsiteX0" fmla="*/ 0 w 632011"/>
              <a:gd name="connsiteY0" fmla="*/ 53789 h 53789"/>
              <a:gd name="connsiteX1" fmla="*/ 228600 w 632011"/>
              <a:gd name="connsiteY1" fmla="*/ 0 h 53789"/>
              <a:gd name="connsiteX2" fmla="*/ 632011 w 632011"/>
              <a:gd name="connsiteY2" fmla="*/ 53789 h 5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11" h="53789">
                <a:moveTo>
                  <a:pt x="0" y="53789"/>
                </a:moveTo>
                <a:cubicBezTo>
                  <a:pt x="61632" y="26894"/>
                  <a:pt x="123265" y="0"/>
                  <a:pt x="228600" y="0"/>
                </a:cubicBezTo>
                <a:cubicBezTo>
                  <a:pt x="333935" y="0"/>
                  <a:pt x="482973" y="26894"/>
                  <a:pt x="632011" y="53789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6" name="Rectangle 65"/>
          <p:cNvSpPr/>
          <p:nvPr/>
        </p:nvSpPr>
        <p:spPr>
          <a:xfrm>
            <a:off x="561365" y="1238997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893602" y="1242266"/>
            <a:ext cx="131542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DataFact</a:t>
            </a:r>
            <a:endParaRPr lang="en-US" sz="2200" dirty="0"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32844" y="1239838"/>
            <a:ext cx="1671291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CodFiscalCl</a:t>
            </a:r>
            <a:endParaRPr lang="en-US" sz="2200" dirty="0">
              <a:latin typeface="+mn-l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23789" y="1239838"/>
            <a:ext cx="127374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NumeCl</a:t>
            </a:r>
            <a:endParaRPr lang="en-US" sz="2200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6524" y="1258047"/>
            <a:ext cx="133446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AdresaCl</a:t>
            </a:r>
            <a:endParaRPr lang="en-US" sz="2200" dirty="0">
              <a:latin typeface="+mn-l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947916" y="1247682"/>
            <a:ext cx="131702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LocalitCl</a:t>
            </a:r>
            <a:endParaRPr lang="en-US" sz="2200" dirty="0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8737" y="1893141"/>
            <a:ext cx="22204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CodPersContact</a:t>
            </a:r>
            <a:endParaRPr lang="en-US" sz="2200" dirty="0">
              <a:latin typeface="+mn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9914" y="1897063"/>
            <a:ext cx="243368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NumePersContact</a:t>
            </a:r>
            <a:endParaRPr lang="en-US" sz="2200" dirty="0">
              <a:latin typeface="+mn-lt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268707" y="1901825"/>
            <a:ext cx="200984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TelPersContact</a:t>
            </a:r>
            <a:endParaRPr lang="en-US" sz="2200" dirty="0">
              <a:latin typeface="+mn-l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126017" y="1905747"/>
            <a:ext cx="214153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EMailPersContact</a:t>
            </a:r>
            <a:endParaRPr lang="en-US" sz="2000" dirty="0">
              <a:latin typeface="+mn-l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981825" y="4132357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42969" y="2536825"/>
            <a:ext cx="133402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DenProd</a:t>
            </a:r>
            <a:endParaRPr lang="en-US" sz="2200" dirty="0">
              <a:latin typeface="+mn-lt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89844" y="2548778"/>
            <a:ext cx="71750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UM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127804" y="2553541"/>
            <a:ext cx="187987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ProcTVAProd</a:t>
            </a:r>
            <a:endParaRPr lang="en-US" sz="2200" dirty="0">
              <a:latin typeface="+mn-lt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52679" y="1238998"/>
            <a:ext cx="148790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  { </a:t>
            </a:r>
            <a:r>
              <a:rPr lang="en-US" sz="2200" u="sng" dirty="0" err="1">
                <a:latin typeface="+mn-lt"/>
              </a:rPr>
              <a:t>NrFact</a:t>
            </a:r>
            <a:endParaRPr lang="en-US" sz="2200" u="sng" dirty="0">
              <a:latin typeface="+mn-lt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80811" y="2538413"/>
            <a:ext cx="13468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36463" y="2538413"/>
            <a:ext cx="1391086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  </a:t>
            </a:r>
            <a:r>
              <a:rPr lang="en-US" sz="2200" u="sng" dirty="0" err="1">
                <a:latin typeface="+mn-lt"/>
              </a:rPr>
              <a:t>CodProd</a:t>
            </a:r>
            <a:endParaRPr lang="en-US" sz="2200" u="sng" dirty="0">
              <a:latin typeface="+mn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844323" y="2558303"/>
            <a:ext cx="853760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Cant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554360" y="2548683"/>
            <a:ext cx="127611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, Pre</a:t>
            </a:r>
            <a:r>
              <a:rPr lang="ro-RO" sz="2200" dirty="0">
                <a:latin typeface="+mn-lt"/>
              </a:rPr>
              <a:t>ţUnit</a:t>
            </a:r>
            <a:endParaRPr lang="en-US" sz="2200" dirty="0">
              <a:latin typeface="+mn-lt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66977" y="4854575"/>
            <a:ext cx="590226" cy="3970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R2{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70947" y="3492500"/>
            <a:ext cx="642651" cy="3970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 err="1">
                <a:latin typeface="+mn-lt"/>
              </a:rPr>
              <a:t>R1</a:t>
            </a:r>
            <a:r>
              <a:rPr lang="en-US" sz="2200" dirty="0">
                <a:latin typeface="+mn-lt"/>
              </a:rPr>
              <a:t>{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55454" y="4837206"/>
            <a:ext cx="279244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2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5368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111E-6 L -5.55556E-7 0.3333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08 L -3.33333E-6 0.33125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7.40741E-7 L 0.021 0.3370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2812 0.3312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1500"/>
                            </p:stCondLst>
                            <p:childTnLst>
                              <p:par>
                                <p:cTn id="9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6296E-6 L 0.02968 0.33334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02813 0.331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00787 L 0.05712 -0.18704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85185E-6 L -0.29687 -0.1944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9 -0.01042 L -0.28577 -0.19097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4500"/>
                            </p:stCondLst>
                            <p:childTnLst>
                              <p:par>
                                <p:cTn id="164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8 -0.00139 L -0.29618 -0.19028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  <p:bldP spid="81" grpId="0"/>
      <p:bldP spid="83" grpId="0"/>
      <p:bldP spid="84" grpId="0"/>
      <p:bldP spid="85" grpId="0"/>
      <p:bldP spid="86" grpId="0"/>
      <p:bldP spid="89" grpId="0" animBg="1"/>
      <p:bldP spid="91" grpId="0" animBg="1"/>
      <p:bldP spid="9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36098" y="0"/>
            <a:ext cx="8510954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FACTURARE</a:t>
            </a:r>
            <a:r>
              <a:rPr lang="en-US" sz="4000" b="1" dirty="0"/>
              <a:t> - Schema </a:t>
            </a:r>
            <a:r>
              <a:rPr lang="ro-RO" sz="4000" b="1" dirty="0"/>
              <a:t>în 2FN</a:t>
            </a:r>
            <a:endParaRPr lang="en-US" sz="4000" b="1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54741" y="1573307"/>
            <a:ext cx="8189259" cy="501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R1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DataFact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CodFiscalCl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AdresaCl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LocalitCl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CodPersContact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NumePersContact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TelPersContact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EMailPersContact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R2 {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dirty="0" err="1">
                <a:latin typeface="Avenir Light"/>
                <a:cs typeface="Avenir Light"/>
              </a:rPr>
              <a:t>DenProd</a:t>
            </a:r>
            <a:r>
              <a:rPr lang="en-US" sz="3200" dirty="0">
                <a:latin typeface="Avenir Light"/>
                <a:cs typeface="Avenir Light"/>
              </a:rPr>
              <a:t>, UM,  </a:t>
            </a:r>
            <a:r>
              <a:rPr lang="en-US" sz="3200" dirty="0" err="1">
                <a:latin typeface="Avenir Light"/>
                <a:cs typeface="Avenir Light"/>
              </a:rPr>
              <a:t>ProcTVAProd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14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sz="3200" dirty="0">
                <a:latin typeface="Avenir Light"/>
                <a:cs typeface="Avenir Light"/>
              </a:rPr>
              <a:t>R3 {</a:t>
            </a:r>
            <a:r>
              <a:rPr lang="en-US" sz="3200" u="sng" dirty="0" err="1">
                <a:latin typeface="Avenir Light"/>
                <a:cs typeface="Avenir Light"/>
              </a:rPr>
              <a:t>NrFact</a:t>
            </a:r>
            <a:r>
              <a:rPr lang="en-US" sz="3200" dirty="0">
                <a:latin typeface="Avenir Light"/>
                <a:cs typeface="Avenir Light"/>
              </a:rPr>
              <a:t>, </a:t>
            </a:r>
            <a:r>
              <a:rPr lang="en-US" sz="3200" u="sng" dirty="0" err="1">
                <a:latin typeface="Avenir Light"/>
                <a:cs typeface="Avenir Light"/>
              </a:rPr>
              <a:t>CodProd</a:t>
            </a:r>
            <a:r>
              <a:rPr lang="en-US" sz="3200" dirty="0">
                <a:latin typeface="Avenir Light"/>
                <a:cs typeface="Avenir Light"/>
              </a:rPr>
              <a:t>, Cant, </a:t>
            </a:r>
            <a:r>
              <a:rPr lang="en-US" sz="3200" dirty="0" err="1">
                <a:latin typeface="Avenir Light"/>
                <a:cs typeface="Avenir Light"/>
              </a:rPr>
              <a:t>PretUnit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1922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46039"/>
            <a:ext cx="8323729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De la ce pornim în normalizare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4" y="1447799"/>
            <a:ext cx="8355464" cy="5410201"/>
          </a:xfrm>
        </p:spPr>
        <p:txBody>
          <a:bodyPr>
            <a:normAutofit/>
          </a:bodyPr>
          <a:lstStyle/>
          <a:p>
            <a:r>
              <a:rPr lang="ro-RO" dirty="0"/>
              <a:t>De la specificaţiile problemei</a:t>
            </a:r>
          </a:p>
          <a:p>
            <a:r>
              <a:rPr lang="ro-RO" dirty="0"/>
              <a:t>Specificaţiile sunt reguli şi restricţii după care se organiz</a:t>
            </a:r>
            <a:r>
              <a:rPr lang="en-US" dirty="0"/>
              <a:t>e</a:t>
            </a:r>
            <a:r>
              <a:rPr lang="ro-RO" dirty="0"/>
              <a:t>ază şi derulează activităţile, procesele, evenimentele, operaţiunile (pentru problema dată)</a:t>
            </a:r>
          </a:p>
          <a:p>
            <a:r>
              <a:rPr lang="ro-RO" dirty="0"/>
              <a:t>Specificaţiile depind de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Legisla</a:t>
            </a:r>
            <a:r>
              <a:rPr lang="ro-RO" dirty="0"/>
              <a:t>ţie</a:t>
            </a:r>
          </a:p>
          <a:p>
            <a:pPr lvl="1"/>
            <a:r>
              <a:rPr lang="ro-RO" dirty="0"/>
              <a:t>Practica managerială, financiar</a:t>
            </a:r>
            <a:r>
              <a:rPr lang="en-US" dirty="0"/>
              <a:t>-</a:t>
            </a:r>
            <a:r>
              <a:rPr lang="en-US" dirty="0" err="1"/>
              <a:t>contabil</a:t>
            </a:r>
            <a:r>
              <a:rPr lang="ro-RO" dirty="0"/>
              <a:t>ă, operaţională din companie etc.</a:t>
            </a:r>
          </a:p>
          <a:p>
            <a:pPr lvl="1"/>
            <a:r>
              <a:rPr lang="ro-RO" dirty="0"/>
              <a:t>Domeniul de activitate şi mărimea companiei</a:t>
            </a:r>
          </a:p>
          <a:p>
            <a:pPr lvl="1"/>
            <a:r>
              <a:rPr lang="ro-RO" dirty="0"/>
              <a:t>Cerinţele clientului (companiei)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0"/>
            <a:ext cx="8314006" cy="1406769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Anomalii</a:t>
            </a:r>
            <a:r>
              <a:rPr lang="ro-RO" b="1" dirty="0"/>
              <a:t> ale BD BIBLIOTECA2 în 2 FN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3123028"/>
            <a:ext cx="8637561" cy="3706836"/>
          </a:xfrm>
        </p:spPr>
        <p:txBody>
          <a:bodyPr>
            <a:normAutofit fontScale="92500"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Redundanţe</a:t>
            </a:r>
            <a:r>
              <a:rPr lang="en-US" sz="3200" dirty="0">
                <a:latin typeface="Avenir Light"/>
                <a:cs typeface="Avenir Light"/>
              </a:rPr>
              <a:t>: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i="1" dirty="0">
                <a:latin typeface="Avenir Light"/>
                <a:cs typeface="Avenir Light"/>
              </a:rPr>
              <a:t>ISBN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AnApariţie</a:t>
            </a:r>
            <a:r>
              <a:rPr lang="ro-RO" dirty="0">
                <a:latin typeface="Avenir Light"/>
                <a:cs typeface="Avenir Light"/>
              </a:rPr>
              <a:t>, chiar dacă un titlu are o singură primă apariţie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Pe fiecare înregistrare treb</a:t>
            </a:r>
            <a:r>
              <a:rPr lang="en-US" dirty="0" err="1">
                <a:latin typeface="Avenir Light"/>
                <a:cs typeface="Avenir Light"/>
              </a:rPr>
              <a:t>uie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specificat</a:t>
            </a:r>
            <a:r>
              <a:rPr lang="ro-RO" dirty="0">
                <a:latin typeface="Avenir Light"/>
                <a:cs typeface="Avenir Light"/>
              </a:rPr>
              <a:t>ă </a:t>
            </a:r>
            <a:r>
              <a:rPr lang="en-US" dirty="0" err="1">
                <a:latin typeface="Avenir Light"/>
                <a:cs typeface="Avenir Light"/>
              </a:rPr>
              <a:t>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valoarea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atributului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i="1" dirty="0" err="1">
                <a:latin typeface="Avenir Light"/>
                <a:cs typeface="Avenir Light"/>
              </a:rPr>
              <a:t>Editur</a:t>
            </a:r>
            <a:r>
              <a:rPr lang="ro-RO" i="1" dirty="0">
                <a:latin typeface="Avenir Light"/>
                <a:cs typeface="Avenir Light"/>
              </a:rPr>
              <a:t>ă</a:t>
            </a:r>
            <a:r>
              <a:rPr lang="ro-RO" dirty="0">
                <a:latin typeface="Avenir Light"/>
                <a:cs typeface="Avenir Light"/>
              </a:rPr>
              <a:t>, şi pe cea a atributului </a:t>
            </a:r>
            <a:r>
              <a:rPr lang="ro-RO" i="1" dirty="0">
                <a:latin typeface="Avenir Light"/>
                <a:cs typeface="Avenir Light"/>
              </a:rPr>
              <a:t>LocSediuEd</a:t>
            </a:r>
            <a:r>
              <a:rPr lang="ro-RO" dirty="0">
                <a:latin typeface="Avenir Light"/>
                <a:cs typeface="Avenir Light"/>
              </a:rPr>
              <a:t>, chiar dacă o editură are un singur sediu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dintr-un titlu (ISBN) se cumpără 10 exemplare, vor exista 10 cote, dar se vor repeta de 10 ori şi titlul, editura...</a:t>
            </a:r>
          </a:p>
          <a:p>
            <a:pPr lvl="1">
              <a:buNone/>
            </a:pP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4036" y="1346974"/>
            <a:ext cx="7906746" cy="121099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42534" y="2383286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0"/>
            <a:ext cx="8468751" cy="140676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 BIBLIOTECA2 în </a:t>
            </a:r>
            <a:br>
              <a:rPr lang="ro-RO" dirty="0"/>
            </a:br>
            <a:r>
              <a:rPr lang="ro-RO" dirty="0"/>
              <a:t>2 FN - continuare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11" y="1252032"/>
            <a:ext cx="8665698" cy="5957669"/>
          </a:xfrm>
        </p:spPr>
        <p:txBody>
          <a:bodyPr>
            <a:normAutofit/>
          </a:bodyPr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inserare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I</a:t>
            </a:r>
            <a:r>
              <a:rPr lang="en-US" dirty="0">
                <a:latin typeface="Avenir Light"/>
                <a:cs typeface="Avenir Light"/>
              </a:rPr>
              <a:t>1: o </a:t>
            </a:r>
            <a:r>
              <a:rPr lang="en-US" dirty="0" err="1">
                <a:latin typeface="Avenir Light"/>
                <a:cs typeface="Avenir Light"/>
              </a:rPr>
              <a:t>editur</a:t>
            </a:r>
            <a:r>
              <a:rPr lang="ro-RO" dirty="0">
                <a:latin typeface="Avenir Light"/>
                <a:cs typeface="Avenir Light"/>
              </a:rPr>
              <a:t>ă nu poate fi adăugată în tabela BIBLIOTECA2_1 până nu avem măcar o carte tipărită la această editură</a:t>
            </a: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Light"/>
                <a:cs typeface="Avenir Light"/>
              </a:rPr>
              <a:t>I</a:t>
            </a:r>
            <a:r>
              <a:rPr lang="ro-RO" dirty="0">
                <a:latin typeface="Avenir Light"/>
                <a:cs typeface="Avenir Light"/>
              </a:rPr>
              <a:t>3</a:t>
            </a:r>
            <a:r>
              <a:rPr lang="en-US" dirty="0">
                <a:latin typeface="Avenir Light"/>
                <a:cs typeface="Avenir Light"/>
              </a:rPr>
              <a:t>: o </a:t>
            </a:r>
            <a:r>
              <a:rPr lang="ro-RO" dirty="0">
                <a:latin typeface="Avenir Light"/>
                <a:cs typeface="Avenir Light"/>
              </a:rPr>
              <a:t>carte (titlu) nu poate fi adăugată în tabela BIBLIOTECA2_1 fără a avea măcar un exemplar (cotă)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modificare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M2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Dacă, am precizat greşit cota unei cărţi şi descoperim greşeala după câtva timp, va trebui să o reparam în toate înregistrările din tabela BIBLIOTECA2_1 în care cota greşită apare combinată cu toate valorile atributelor </a:t>
            </a:r>
            <a:r>
              <a:rPr lang="ro-RO" i="1" dirty="0">
                <a:latin typeface="Avenir Light"/>
                <a:cs typeface="Avenir Light"/>
              </a:rPr>
              <a:t>Autor</a:t>
            </a:r>
            <a:r>
              <a:rPr lang="ro-RO" dirty="0">
                <a:latin typeface="Avenir Light"/>
                <a:cs typeface="Avenir Light"/>
              </a:rPr>
              <a:t> şi </a:t>
            </a:r>
            <a:r>
              <a:rPr lang="ro-RO" i="1" dirty="0">
                <a:latin typeface="Avenir Light"/>
                <a:cs typeface="Avenir Light"/>
              </a:rPr>
              <a:t>CuvântCheie</a:t>
            </a:r>
            <a:endParaRPr lang="ro-RO" dirty="0">
              <a:latin typeface="Avenir Light"/>
              <a:cs typeface="Avenir Light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Ex. de anomalii la ştergere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Avenir Light"/>
                <a:cs typeface="Avenir Light"/>
              </a:rPr>
              <a:t>S1</a:t>
            </a:r>
            <a:r>
              <a:rPr lang="en-US" dirty="0">
                <a:latin typeface="Avenir Light"/>
                <a:cs typeface="Avenir Light"/>
              </a:rPr>
              <a:t>: </a:t>
            </a:r>
            <a:r>
              <a:rPr lang="ro-RO" dirty="0">
                <a:latin typeface="Avenir Light"/>
                <a:cs typeface="Avenir Light"/>
              </a:rPr>
              <a:t>Dacă ştergem singura carte pe care o avem apărută la o editură, odată cu cartea pierdem şi informaţiile despre editura respectivă</a:t>
            </a:r>
            <a:endParaRPr lang="en-US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14" y="63618"/>
            <a:ext cx="8229600" cy="1286879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 ale schemei BD BIBLIOTECA3 în 2 FN</a:t>
            </a:r>
            <a:endParaRPr 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984737" y="1657717"/>
            <a:ext cx="8159263" cy="302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 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5589" y="4536834"/>
            <a:ext cx="8398411" cy="218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lvl="1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dirty="0">
                <a:latin typeface="Avenir Light"/>
                <a:cs typeface="Avenir Light"/>
              </a:rPr>
              <a:t>Rămân valabile anomaliile descrise anterior (întrucât schema bazei nu se modifică în 2FN)</a:t>
            </a:r>
            <a:endParaRPr lang="en-US" dirty="0">
              <a:latin typeface="Avenir Light"/>
              <a:cs typeface="Avenir Light"/>
            </a:endParaRP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I1</a:t>
            </a:r>
          </a:p>
          <a:p>
            <a:pPr marL="612648" lvl="2" indent="-283464" algn="l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 2"/>
              <a:buChar char=""/>
            </a:pPr>
            <a:r>
              <a:rPr lang="en-US" sz="2400" dirty="0" err="1">
                <a:latin typeface="Avenir Light"/>
                <a:cs typeface="Avenir Light"/>
              </a:rPr>
              <a:t>S1</a:t>
            </a:r>
            <a:endParaRPr lang="en-US" sz="2400" dirty="0">
              <a:latin typeface="Avenir Light"/>
              <a:cs typeface="Avenir Light"/>
            </a:endParaRPr>
          </a:p>
          <a:p>
            <a:pPr marL="800100" lvl="1" indent="-342900">
              <a:buFontTx/>
              <a:buChar char="-"/>
            </a:pPr>
            <a:endParaRPr lang="ro-RO" sz="24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7" y="204298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Anomalii ale BD</a:t>
            </a:r>
            <a:r>
              <a:rPr lang="en-US" dirty="0"/>
              <a:t> </a:t>
            </a:r>
            <a:r>
              <a:rPr lang="en-US" dirty="0" err="1"/>
              <a:t>FACTURARE</a:t>
            </a:r>
            <a:r>
              <a:rPr lang="ro-RO" dirty="0"/>
              <a:t> în 2FN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447800"/>
            <a:ext cx="8328570" cy="4800600"/>
          </a:xfrm>
        </p:spPr>
        <p:txBody>
          <a:bodyPr/>
          <a:lstStyle/>
          <a:p>
            <a:r>
              <a:rPr lang="ro-RO" dirty="0"/>
              <a:t>Comparativ cu 1FN au fost eliminate o serie de anomalii</a:t>
            </a:r>
          </a:p>
          <a:p>
            <a:pPr lvl="1"/>
            <a:r>
              <a:rPr lang="ro-RO" dirty="0"/>
              <a:t>Putem introduce un produs înainte de a apărea pe o factură</a:t>
            </a:r>
          </a:p>
          <a:p>
            <a:pPr lvl="1"/>
            <a:r>
              <a:rPr lang="ro-RO" dirty="0"/>
              <a:t>Dacă am şterge singura linie pe care apare un produs, acesta rămâne (în tabela R2) </a:t>
            </a:r>
          </a:p>
          <a:p>
            <a:r>
              <a:rPr lang="ro-RO" dirty="0"/>
              <a:t>Rămân anomalii de inserare</a:t>
            </a:r>
            <a:r>
              <a:rPr lang="en-US" dirty="0"/>
              <a:t>, </a:t>
            </a:r>
            <a:r>
              <a:rPr lang="en-US" dirty="0" err="1"/>
              <a:t>modif</a:t>
            </a:r>
            <a:r>
              <a:rPr lang="ro-RO" dirty="0"/>
              <a:t>icare şi ştergere pentru clienţi (adresa, persoană contact)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48871" y="274638"/>
            <a:ext cx="793376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– 3FN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75765" y="1636057"/>
            <a:ext cx="7857923" cy="508747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/>
              <a:t>Defini</a:t>
            </a:r>
            <a:r>
              <a:rPr lang="ro-RO" dirty="0"/>
              <a:t>ţ</a:t>
            </a:r>
            <a:r>
              <a:rPr lang="en-US" dirty="0"/>
              <a:t>ii: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ie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Este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2FN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en-US" dirty="0"/>
              <a:t>Nu con</a:t>
            </a:r>
            <a:r>
              <a:rPr lang="ro-RO" dirty="0"/>
              <a:t>ţ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ro-RO" dirty="0"/>
              <a:t>ţ</a:t>
            </a:r>
            <a:r>
              <a:rPr lang="en-US" dirty="0"/>
              <a:t>e </a:t>
            </a:r>
            <a:r>
              <a:rPr lang="en-US" dirty="0" err="1"/>
              <a:t>func</a:t>
            </a:r>
            <a:r>
              <a:rPr lang="ro-RO" dirty="0"/>
              <a:t>ţ</a:t>
            </a:r>
            <a:r>
              <a:rPr lang="en-US" dirty="0" err="1"/>
              <a:t>ionale</a:t>
            </a:r>
            <a:r>
              <a:rPr lang="en-US" dirty="0"/>
              <a:t> </a:t>
            </a:r>
            <a:r>
              <a:rPr lang="en-US" b="1" u="sng" dirty="0" err="1"/>
              <a:t>tranzitive</a:t>
            </a:r>
            <a:endParaRPr lang="en-US" b="1" u="sng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O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3FN </a:t>
            </a:r>
            <a:r>
              <a:rPr lang="en-US" dirty="0" err="1"/>
              <a:t>dac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rela</a:t>
            </a:r>
            <a:r>
              <a:rPr lang="ro-RO" dirty="0"/>
              <a:t>ţ</a:t>
            </a:r>
            <a:r>
              <a:rPr lang="en-US" dirty="0" err="1"/>
              <a:t>iile</a:t>
            </a:r>
            <a:r>
              <a:rPr lang="en-US" dirty="0"/>
              <a:t> care o </a:t>
            </a:r>
            <a:r>
              <a:rPr lang="en-US" dirty="0" err="1"/>
              <a:t>alc</a:t>
            </a:r>
            <a:r>
              <a:rPr lang="ro-RO" dirty="0"/>
              <a:t>ă</a:t>
            </a:r>
            <a:r>
              <a:rPr lang="en-US" dirty="0" err="1"/>
              <a:t>tuiesc</a:t>
            </a:r>
            <a:r>
              <a:rPr lang="en-US" dirty="0"/>
              <a:t> se </a:t>
            </a:r>
            <a:r>
              <a:rPr lang="en-US" dirty="0" err="1"/>
              <a:t>afl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3FN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advTm="11344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211015"/>
            <a:ext cx="7934882" cy="1206623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testăm dacă o BD este sau nu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46" y="1688126"/>
            <a:ext cx="8525022" cy="5240214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Luăm în discuţie fiecare tabelă a BD aflate în a doua formă normală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Inventariem dependenţele funcţionale ce decurg automat din cheia primară</a:t>
            </a:r>
          </a:p>
          <a:p>
            <a:pPr lvl="1"/>
            <a:r>
              <a:rPr lang="ro-RO" dirty="0">
                <a:latin typeface="Avenir Light"/>
                <a:cs typeface="Avenir Light"/>
              </a:rPr>
              <a:t>Dacă măcar una dintre aceste DF este </a:t>
            </a:r>
            <a:r>
              <a:rPr lang="ro-RO" b="1" dirty="0">
                <a:latin typeface="Avenir Light"/>
                <a:cs typeface="Avenir Light"/>
              </a:rPr>
              <a:t>tranzitivă</a:t>
            </a:r>
            <a:r>
              <a:rPr lang="ro-RO" dirty="0">
                <a:latin typeface="Avenir Light"/>
                <a:cs typeface="Avenir Light"/>
              </a:rPr>
              <a:t>, atunci tabela (şi, în consecinţă, baza de date) </a:t>
            </a:r>
            <a:r>
              <a:rPr lang="ro-RO" b="1" dirty="0">
                <a:latin typeface="Avenir Light"/>
                <a:cs typeface="Avenir Light"/>
              </a:rPr>
              <a:t>nu este în 3FN !!!</a:t>
            </a:r>
          </a:p>
          <a:p>
            <a:r>
              <a:rPr lang="ro-RO" dirty="0">
                <a:cs typeface="Avenir Light"/>
              </a:rPr>
              <a:t>Dacă niciuna dintre tabelei primei forme normale </a:t>
            </a:r>
            <a:r>
              <a:rPr lang="ro-RO" b="1" dirty="0">
                <a:cs typeface="Avenir Light"/>
              </a:rPr>
              <a:t>nu</a:t>
            </a:r>
            <a:r>
              <a:rPr lang="ro-RO" dirty="0">
                <a:cs typeface="Avenir Light"/>
              </a:rPr>
              <a:t> conţine vreo dependenţă funcţională </a:t>
            </a:r>
            <a:r>
              <a:rPr lang="ro-RO" b="1" dirty="0">
                <a:cs typeface="Avenir Light"/>
              </a:rPr>
              <a:t>tranzitivă</a:t>
            </a:r>
            <a:r>
              <a:rPr lang="ro-RO" dirty="0">
                <a:cs typeface="Avenir Light"/>
              </a:rPr>
              <a:t>, spunem </a:t>
            </a:r>
            <a:r>
              <a:rPr lang="ro-RO" b="1" dirty="0">
                <a:cs typeface="Avenir Light"/>
              </a:rPr>
              <a:t>ca baza este date este în 3FN </a:t>
            </a:r>
          </a:p>
          <a:p>
            <a:pPr lvl="1"/>
            <a:endParaRPr lang="en-US" b="1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80" y="91754"/>
            <a:ext cx="856792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aducem o tabelă în a</a:t>
            </a:r>
            <a:r>
              <a:rPr lang="en-US" dirty="0"/>
              <a:t> </a:t>
            </a:r>
            <a:r>
              <a:rPr lang="ro-RO" dirty="0"/>
              <a:t>treia</a:t>
            </a:r>
            <a:r>
              <a:rPr lang="en-US" dirty="0"/>
              <a:t> forma normal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(3FN)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3" y="1350498"/>
            <a:ext cx="8581292" cy="5570803"/>
          </a:xfrm>
        </p:spPr>
        <p:txBody>
          <a:bodyPr>
            <a:normAutofit lnSpcReduction="10000"/>
          </a:bodyPr>
          <a:lstStyle/>
          <a:p>
            <a:r>
              <a:rPr lang="ro-RO" dirty="0">
                <a:cs typeface="Avenir Light"/>
              </a:rPr>
              <a:t>O spargem (de-acum avem experienţă) !</a:t>
            </a:r>
          </a:p>
          <a:p>
            <a:r>
              <a:rPr lang="ro-RO" dirty="0">
                <a:cs typeface="Avenir Light"/>
              </a:rPr>
              <a:t>Inventariem toate dependenţele funcţionale în care sursa este un atribut (sau grup de atribute) din afara cheii primare, iar destinaţia este, de asemenea, un atribut din afara cheii </a:t>
            </a:r>
          </a:p>
          <a:p>
            <a:r>
              <a:rPr lang="ro-RO" dirty="0">
                <a:cs typeface="Avenir Light"/>
              </a:rPr>
              <a:t>Se constituie câte o tabelă distinctă pentru fiecare sursă de tipul celor de mai sus – sursă ce va fi cheia primară a noii tabele</a:t>
            </a:r>
          </a:p>
          <a:p>
            <a:r>
              <a:rPr lang="ro-RO" dirty="0">
                <a:cs typeface="Avenir Light"/>
              </a:rPr>
              <a:t>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(aflată în </a:t>
            </a:r>
            <a:r>
              <a:rPr lang="en-US" dirty="0">
                <a:cs typeface="Avenir Light"/>
              </a:rPr>
              <a:t>2</a:t>
            </a:r>
            <a:r>
              <a:rPr lang="ro-RO" dirty="0">
                <a:cs typeface="Avenir Light"/>
              </a:rPr>
              <a:t>FN), de obicei, rămân doar atributele care nu sunt destinaţii funcţionale ale surselor </a:t>
            </a:r>
            <a:r>
              <a:rPr lang="en-US" dirty="0">
                <a:cs typeface="Avenir Light"/>
              </a:rPr>
              <a:t>de </a:t>
            </a:r>
            <a:r>
              <a:rPr lang="en-US" dirty="0" err="1">
                <a:cs typeface="Avenir Light"/>
              </a:rPr>
              <a:t>mai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sus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Există situaţii când din tabela </a:t>
            </a:r>
            <a:r>
              <a:rPr lang="en-US" dirty="0">
                <a:cs typeface="Avenir Light"/>
              </a:rPr>
              <a:t>“</a:t>
            </a:r>
            <a:r>
              <a:rPr lang="en-US" dirty="0" err="1">
                <a:cs typeface="Avenir Light"/>
              </a:rPr>
              <a:t>spart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”</a:t>
            </a:r>
            <a:r>
              <a:rPr lang="ro-RO" dirty="0">
                <a:cs typeface="Avenir Light"/>
              </a:rPr>
              <a:t> nu mai rămâne nimic !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3FN pt. BD BIBLIOTECA2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71" y="2630658"/>
            <a:ext cx="7498080" cy="1322364"/>
          </a:xfrm>
        </p:spPr>
        <p:txBody>
          <a:bodyPr>
            <a:normAutofit fontScale="92500"/>
          </a:bodyPr>
          <a:lstStyle/>
          <a:p>
            <a:r>
              <a:rPr lang="ro-RO" sz="3000" dirty="0">
                <a:cs typeface="Avenir Light"/>
              </a:rPr>
              <a:t>Există DF în care nici sursa nici destinaţia să nu fie atribute-cheie ? </a:t>
            </a:r>
            <a:r>
              <a:rPr lang="ro-RO" sz="3000" b="1" dirty="0">
                <a:cs typeface="Avenir Light"/>
              </a:rPr>
              <a:t> DA !!! </a:t>
            </a:r>
            <a:endParaRPr lang="en-US" sz="3000" b="1" dirty="0">
              <a:cs typeface="Avenir Ligh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105155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ISBN, Titlu, Editura, 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8127" y="210193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23122" y="3602974"/>
            <a:ext cx="115790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62545" y="3544366"/>
            <a:ext cx="1292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292" y="4034389"/>
            <a:ext cx="128032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3098" y="3975796"/>
            <a:ext cx="13346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4571" y="3600628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983" y="3989887"/>
            <a:ext cx="172564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02340" y="3497498"/>
            <a:ext cx="274024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85924" y="3973465"/>
            <a:ext cx="2556755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AnApariţie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77682" y="3872663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32929" y="3814068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972988" y="4234358"/>
            <a:ext cx="770213" cy="134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44649" y="4233760"/>
            <a:ext cx="627189" cy="12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58584" y="5738944"/>
            <a:ext cx="103398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latin typeface="Avenir Light"/>
                <a:cs typeface="Avenir Light"/>
              </a:rPr>
              <a:t>Cot</a:t>
            </a:r>
            <a:r>
              <a:rPr lang="ro-RO" sz="3000" dirty="0">
                <a:latin typeface="Avenir Light"/>
                <a:cs typeface="Avenir Light"/>
              </a:rPr>
              <a:t>ă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81" y="5703056"/>
            <a:ext cx="1100937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41964" y="5680327"/>
            <a:ext cx="1402094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Titlu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86703" y="5980499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590843" y="4541554"/>
            <a:ext cx="8314006" cy="1127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sz="3000" dirty="0">
                <a:latin typeface="Avenir Light"/>
                <a:cs typeface="Avenir Light"/>
              </a:rPr>
              <a:t>Rezultă că în tabela BIBLIOTECA2_1 toate DF ce decurg din cheia primară sunt </a:t>
            </a:r>
            <a:r>
              <a:rPr lang="ro-RO" sz="3000" b="1" dirty="0">
                <a:latin typeface="Avenir Light"/>
                <a:cs typeface="Avenir Light"/>
              </a:rPr>
              <a:t>tranzitive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5379" y="5964085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6302326"/>
            <a:ext cx="7564428" cy="555673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sz="3200" dirty="0">
                <a:latin typeface="Avenir Light"/>
                <a:cs typeface="Avenir Light"/>
              </a:rPr>
              <a:t>şi, deci, BIBLIOTECA2_1 </a:t>
            </a:r>
            <a:r>
              <a:rPr lang="ro-RO" sz="3200" b="1" dirty="0">
                <a:latin typeface="Avenir Light"/>
                <a:cs typeface="Avenir Light"/>
              </a:rPr>
              <a:t>nu este în 3FN </a:t>
            </a:r>
            <a:r>
              <a:rPr lang="ro-RO" sz="3200" dirty="0">
                <a:latin typeface="Avenir Light"/>
                <a:cs typeface="Avenir Light"/>
              </a:rPr>
              <a:t>!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2616610" y="5528605"/>
            <a:ext cx="3629465" cy="225083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09392" y="5458254"/>
            <a:ext cx="130973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2000" dirty="0">
                <a:solidFill>
                  <a:srgbClr val="FF0000"/>
                </a:solidFill>
                <a:latin typeface="Avenir Light"/>
                <a:cs typeface="Avenir Light"/>
              </a:rPr>
              <a:t>tranzitivă</a:t>
            </a:r>
            <a:endParaRPr lang="en-US" sz="2000" dirty="0">
              <a:solidFill>
                <a:srgbClr val="FF0000"/>
              </a:solidFill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40" y="35482"/>
            <a:ext cx="804672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2" y="1139478"/>
            <a:ext cx="8342142" cy="1294228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destinaţiilor funcţionale ale atributului non-cheie </a:t>
            </a:r>
            <a:r>
              <a:rPr lang="ro-RO" sz="2800" i="1" dirty="0">
                <a:cs typeface="Avenir Light"/>
              </a:rPr>
              <a:t>ISBN </a:t>
            </a:r>
            <a:r>
              <a:rPr lang="ro-RO" sz="2800" dirty="0">
                <a:cs typeface="Avenir Light"/>
              </a:rPr>
              <a:t>obţinem tabela</a:t>
            </a:r>
            <a:r>
              <a:rPr lang="en-US" sz="2800" dirty="0">
                <a:cs typeface="Avenir Light"/>
              </a:rPr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40190" y="2022223"/>
            <a:ext cx="7906746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		</a:t>
            </a:r>
            <a:r>
              <a:rPr lang="ro-RO" sz="3200" dirty="0">
                <a:latin typeface="Avenir Light"/>
                <a:cs typeface="Avenir Light"/>
              </a:rPr>
              <a:t>LocSediuEd, 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2561" y="3092582"/>
            <a:ext cx="8005220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OTECA2_1 rămâne</a:t>
            </a:r>
            <a:r>
              <a:rPr kumimoji="0" lang="ro-RO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41833" y="3583737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700" y="4344567"/>
            <a:ext cx="8342142" cy="129422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Supriză</a:t>
            </a:r>
            <a:r>
              <a:rPr lang="ro-RO" dirty="0">
                <a:latin typeface="Avenir Light"/>
                <a:cs typeface="Avenir Light"/>
              </a:rPr>
              <a:t>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! Şi în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“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proasp</a:t>
            </a:r>
            <a:r>
              <a:rPr lang="ro-RO" noProof="0" dirty="0">
                <a:latin typeface="Avenir Light"/>
                <a:cs typeface="Avenir Light"/>
              </a:rPr>
              <a:t>ăta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”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una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dintre DF ce decurg din cheia primară este tranzitivă (deoarece o editură are un singur sediu)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1363" y="5581868"/>
            <a:ext cx="134099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ro-RO" sz="3000" dirty="0">
                <a:latin typeface="Avenir Light"/>
                <a:cs typeface="Avenir Light"/>
              </a:rPr>
              <a:t>ISBN</a:t>
            </a: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84683" y="5539676"/>
            <a:ext cx="1611068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Editura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09753" y="5565484"/>
            <a:ext cx="245227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LocSediuEd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00439" y="581168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56460" y="5823407"/>
            <a:ext cx="770577" cy="149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909712" y="5988175"/>
            <a:ext cx="8342142" cy="12942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lang="ro-RO" noProof="0" dirty="0">
                <a:latin typeface="Avenir Light"/>
                <a:cs typeface="Avenir Light"/>
              </a:rPr>
              <a:t>c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eea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ce înseamnă că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tabela BIBLIOTECA2_1_1 nu este în 3FN 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212" y="0"/>
            <a:ext cx="785047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(2)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843" y="4853354"/>
            <a:ext cx="8494547" cy="208905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ro-RO" sz="3200" dirty="0">
                <a:latin typeface="Avenir Light"/>
                <a:cs typeface="Avenir Light"/>
              </a:rPr>
              <a:t>Concluzie</a:t>
            </a:r>
            <a:r>
              <a:rPr lang="en-US" sz="3200" dirty="0">
                <a:latin typeface="Avenir Light"/>
                <a:cs typeface="Avenir Light"/>
              </a:rPr>
              <a:t>: </a:t>
            </a:r>
            <a:r>
              <a:rPr lang="ro-RO" sz="3200" dirty="0">
                <a:latin typeface="Avenir Light"/>
                <a:cs typeface="Avenir Light"/>
              </a:rPr>
              <a:t>în 3FN </a:t>
            </a:r>
            <a:r>
              <a:rPr lang="en-US" sz="3200" dirty="0" err="1">
                <a:latin typeface="Avenir Light"/>
                <a:cs typeface="Avenir Light"/>
              </a:rPr>
              <a:t>baza</a:t>
            </a:r>
            <a:r>
              <a:rPr lang="en-US" sz="3200" dirty="0">
                <a:latin typeface="Avenir Light"/>
                <a:cs typeface="Avenir Light"/>
              </a:rPr>
              <a:t> de date</a:t>
            </a:r>
            <a:r>
              <a:rPr lang="ro-RO" sz="3200" dirty="0">
                <a:latin typeface="Avenir Light"/>
                <a:cs typeface="Avenir Light"/>
              </a:rPr>
              <a:t> BIBLIOTECA2 </a:t>
            </a:r>
            <a:r>
              <a:rPr lang="en-US" sz="3200" dirty="0" err="1">
                <a:latin typeface="Avenir Light"/>
                <a:cs typeface="Avenir Light"/>
              </a:rPr>
              <a:t>este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en-US" sz="3200" dirty="0" err="1">
                <a:latin typeface="Avenir Light"/>
                <a:cs typeface="Avenir Light"/>
              </a:rPr>
              <a:t>alc</a:t>
            </a:r>
            <a:r>
              <a:rPr lang="ro-RO" sz="3200" dirty="0">
                <a:latin typeface="Avenir Light"/>
                <a:cs typeface="Avenir Light"/>
              </a:rPr>
              <a:t>ătuită din tabelele</a:t>
            </a:r>
            <a:r>
              <a:rPr lang="en-US" sz="3200" dirty="0">
                <a:latin typeface="Avenir Light"/>
                <a:cs typeface="Avenir Light"/>
              </a:rPr>
              <a:t>:</a:t>
            </a:r>
            <a:r>
              <a:rPr lang="ro-RO" sz="3200" dirty="0">
                <a:latin typeface="Avenir Light"/>
                <a:cs typeface="Avenir Light"/>
              </a:rPr>
              <a:t>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_1, BIBLIOTECA2_1</a:t>
            </a:r>
            <a:r>
              <a:rPr lang="en-US" sz="3200" dirty="0">
                <a:latin typeface="Avenir Light"/>
                <a:cs typeface="Avenir Light"/>
              </a:rPr>
              <a:t>_1</a:t>
            </a:r>
            <a:r>
              <a:rPr lang="ro-RO" sz="3200" dirty="0">
                <a:latin typeface="Avenir Light"/>
                <a:cs typeface="Avenir Light"/>
              </a:rPr>
              <a:t>_2, BIBLIOTECA2_1</a:t>
            </a:r>
            <a:r>
              <a:rPr lang="en-US" sz="3200" dirty="0">
                <a:latin typeface="Avenir Light"/>
                <a:cs typeface="Avenir Light"/>
              </a:rPr>
              <a:t>_</a:t>
            </a:r>
            <a:r>
              <a:rPr lang="ro-RO" sz="3200" dirty="0">
                <a:latin typeface="Avenir Light"/>
                <a:cs typeface="Avenir Light"/>
              </a:rPr>
              <a:t>2 şi BIBLIOTECA2_2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1006" y="4085470"/>
            <a:ext cx="7934179" cy="5568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BIBLIOTECA2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_2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8013" y="3638868"/>
            <a:ext cx="8005220" cy="764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ro-RO" dirty="0">
                <a:latin typeface="Avenir Light"/>
                <a:cs typeface="Avenir Light"/>
              </a:rPr>
              <a:t>Tabela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BIBL</a:t>
            </a:r>
            <a:r>
              <a:rPr lang="en-US" dirty="0">
                <a:latin typeface="Avenir Light"/>
                <a:cs typeface="Avenir Light"/>
              </a:rPr>
              <a:t>I</a:t>
            </a:r>
            <a:r>
              <a:rPr kumimoji="0" lang="ro-R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OTECA2_2 este deja în 3FN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7156" y="998114"/>
            <a:ext cx="7497763" cy="619669"/>
          </a:xfrm>
        </p:spPr>
        <p:txBody>
          <a:bodyPr>
            <a:normAutofit/>
          </a:bodyPr>
          <a:lstStyle/>
          <a:p>
            <a:r>
              <a:rPr lang="ro-RO" sz="2800" dirty="0">
                <a:cs typeface="Avenir Light"/>
              </a:rPr>
              <a:t>Pe baza sursei </a:t>
            </a:r>
            <a:r>
              <a:rPr lang="ro-RO" sz="2800" i="1" dirty="0">
                <a:cs typeface="Avenir Light"/>
              </a:rPr>
              <a:t>Editura</a:t>
            </a:r>
            <a:r>
              <a:rPr lang="ro-RO" sz="2800" dirty="0">
                <a:cs typeface="Avenir Light"/>
              </a:rPr>
              <a:t> construim tabela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96" y="1417299"/>
            <a:ext cx="7849772" cy="72098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BIBLIOTECA2_1_1_1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62702" y="1969465"/>
            <a:ext cx="8342142" cy="92848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Eliminăm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LocSediuEd 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din tabela BIBLIOTECA2_1_1 </a:t>
            </a:r>
            <a:r>
              <a:rPr lang="ro-RO" dirty="0">
                <a:latin typeface="Avenir Light"/>
                <a:cs typeface="Avenir Light"/>
              </a:rPr>
              <a:t>şi rămânem cu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4" y="2683403"/>
            <a:ext cx="7974739" cy="12109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BIBLIOTECA2_1_1_2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  </a:t>
            </a:r>
            <a:r>
              <a:rPr lang="ro-RO" sz="3200" dirty="0">
                <a:latin typeface="Avenir Light"/>
                <a:cs typeface="Avenir Light"/>
              </a:rPr>
              <a:t> 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082" y="274638"/>
            <a:ext cx="7938606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Munca de analist</a:t>
            </a:r>
            <a:r>
              <a:rPr lang="en-US" dirty="0"/>
              <a:t>/</a:t>
            </a:r>
            <a:r>
              <a:rPr lang="en-US" dirty="0" err="1"/>
              <a:t>proiectant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223" y="1568822"/>
            <a:ext cx="8592671" cy="520849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o-RO" dirty="0"/>
              <a:t>Mai întâi, </a:t>
            </a:r>
            <a:r>
              <a:rPr lang="en-US" dirty="0" err="1"/>
              <a:t>analist</a:t>
            </a:r>
            <a:r>
              <a:rPr lang="ro-RO" dirty="0"/>
              <a:t>ul</a:t>
            </a:r>
            <a:r>
              <a:rPr lang="en-US" dirty="0"/>
              <a:t>/</a:t>
            </a:r>
            <a:r>
              <a:rPr lang="en-US" dirty="0" err="1"/>
              <a:t>proiectant</a:t>
            </a:r>
            <a:r>
              <a:rPr lang="ro-RO" dirty="0"/>
              <a:t>ul</a:t>
            </a:r>
            <a:r>
              <a:rPr lang="en-US" dirty="0"/>
              <a:t> </a:t>
            </a:r>
            <a:r>
              <a:rPr lang="en-US" dirty="0" err="1"/>
              <a:t>studiaz</a:t>
            </a:r>
            <a:r>
              <a:rPr lang="ro-RO" dirty="0"/>
              <a:t>ă specificul problemei/modulului/aplicației (colaborând cu clienţii, experţii (profesioniştii din domeniul problemei), viitorii utilizatori ai aplicaţiei şi alţi analişti), sistematizând cerințele probleme...</a:t>
            </a:r>
          </a:p>
          <a:p>
            <a:pPr>
              <a:lnSpc>
                <a:spcPct val="110000"/>
              </a:lnSpc>
            </a:pPr>
            <a:r>
              <a:rPr lang="ro-RO" dirty="0"/>
              <a:t>...apoi, transpune cerințele într-un model (mai mult sau mai puţin riguros) arhitectural al aplicației/modululului</a:t>
            </a:r>
          </a:p>
          <a:p>
            <a:pPr>
              <a:lnSpc>
                <a:spcPct val="110000"/>
              </a:lnSpc>
            </a:pPr>
            <a:r>
              <a:rPr lang="ro-RO" dirty="0"/>
              <a:t>Modelul final se va prezenta sub forma unor diagrame de date, procese, activități etc. (pe care le veţi studia la Analiza</a:t>
            </a:r>
            <a:r>
              <a:rPr lang="en-US" dirty="0"/>
              <a:t>/</a:t>
            </a:r>
            <a:r>
              <a:rPr lang="ro-RO" dirty="0"/>
              <a:t>Proiectarea</a:t>
            </a:r>
            <a:r>
              <a:rPr lang="en-US" dirty="0"/>
              <a:t> SI</a:t>
            </a:r>
            <a:r>
              <a:rPr lang="ro-RO" dirty="0"/>
              <a:t>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6" y="0"/>
            <a:ext cx="8145194" cy="105507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BIBLIOTECA2 în 3FN (3)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28463" y="384633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9020" y="1041009"/>
            <a:ext cx="8594980" cy="8440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o-RO" sz="2800" dirty="0"/>
              <a:t>În final, putem folosi nume sugestive pentru fiecare tabelă, aşa că schema </a:t>
            </a:r>
            <a:r>
              <a:rPr lang="en-US" sz="2800" dirty="0"/>
              <a:t>“</a:t>
            </a:r>
            <a:r>
              <a:rPr lang="ro-RO" sz="2800" dirty="0"/>
              <a:t>finală</a:t>
            </a:r>
            <a:r>
              <a:rPr lang="en-US" sz="2800" dirty="0"/>
              <a:t>” </a:t>
            </a:r>
            <a:r>
              <a:rPr lang="en-US" sz="2800" dirty="0" err="1"/>
              <a:t>3FN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:</a:t>
            </a:r>
            <a:endParaRPr lang="ro-RO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4412" y="192374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7901" y="254273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69968" y="317577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422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Problema 3NF pt. BD BIBLIOTECA3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56603" y="5627075"/>
            <a:ext cx="7962314" cy="1146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iar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en-US" dirty="0" err="1">
                <a:latin typeface="Avenir Light"/>
                <a:cs typeface="Avenir Light"/>
              </a:rPr>
              <a:t>tabelele</a:t>
            </a:r>
            <a:r>
              <a:rPr lang="en-US" dirty="0">
                <a:latin typeface="Avenir Light"/>
                <a:cs typeface="Avenir Light"/>
              </a:rPr>
              <a:t> COTE, </a:t>
            </a:r>
            <a:r>
              <a:rPr lang="ro-RO" dirty="0">
                <a:latin typeface="Avenir Light"/>
                <a:cs typeface="Avenir Light"/>
              </a:rPr>
              <a:t> AUTORI_CĂRȚI şi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CĂRȚI_CUVINTECHEIE</a:t>
            </a:r>
            <a:r>
              <a:rPr lang="en-US" dirty="0">
                <a:latin typeface="Avenir Light"/>
                <a:cs typeface="Avenir Light"/>
              </a:rPr>
              <a:t> r</a:t>
            </a:r>
            <a:r>
              <a:rPr lang="ro-RO" dirty="0">
                <a:latin typeface="Avenir Light"/>
                <a:cs typeface="Avenir Light"/>
              </a:rPr>
              <a:t>ămân neschimbate</a:t>
            </a:r>
            <a:endParaRPr lang="en-US" dirty="0">
              <a:latin typeface="Avenir Light"/>
              <a:cs typeface="Avenir Light"/>
            </a:endParaRP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 bwMode="auto">
          <a:xfrm>
            <a:off x="1" y="1770257"/>
            <a:ext cx="9228408" cy="188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LocSediuEd,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COTE</a:t>
            </a:r>
            <a:r>
              <a:rPr lang="en-US" sz="3000" dirty="0">
                <a:latin typeface="Avenir Light"/>
                <a:cs typeface="Avenir Light"/>
              </a:rPr>
              <a:t> 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en-US" sz="3000" dirty="0">
                <a:latin typeface="Avenir Light"/>
                <a:cs typeface="Avenir Light"/>
              </a:rPr>
              <a:t>{</a:t>
            </a:r>
            <a:r>
              <a:rPr lang="ro-RO" sz="3000" dirty="0">
                <a:latin typeface="Avenir Light"/>
                <a:cs typeface="Avenir Light"/>
              </a:rPr>
              <a:t>ISBN</a:t>
            </a:r>
            <a:r>
              <a:rPr lang="en-US" sz="3000" dirty="0">
                <a:latin typeface="Avenir Light"/>
                <a:cs typeface="Avenir Light"/>
              </a:rPr>
              <a:t>, </a:t>
            </a:r>
            <a:r>
              <a:rPr lang="ro-RO" sz="3000" u="sng" dirty="0">
                <a:latin typeface="Avenir Light"/>
                <a:cs typeface="Avenir Light"/>
              </a:rPr>
              <a:t>Cota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r>
              <a:rPr lang="ro-RO" sz="3000" dirty="0">
                <a:latin typeface="Avenir Light"/>
                <a:cs typeface="Avenir Light"/>
              </a:rPr>
              <a:t>  </a:t>
            </a:r>
            <a:r>
              <a:rPr lang="en-US" sz="3000" dirty="0">
                <a:latin typeface="Avenir Light"/>
                <a:cs typeface="Avenir Light"/>
              </a:rPr>
              <a:t>    </a:t>
            </a:r>
            <a:r>
              <a:rPr lang="ro-RO" sz="3000" dirty="0">
                <a:latin typeface="Avenir Light"/>
                <a:cs typeface="Avenir Light"/>
              </a:rPr>
              <a:t>AUTORI_CĂRȚI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Autor</a:t>
            </a:r>
            <a:r>
              <a:rPr lang="en-US" sz="3000" u="sng" dirty="0">
                <a:latin typeface="Avenir Light"/>
                <a:cs typeface="Avenir Light"/>
              </a:rPr>
              <a:t>}</a:t>
            </a:r>
            <a:endParaRPr lang="ro-RO" sz="3000" u="sng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CĂRȚI_CUVINTECHEIE</a:t>
            </a:r>
            <a:r>
              <a:rPr lang="en-US" sz="3000" dirty="0">
                <a:latin typeface="Avenir Light"/>
                <a:cs typeface="Avenir Light"/>
              </a:rPr>
              <a:t> {</a:t>
            </a:r>
            <a:r>
              <a:rPr lang="ro-RO" sz="3000" u="sng" dirty="0">
                <a:latin typeface="Avenir Light"/>
                <a:cs typeface="Avenir Light"/>
              </a:rPr>
              <a:t>ISBN, CuvântCheie</a:t>
            </a:r>
            <a:r>
              <a:rPr lang="en-US" sz="3000" dirty="0">
                <a:latin typeface="Avenir Light"/>
                <a:cs typeface="Avenir Light"/>
              </a:rPr>
              <a:t>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534953" y="1223197"/>
            <a:ext cx="8341761" cy="619669"/>
          </a:xfrm>
        </p:spPr>
        <p:txBody>
          <a:bodyPr>
            <a:normAutofit fontScale="92500"/>
          </a:bodyPr>
          <a:lstStyle/>
          <a:p>
            <a:r>
              <a:rPr lang="ro-RO" sz="2800" dirty="0">
                <a:cs typeface="Avenir Light"/>
              </a:rPr>
              <a:t>În 2FN schema BD BIBLIOTECA</a:t>
            </a:r>
            <a:r>
              <a:rPr lang="en-US" sz="2800" dirty="0">
                <a:cs typeface="Avenir Light"/>
              </a:rPr>
              <a:t>3</a:t>
            </a:r>
            <a:r>
              <a:rPr lang="ro-RO" sz="2800" dirty="0">
                <a:cs typeface="Avenir Light"/>
              </a:rPr>
              <a:t> era compusă din</a:t>
            </a:r>
            <a:r>
              <a:rPr lang="en-US" sz="2800" dirty="0">
                <a:cs typeface="Avenir Light"/>
              </a:rPr>
              <a:t>:</a:t>
            </a:r>
            <a:endParaRPr lang="ro-RO" sz="2800" dirty="0">
              <a:cs typeface="Avenir Light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235179" y="3640553"/>
            <a:ext cx="8737664" cy="1058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baza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discu</a:t>
            </a:r>
            <a:r>
              <a:rPr lang="ro-RO" dirty="0">
                <a:latin typeface="Avenir Light"/>
                <a:cs typeface="Avenir Light"/>
              </a:rPr>
              <a:t>ţ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iei</a:t>
            </a:r>
            <a:r>
              <a:rPr kumimoji="0" lang="ro-RO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de la trecerea BIBLIOTECA2 în 3 NF spargem</a:t>
            </a:r>
            <a:r>
              <a:rPr kumimoji="0" lang="ro-RO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numai tabela </a:t>
            </a:r>
            <a:r>
              <a:rPr lang="ro-RO" dirty="0">
                <a:latin typeface="Avenir Light"/>
                <a:cs typeface="Avenir Light"/>
              </a:rPr>
              <a:t>CĂRȚI în</a:t>
            </a:r>
            <a:r>
              <a:rPr lang="en-US" dirty="0">
                <a:latin typeface="Avenir Light"/>
                <a:cs typeface="Avenir Light"/>
              </a:rPr>
              <a:t>:</a:t>
            </a:r>
            <a:endParaRPr lang="ro-RO" dirty="0">
              <a:latin typeface="Avenir Light"/>
              <a:cs typeface="Avenir Light"/>
            </a:endParaRPr>
          </a:p>
        </p:txBody>
      </p:sp>
      <p:sp>
        <p:nvSpPr>
          <p:cNvPr id="36" name="Rectangle 7"/>
          <p:cNvSpPr txBox="1">
            <a:spLocks noChangeArrowheads="1"/>
          </p:cNvSpPr>
          <p:nvPr/>
        </p:nvSpPr>
        <p:spPr bwMode="auto">
          <a:xfrm>
            <a:off x="1058299" y="4492357"/>
            <a:ext cx="8184177" cy="127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EDITURI </a:t>
            </a:r>
            <a:r>
              <a:rPr lang="en-US" sz="3000" dirty="0">
                <a:latin typeface="Avenir Light"/>
                <a:cs typeface="Avenir Light"/>
              </a:rPr>
              <a:t>{ </a:t>
            </a:r>
            <a:r>
              <a:rPr lang="ro-RO" sz="3000" u="sng" dirty="0">
                <a:latin typeface="Avenir Light"/>
                <a:cs typeface="Avenir Light"/>
              </a:rPr>
              <a:t>Editura</a:t>
            </a:r>
            <a:r>
              <a:rPr lang="ro-RO" sz="3000" dirty="0">
                <a:latin typeface="Avenir Light"/>
                <a:cs typeface="Avenir Light"/>
              </a:rPr>
              <a:t>, LocSediuEd</a:t>
            </a:r>
            <a:r>
              <a:rPr lang="en-US" sz="3000" dirty="0">
                <a:latin typeface="Avenir Light"/>
                <a:cs typeface="Avenir Light"/>
              </a:rPr>
              <a:t> }</a:t>
            </a: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r>
              <a:rPr lang="ro-RO" sz="3000" dirty="0">
                <a:latin typeface="Avenir Light"/>
                <a:cs typeface="Avenir Light"/>
              </a:rPr>
              <a:t>CĂRȚI</a:t>
            </a:r>
            <a:r>
              <a:rPr lang="en-US" sz="3000" dirty="0">
                <a:latin typeface="Avenir Light"/>
                <a:cs typeface="Avenir Light"/>
              </a:rPr>
              <a:t>2 {</a:t>
            </a:r>
            <a:r>
              <a:rPr lang="ro-RO" sz="3000" u="sng" dirty="0">
                <a:latin typeface="Avenir Light"/>
                <a:cs typeface="Avenir Light"/>
              </a:rPr>
              <a:t>ISBN</a:t>
            </a:r>
            <a:r>
              <a:rPr lang="ro-RO" sz="3000" dirty="0">
                <a:latin typeface="Avenir Light"/>
                <a:cs typeface="Avenir Light"/>
              </a:rPr>
              <a:t>, Titlu, Editura, AnApariţie</a:t>
            </a:r>
            <a:r>
              <a:rPr lang="en-US" sz="3000" dirty="0">
                <a:latin typeface="Avenir Light"/>
                <a:cs typeface="Avenir Light"/>
              </a:rPr>
              <a:t>}</a:t>
            </a: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ro-RO" sz="3000" dirty="0">
              <a:latin typeface="Avenir Light"/>
              <a:cs typeface="Avenir Light"/>
            </a:endParaRPr>
          </a:p>
          <a:p>
            <a:pPr marL="342900" indent="-342900" algn="l" eaLnBrk="0" hangingPunct="0">
              <a:lnSpc>
                <a:spcPct val="100000"/>
              </a:lnSpc>
              <a:buFontTx/>
              <a:buNone/>
              <a:defRPr/>
            </a:pPr>
            <a:endParaRPr lang="en-US" sz="3000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808" y="21414"/>
            <a:ext cx="796301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Este BD FACTURARE în 3FN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153558"/>
            <a:ext cx="8510954" cy="563411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În </a:t>
            </a:r>
            <a:r>
              <a:rPr lang="en-US" dirty="0"/>
              <a:t>2</a:t>
            </a:r>
            <a:r>
              <a:rPr lang="ro-RO" dirty="0"/>
              <a:t>FN, BD FACTURARE are structura</a:t>
            </a:r>
            <a:r>
              <a:rPr lang="en-US" dirty="0"/>
              <a:t>:</a:t>
            </a:r>
            <a:endParaRPr lang="ro-RO" dirty="0"/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R1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</a:t>
            </a:r>
          </a:p>
          <a:p>
            <a:pPr marL="342900" indent="-342900" eaLnBrk="0" hangingPunct="0">
              <a:buNone/>
              <a:defRPr/>
            </a:pPr>
            <a:r>
              <a:rPr lang="en-US" dirty="0"/>
              <a:t>     </a:t>
            </a:r>
            <a:r>
              <a:rPr lang="ro-RO" dirty="0"/>
              <a:t>    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R2</a:t>
            </a:r>
            <a:r>
              <a:rPr lang="en-US" dirty="0"/>
              <a:t>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342900" indent="-342900" eaLnBrk="0" hangingPunct="0">
              <a:buNone/>
              <a:defRPr/>
            </a:pPr>
            <a:r>
              <a:rPr lang="ro-RO" dirty="0"/>
              <a:t>    </a:t>
            </a:r>
            <a:r>
              <a:rPr lang="en-US" dirty="0" err="1"/>
              <a:t>R3</a:t>
            </a:r>
            <a:r>
              <a:rPr lang="en-US" dirty="0"/>
              <a:t>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r>
              <a:rPr lang="ro-RO" dirty="0"/>
              <a:t>În toate cele trei tabele trebuie identificate dependen</a:t>
            </a:r>
            <a:r>
              <a:rPr lang="ro-RO" dirty="0">
                <a:latin typeface="Gill Sans MT"/>
              </a:rPr>
              <a:t>ţele func</a:t>
            </a:r>
            <a:r>
              <a:rPr lang="ro-RO" dirty="0"/>
              <a:t>ţionale ce decurg din calitatea de cheie primară (nu-i chiar aşa de greu)</a:t>
            </a:r>
          </a:p>
          <a:p>
            <a:r>
              <a:rPr lang="ro-RO" dirty="0"/>
              <a:t>Din vreuna dintre DF de mai sus este tranzitivă, tabela respectivă nu este în 3FN</a:t>
            </a:r>
          </a:p>
          <a:p>
            <a:r>
              <a:rPr lang="ro-RO" dirty="0"/>
              <a:t>Dacă oricare din R1, R2, R3 nu este în 3FN va trebui spartă (chiar de mai multe ori, în unele cazuri)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35482"/>
            <a:ext cx="9379644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(1)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47266" y="1801906"/>
            <a:ext cx="7243762" cy="50292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</a:t>
            </a:r>
            <a:r>
              <a:rPr lang="en-US">
                <a:cs typeface="Times New Roman" pitchFamily="18" charset="0"/>
              </a:rPr>
              <a:t>NumeCl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AdresaCl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           </a:t>
            </a:r>
            <a:r>
              <a:rPr lang="en-US">
                <a:cs typeface="Times New Roman" pitchFamily="18" charset="0"/>
              </a:rPr>
              <a:t>LocalitCl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</a:t>
            </a:r>
            <a:r>
              <a:rPr lang="en-US">
                <a:cs typeface="Times New Roman" pitchFamily="18" charset="0"/>
              </a:rPr>
              <a:t>CodPersContact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     </a:t>
            </a:r>
            <a:r>
              <a:rPr lang="en-US">
                <a:cs typeface="Times New Roman" pitchFamily="18" charset="0"/>
              </a:rPr>
              <a:t>NumePersContact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418903" y="210026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481376" y="3057855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95091" y="4033112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18903" y="4889053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99853" y="6278377"/>
            <a:ext cx="17716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66053" y="123190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2528316" y="1475557"/>
            <a:ext cx="1137737" cy="405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09566" y="1519238"/>
            <a:ext cx="1195387" cy="352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196260" y="1845024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75566" y="235585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>
          <a:xfrm flipV="1">
            <a:off x="2610472" y="2599507"/>
            <a:ext cx="965094" cy="2695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66995" y="2643188"/>
            <a:ext cx="1276971" cy="1787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173008" y="2819433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27953" y="3312659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2637293" y="3556316"/>
            <a:ext cx="990660" cy="2442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82244" y="3540081"/>
            <a:ext cx="1183341" cy="25549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158160" y="3747659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06387" y="4348351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5" name="Straight Arrow Connector 24"/>
          <p:cNvCxnSpPr>
            <a:endCxn id="24" idx="1"/>
          </p:cNvCxnSpPr>
          <p:nvPr/>
        </p:nvCxnSpPr>
        <p:spPr>
          <a:xfrm flipV="1">
            <a:off x="3022033" y="4592008"/>
            <a:ext cx="684354" cy="1112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79936" y="4597476"/>
            <a:ext cx="1705037" cy="823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224835" y="4650635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47003" y="5517590"/>
            <a:ext cx="1209088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dirty="0">
                <a:latin typeface="Avenir Light"/>
                <a:cs typeface="Avenir Light"/>
              </a:rPr>
              <a:t>CodCl</a:t>
            </a:r>
            <a:endParaRPr lang="en-US" dirty="0">
              <a:latin typeface="Avenir Light"/>
              <a:cs typeface="Avenir Light"/>
            </a:endParaRP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 flipV="1">
            <a:off x="2664187" y="5761247"/>
            <a:ext cx="982816" cy="2226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23293" y="5795682"/>
            <a:ext cx="1371600" cy="2823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177210" y="6001311"/>
            <a:ext cx="402674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b="1">
                <a:latin typeface="Avenir Light"/>
                <a:cs typeface="Avenir Light"/>
              </a:rPr>
              <a:t>T</a:t>
            </a:r>
            <a:endParaRPr lang="en-US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3141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3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2200" y="26894"/>
            <a:ext cx="9230896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DF </a:t>
            </a:r>
            <a:r>
              <a:rPr lang="en-US" dirty="0" err="1"/>
              <a:t>tranzitive</a:t>
            </a:r>
            <a:r>
              <a:rPr lang="ro-RO" dirty="0"/>
              <a:t> în BD FACTURARE </a:t>
            </a:r>
            <a:r>
              <a:rPr lang="en-US" dirty="0"/>
              <a:t>(2)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5449" y="1600198"/>
            <a:ext cx="8928846" cy="5392271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NrFact </a:t>
            </a:r>
            <a:r>
              <a:rPr lang="ro-RO">
                <a:cs typeface="Times New Roman" pitchFamily="18" charset="0"/>
              </a:rPr>
              <a:t>			</a:t>
            </a:r>
            <a:r>
              <a:rPr lang="en-US">
                <a:cs typeface="Times New Roman" pitchFamily="18" charset="0"/>
              </a:rPr>
              <a:t>          EMailPersContact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NumePersContact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</a:t>
            </a:r>
            <a:r>
              <a:rPr lang="en-US">
                <a:cs typeface="Times New Roman" pitchFamily="18" charset="0"/>
              </a:rPr>
              <a:t>              TelPersContact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o-RO"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>
                <a:cs typeface="Times New Roman" pitchFamily="18" charset="0"/>
              </a:rPr>
              <a:t>CodFiscalCl </a:t>
            </a:r>
            <a:r>
              <a:rPr lang="ro-RO">
                <a:cs typeface="Times New Roman" pitchFamily="18" charset="0"/>
              </a:rPr>
              <a:t>		        </a:t>
            </a:r>
            <a:r>
              <a:rPr lang="en-US">
                <a:cs typeface="Times New Roman" pitchFamily="18" charset="0"/>
              </a:rPr>
              <a:t>         EMailPersContact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410594" y="1799012"/>
            <a:ext cx="2916179" cy="339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398001" y="2963079"/>
            <a:ext cx="2893496" cy="221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22032" y="4150663"/>
            <a:ext cx="2457607" cy="352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57309" y="5291213"/>
            <a:ext cx="2833551" cy="39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33791" y="6478796"/>
            <a:ext cx="2736046" cy="26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67523" y="1074738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2313942" y="1304288"/>
            <a:ext cx="1053581" cy="309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7044" y="1320053"/>
            <a:ext cx="2466134" cy="22635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74279" y="1502990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    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73724" y="2156756"/>
            <a:ext cx="1135915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CodCl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2281223" y="2386306"/>
            <a:ext cx="1392501" cy="459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97624" y="2398683"/>
            <a:ext cx="2209342" cy="304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19114" y="2700899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94663" y="332605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75307" y="3686175"/>
            <a:ext cx="986678" cy="2941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44979" y="3683934"/>
            <a:ext cx="1280552" cy="2560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207654" y="389124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7452" y="4556685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382299" y="4767263"/>
            <a:ext cx="928688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>
            <a:off x="6122092" y="4786235"/>
            <a:ext cx="1570674" cy="4043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231467" y="5053013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62409" y="5663827"/>
            <a:ext cx="2624640" cy="459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2600" dirty="0">
                <a:latin typeface="Avenir Light"/>
                <a:cs typeface="Avenir Light"/>
              </a:rPr>
              <a:t>CodPersContact</a:t>
            </a:r>
            <a:endParaRPr lang="en-US" sz="2600" dirty="0">
              <a:latin typeface="Avenir Light"/>
              <a:cs typeface="Avenir Ligh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201044" y="5901299"/>
            <a:ext cx="928687" cy="357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</p:cNvCxnSpPr>
          <p:nvPr/>
        </p:nvCxnSpPr>
        <p:spPr>
          <a:xfrm>
            <a:off x="5887049" y="5893377"/>
            <a:ext cx="1108711" cy="4348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278811" y="6200495"/>
            <a:ext cx="389850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600" b="1">
                <a:latin typeface="Avenir Light"/>
                <a:cs typeface="Avenir Light"/>
              </a:rPr>
              <a:t>T</a:t>
            </a:r>
            <a:endParaRPr lang="en-US" sz="2600" b="1">
              <a:latin typeface="Avenir Light"/>
              <a:cs typeface="Avenir Light"/>
            </a:endParaRPr>
          </a:p>
        </p:txBody>
      </p:sp>
    </p:spTree>
  </p:cSld>
  <p:clrMapOvr>
    <a:masterClrMapping/>
  </p:clrMapOvr>
  <p:transition advTm="1265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  <p:bldP spid="17" grpId="0"/>
      <p:bldP spid="20" grpId="0"/>
      <p:bldP spid="25" grpId="0"/>
      <p:bldP spid="28" grpId="0"/>
      <p:bldP spid="29" grpId="0"/>
      <p:bldP spid="3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42976" y="36513"/>
            <a:ext cx="8458200" cy="1068387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0812" y="1697038"/>
            <a:ext cx="136447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1351" y="16922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2506" y="1682750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77312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178" y="28003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20620" y="28051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30336" y="280987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37546" y="28051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56710" y="3276600"/>
            <a:ext cx="788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45037" y="327818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9653" y="278765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7168" y="328771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92270" y="2311400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84424" y="3286126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8628" y="325437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45" name="Freeform 44"/>
          <p:cNvSpPr/>
          <p:nvPr/>
        </p:nvSpPr>
        <p:spPr>
          <a:xfrm>
            <a:off x="1606564" y="1524000"/>
            <a:ext cx="3208337" cy="2286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46" name="Freeform 45"/>
          <p:cNvSpPr/>
          <p:nvPr/>
        </p:nvSpPr>
        <p:spPr>
          <a:xfrm>
            <a:off x="1778014" y="1609725"/>
            <a:ext cx="1731962" cy="1428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7" name="Freeform 46"/>
          <p:cNvSpPr/>
          <p:nvPr/>
        </p:nvSpPr>
        <p:spPr>
          <a:xfrm>
            <a:off x="3616339" y="1676400"/>
            <a:ext cx="960437" cy="762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48" name="TextBox 64"/>
          <p:cNvSpPr txBox="1">
            <a:spLocks noChangeArrowheads="1"/>
          </p:cNvSpPr>
          <p:nvPr/>
        </p:nvSpPr>
        <p:spPr bwMode="auto">
          <a:xfrm>
            <a:off x="3360457" y="1390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1635139" y="1514475"/>
            <a:ext cx="43132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4" name="Freeform 53"/>
          <p:cNvSpPr/>
          <p:nvPr/>
        </p:nvSpPr>
        <p:spPr>
          <a:xfrm>
            <a:off x="3625864" y="1676400"/>
            <a:ext cx="1846262" cy="10477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55" name="TextBox 64"/>
          <p:cNvSpPr txBox="1">
            <a:spLocks noChangeArrowheads="1"/>
          </p:cNvSpPr>
          <p:nvPr/>
        </p:nvSpPr>
        <p:spPr bwMode="auto">
          <a:xfrm>
            <a:off x="4274857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1520839" y="1504950"/>
            <a:ext cx="5227637" cy="24765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8" name="Freeform 57"/>
          <p:cNvSpPr/>
          <p:nvPr/>
        </p:nvSpPr>
        <p:spPr>
          <a:xfrm>
            <a:off x="3654439" y="1657350"/>
            <a:ext cx="3008312" cy="85725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59" name="TextBox 64"/>
          <p:cNvSpPr txBox="1">
            <a:spLocks noChangeArrowheads="1"/>
          </p:cNvSpPr>
          <p:nvPr/>
        </p:nvSpPr>
        <p:spPr bwMode="auto">
          <a:xfrm>
            <a:off x="5027332" y="14001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1463689" y="1343025"/>
            <a:ext cx="7170737" cy="4191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/>
          </a:p>
        </p:txBody>
      </p:sp>
      <p:sp>
        <p:nvSpPr>
          <p:cNvPr id="61" name="Freeform 60"/>
          <p:cNvSpPr/>
          <p:nvPr/>
        </p:nvSpPr>
        <p:spPr>
          <a:xfrm>
            <a:off x="3568714" y="1571625"/>
            <a:ext cx="4551362" cy="190500"/>
          </a:xfrm>
          <a:custGeom>
            <a:avLst/>
            <a:gdLst>
              <a:gd name="connsiteX0" fmla="*/ 0 w 927847"/>
              <a:gd name="connsiteY0" fmla="*/ 161365 h 161365"/>
              <a:gd name="connsiteX1" fmla="*/ 537882 w 927847"/>
              <a:gd name="connsiteY1" fmla="*/ 0 h 161365"/>
              <a:gd name="connsiteX2" fmla="*/ 927847 w 927847"/>
              <a:gd name="connsiteY2" fmla="*/ 161365 h 1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847" h="161365">
                <a:moveTo>
                  <a:pt x="0" y="161365"/>
                </a:moveTo>
                <a:cubicBezTo>
                  <a:pt x="191620" y="80682"/>
                  <a:pt x="383241" y="0"/>
                  <a:pt x="537882" y="0"/>
                </a:cubicBezTo>
                <a:cubicBezTo>
                  <a:pt x="692523" y="0"/>
                  <a:pt x="927847" y="161365"/>
                  <a:pt x="927847" y="161365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900" dirty="0"/>
          </a:p>
        </p:txBody>
      </p:sp>
      <p:sp>
        <p:nvSpPr>
          <p:cNvPr id="62" name="TextBox 64"/>
          <p:cNvSpPr txBox="1">
            <a:spLocks noChangeArrowheads="1"/>
          </p:cNvSpPr>
          <p:nvPr/>
        </p:nvSpPr>
        <p:spPr bwMode="auto">
          <a:xfrm>
            <a:off x="5513107" y="120967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2000" b="1">
                <a:solidFill>
                  <a:srgbClr val="CC0000"/>
                </a:solidFill>
              </a:rPr>
              <a:t>T</a:t>
            </a:r>
            <a:endParaRPr lang="en-US" sz="2000" b="1">
              <a:solidFill>
                <a:srgbClr val="CC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1273283" y="2019300"/>
            <a:ext cx="695325" cy="35401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10800000" flipV="1">
            <a:off x="2319351" y="2009775"/>
            <a:ext cx="11144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64"/>
          <p:cNvSpPr txBox="1">
            <a:spLocks noChangeArrowheads="1"/>
          </p:cNvSpPr>
          <p:nvPr/>
        </p:nvSpPr>
        <p:spPr bwMode="auto">
          <a:xfrm>
            <a:off x="1466664" y="20669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1624026" y="2019300"/>
            <a:ext cx="2333625" cy="3524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700476" y="2019300"/>
            <a:ext cx="404813" cy="311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64"/>
          <p:cNvSpPr txBox="1">
            <a:spLocks noChangeArrowheads="1"/>
          </p:cNvSpPr>
          <p:nvPr/>
        </p:nvSpPr>
        <p:spPr bwMode="auto">
          <a:xfrm>
            <a:off x="2085789" y="2028825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824051" y="1981200"/>
            <a:ext cx="3695700" cy="43815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62401" y="2009775"/>
            <a:ext cx="2000250" cy="38100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64"/>
          <p:cNvSpPr txBox="1">
            <a:spLocks noChangeArrowheads="1"/>
          </p:cNvSpPr>
          <p:nvPr/>
        </p:nvSpPr>
        <p:spPr bwMode="auto">
          <a:xfrm>
            <a:off x="4312957" y="2152650"/>
            <a:ext cx="356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54567" y="3835400"/>
            <a:ext cx="679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endParaRPr lang="en-US" sz="1900" u="sng" dirty="0">
              <a:latin typeface="+mn-lt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29330" y="1682750"/>
            <a:ext cx="136608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161767" y="170180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110718" y="1687513"/>
            <a:ext cx="124034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194940" y="1687513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65134" y="2316163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235245" y="2320925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833490" y="2330450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892270" y="2320925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37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500"/>
                            </p:stCondLst>
                            <p:childTnLst>
                              <p:par>
                                <p:cTn id="4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5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500"/>
                            </p:stCondLst>
                            <p:childTnLst>
                              <p:par>
                                <p:cTn id="6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5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0"/>
                            </p:stCondLst>
                            <p:childTnLst>
                              <p:par>
                                <p:cTn id="77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0"/>
                            </p:stCondLst>
                            <p:childTnLst>
                              <p:par>
                                <p:cTn id="8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8500"/>
                            </p:stCondLst>
                            <p:childTnLst>
                              <p:par>
                                <p:cTn id="8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000"/>
                            </p:stCondLst>
                            <p:childTnLst>
                              <p:par>
                                <p:cTn id="8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19063 0.3187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0" y="1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-0.19271 0.31389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7737E-6 L -0.19618 0.31444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98936E-6 L -0.19722 0.310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6431E-6 L -0.18802 0.3109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00" y="1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8" grpId="0"/>
      <p:bldP spid="55" grpId="0"/>
      <p:bldP spid="59" grpId="0"/>
      <p:bldP spid="62" grpId="0"/>
      <p:bldP spid="74" grpId="0"/>
      <p:bldP spid="84" grpId="0"/>
      <p:bldP spid="90" grpId="0"/>
      <p:bldP spid="94" grpId="0"/>
      <p:bldP spid="95" grpId="0"/>
      <p:bldP spid="96" grpId="0"/>
      <p:bldP spid="97" grpId="0"/>
      <p:bldP spid="101" grpId="0"/>
      <p:bldP spid="102" grpId="0"/>
      <p:bldP spid="103" grpId="0"/>
      <p:bldP spid="104" grpId="0"/>
      <p:bldP spid="10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25" y="-46410"/>
            <a:ext cx="852711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Trecerea BD FACTURARE </a:t>
            </a:r>
            <a:br>
              <a:rPr lang="ro-RO" dirty="0"/>
            </a:br>
            <a:r>
              <a:rPr lang="ro-RO" dirty="0"/>
              <a:t>din 2FN în 3FN</a:t>
            </a:r>
            <a:r>
              <a:rPr lang="en-US" dirty="0"/>
              <a:t>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86512" y="1692275"/>
            <a:ext cx="183736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R1’ {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94816" y="1682750"/>
            <a:ext cx="112370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NumeCl</a:t>
            </a:r>
            <a:endParaRPr lang="en-US" sz="1900" dirty="0"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7431" y="1687513"/>
            <a:ext cx="11730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AdresaCl</a:t>
            </a:r>
            <a:endParaRPr lang="en-US" sz="1900" dirty="0">
              <a:latin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2194" y="1677988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LocalitCl</a:t>
            </a:r>
            <a:endParaRPr lang="en-US" sz="1900" dirty="0">
              <a:latin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049029" y="1677988"/>
            <a:ext cx="193995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4579" y="2325688"/>
            <a:ext cx="21259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NumePersContact</a:t>
            </a:r>
            <a:endParaRPr lang="en-US" sz="1900" dirty="0">
              <a:latin typeface="+mn-l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39944" y="2330450"/>
            <a:ext cx="175913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TelPersContact</a:t>
            </a:r>
            <a:endParaRPr lang="en-US" sz="1900" dirty="0">
              <a:latin typeface="+mn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71543" y="2320925"/>
            <a:ext cx="203132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EMailPersContact</a:t>
            </a:r>
            <a:endParaRPr lang="en-US" sz="1900" dirty="0">
              <a:latin typeface="+mn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756" y="4933950"/>
            <a:ext cx="157318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ro-RO" sz="1900" dirty="0">
                <a:latin typeface="+mn-lt"/>
              </a:rPr>
              <a:t>R2 </a:t>
            </a:r>
            <a:r>
              <a:rPr lang="en-US" sz="1900" dirty="0">
                <a:latin typeface="+mn-lt"/>
              </a:rPr>
              <a:t>{ 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68197" y="4938713"/>
            <a:ext cx="117371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DenProd</a:t>
            </a:r>
            <a:endParaRPr lang="en-US" sz="190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89296" y="4943475"/>
            <a:ext cx="6444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UM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285123" y="4938713"/>
            <a:ext cx="1645066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ProcTVAProd</a:t>
            </a:r>
            <a:endParaRPr lang="en-US" sz="19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560924" y="5657850"/>
            <a:ext cx="76142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Cant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178329" y="5659438"/>
            <a:ext cx="112364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Pre</a:t>
            </a:r>
            <a:r>
              <a:rPr lang="ro-RO" sz="1900" dirty="0">
                <a:latin typeface="+mn-lt"/>
              </a:rPr>
              <a:t>ţUnit</a:t>
            </a:r>
            <a:endParaRPr lang="en-US" sz="1900" dirty="0">
              <a:latin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88834" y="49212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6456" y="5668963"/>
            <a:ext cx="143180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R3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489047" y="2311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588811" y="5653088"/>
            <a:ext cx="11403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</a:t>
            </a:r>
            <a:r>
              <a:rPr lang="en-US" sz="1900" u="sng" dirty="0" err="1">
                <a:latin typeface="+mn-lt"/>
              </a:rPr>
              <a:t>CodProd</a:t>
            </a:r>
            <a:endParaRPr lang="en-US" sz="1900" u="sng" dirty="0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50659" y="5635625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rot="16200000" flipH="1">
            <a:off x="1461294" y="1996281"/>
            <a:ext cx="382588" cy="3714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1933575" y="1971675"/>
            <a:ext cx="3476625" cy="4286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64"/>
          <p:cNvSpPr txBox="1">
            <a:spLocks noChangeArrowheads="1"/>
          </p:cNvSpPr>
          <p:nvPr/>
        </p:nvSpPr>
        <p:spPr bwMode="auto">
          <a:xfrm>
            <a:off x="1398340" y="20669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600200" y="1981200"/>
            <a:ext cx="197167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3633788" y="1971675"/>
            <a:ext cx="2309812" cy="3968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64"/>
          <p:cNvSpPr txBox="1">
            <a:spLocks noChangeArrowheads="1"/>
          </p:cNvSpPr>
          <p:nvPr/>
        </p:nvSpPr>
        <p:spPr bwMode="auto">
          <a:xfrm>
            <a:off x="2198440" y="2019300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1857375" y="1971675"/>
            <a:ext cx="3286125" cy="39052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10800000" flipV="1">
            <a:off x="5476875" y="1981200"/>
            <a:ext cx="752475" cy="40957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64"/>
          <p:cNvSpPr txBox="1">
            <a:spLocks noChangeArrowheads="1"/>
          </p:cNvSpPr>
          <p:nvPr/>
        </p:nvSpPr>
        <p:spPr bwMode="auto">
          <a:xfrm>
            <a:off x="4455865" y="2181225"/>
            <a:ext cx="346570" cy="35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ro-RO" sz="1900" b="1">
                <a:solidFill>
                  <a:srgbClr val="CC0000"/>
                </a:solidFill>
              </a:rPr>
              <a:t>T</a:t>
            </a:r>
            <a:endParaRPr lang="en-US" sz="1900" b="1">
              <a:solidFill>
                <a:srgbClr val="CC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61687" y="4187825"/>
            <a:ext cx="1499128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</a:t>
            </a:r>
            <a:r>
              <a:rPr lang="ro-RO" sz="1900" dirty="0">
                <a:latin typeface="+mn-lt"/>
              </a:rPr>
              <a:t>1</a:t>
            </a:r>
            <a:r>
              <a:rPr lang="en-US" sz="1900" dirty="0">
                <a:latin typeface="+mn-lt"/>
              </a:rPr>
              <a:t>   { </a:t>
            </a:r>
            <a:r>
              <a:rPr lang="en-US" sz="1900" u="sng" dirty="0" err="1">
                <a:latin typeface="+mn-lt"/>
              </a:rPr>
              <a:t>NrFact</a:t>
            </a:r>
            <a:endParaRPr lang="en-US" sz="1900" u="sng" dirty="0">
              <a:latin typeface="+mn-lt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29526" y="4206875"/>
            <a:ext cx="1160574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DataFact</a:t>
            </a:r>
            <a:endParaRPr lang="en-US" sz="1900" dirty="0">
              <a:latin typeface="+mn-lt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61530" y="4206875"/>
            <a:ext cx="1461939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, </a:t>
            </a:r>
            <a:r>
              <a:rPr lang="en-US" sz="1900" dirty="0" err="1">
                <a:latin typeface="+mn-lt"/>
              </a:rPr>
              <a:t>CodFiscalCl</a:t>
            </a:r>
            <a:endParaRPr lang="en-US" sz="1900" dirty="0">
              <a:latin typeface="+mn-lt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074459" y="421640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329456" y="3273425"/>
            <a:ext cx="77777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R12’ {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150140" y="1677988"/>
            <a:ext cx="1844095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 err="1">
                <a:latin typeface="+mn-lt"/>
              </a:rPr>
              <a:t>CodPersContact</a:t>
            </a:r>
            <a:endParaRPr lang="en-US" sz="1900" dirty="0">
              <a:latin typeface="+mn-lt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79572" y="1682750"/>
            <a:ext cx="266420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900" dirty="0">
                <a:latin typeface="+mn-lt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2114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44896 0.226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113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225 0.1347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22396 0.1333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0" y="67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21666 0.131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3212 0.1291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9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67" grpId="0"/>
      <p:bldP spid="86" grpId="0"/>
      <p:bldP spid="86" grpId="1"/>
      <p:bldP spid="89" grpId="0"/>
      <p:bldP spid="89" grpId="1"/>
      <p:bldP spid="92" grpId="0"/>
      <p:bldP spid="92" grpId="1"/>
      <p:bldP spid="117" grpId="0"/>
      <p:bldP spid="118" grpId="0"/>
      <p:bldP spid="1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21976" y="0"/>
            <a:ext cx="812202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</a:t>
            </a:r>
            <a:r>
              <a:rPr lang="en-US" dirty="0"/>
              <a:t> </a:t>
            </a:r>
            <a:r>
              <a:rPr lang="ro-RO" dirty="0"/>
              <a:t>în 3</a:t>
            </a:r>
            <a:r>
              <a:rPr lang="en-US" dirty="0"/>
              <a:t>FN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976" y="1447800"/>
            <a:ext cx="7952054" cy="54102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R12’ {</a:t>
            </a:r>
            <a:r>
              <a:rPr lang="en-US" u="sng" dirty="0" err="1"/>
              <a:t>CodPersContact</a:t>
            </a:r>
            <a:r>
              <a:rPr lang="en-US" dirty="0"/>
              <a:t>, </a:t>
            </a:r>
            <a:r>
              <a:rPr lang="en-US" dirty="0" err="1"/>
              <a:t>NumePersContact</a:t>
            </a:r>
            <a:r>
              <a:rPr lang="en-US" dirty="0"/>
              <a:t>, </a:t>
            </a:r>
            <a:r>
              <a:rPr lang="en-US" dirty="0" err="1"/>
              <a:t>TelPersContact</a:t>
            </a:r>
            <a:r>
              <a:rPr lang="en-US" dirty="0"/>
              <a:t>, </a:t>
            </a:r>
            <a:r>
              <a:rPr lang="en-US" dirty="0" err="1"/>
              <a:t>EMailPersContact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R1’ {</a:t>
            </a:r>
            <a:r>
              <a:rPr lang="en-US" u="sng" dirty="0" err="1"/>
              <a:t>CodFiscalCl</a:t>
            </a:r>
            <a:r>
              <a:rPr lang="en-US" dirty="0"/>
              <a:t>, </a:t>
            </a:r>
            <a:r>
              <a:rPr lang="en-US" dirty="0" err="1"/>
              <a:t>NumeCl</a:t>
            </a:r>
            <a:r>
              <a:rPr lang="en-US" dirty="0"/>
              <a:t>, </a:t>
            </a:r>
            <a:r>
              <a:rPr lang="en-US" dirty="0" err="1"/>
              <a:t>AdresaCl</a:t>
            </a:r>
            <a:r>
              <a:rPr lang="en-US" dirty="0"/>
              <a:t>, </a:t>
            </a:r>
            <a:r>
              <a:rPr lang="en-US" dirty="0" err="1"/>
              <a:t>LocalitCl</a:t>
            </a:r>
            <a:r>
              <a:rPr lang="en-US" dirty="0"/>
              <a:t>, </a:t>
            </a:r>
            <a:r>
              <a:rPr lang="en-US" dirty="0" err="1"/>
              <a:t>CodPersContact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R1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dirty="0" err="1"/>
              <a:t>DataFact</a:t>
            </a:r>
            <a:r>
              <a:rPr lang="en-US" dirty="0"/>
              <a:t>, </a:t>
            </a:r>
            <a:r>
              <a:rPr lang="en-US" dirty="0" err="1"/>
              <a:t>CodFiscalCl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R2 {</a:t>
            </a:r>
            <a:r>
              <a:rPr lang="en-US" u="sng" dirty="0" err="1"/>
              <a:t>CodProd</a:t>
            </a:r>
            <a:r>
              <a:rPr lang="en-US" dirty="0"/>
              <a:t>, </a:t>
            </a:r>
            <a:r>
              <a:rPr lang="en-US" dirty="0" err="1"/>
              <a:t>DenProd</a:t>
            </a:r>
            <a:r>
              <a:rPr lang="en-US" dirty="0"/>
              <a:t>, UM,  </a:t>
            </a:r>
            <a:r>
              <a:rPr lang="en-US" dirty="0" err="1"/>
              <a:t>ProcTVAProd</a:t>
            </a:r>
            <a:r>
              <a:rPr lang="en-US" dirty="0"/>
              <a:t>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endParaRPr lang="en-US" sz="1400" dirty="0"/>
          </a:p>
          <a:p>
            <a:pPr marL="533400" indent="-533400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R3 {</a:t>
            </a:r>
            <a:r>
              <a:rPr lang="en-US" u="sng" dirty="0" err="1"/>
              <a:t>NrFact</a:t>
            </a:r>
            <a:r>
              <a:rPr lang="en-US" dirty="0"/>
              <a:t>, </a:t>
            </a:r>
            <a:r>
              <a:rPr lang="en-US" u="sng" dirty="0" err="1"/>
              <a:t>CodProd</a:t>
            </a:r>
            <a:r>
              <a:rPr lang="en-US" dirty="0"/>
              <a:t>, Cant, </a:t>
            </a:r>
            <a:r>
              <a:rPr lang="en-US" dirty="0" err="1"/>
              <a:t>PretUnit</a:t>
            </a: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Tm="6000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035424" y="32592"/>
            <a:ext cx="7898264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BD FACTURARE în 3</a:t>
            </a:r>
            <a:r>
              <a:rPr lang="en-US" dirty="0"/>
              <a:t>FN</a:t>
            </a:r>
            <a:br>
              <a:rPr lang="en-US" dirty="0"/>
            </a:br>
            <a:r>
              <a:rPr lang="ro-RO" dirty="0"/>
              <a:t>(forma finală)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7724" y="1488140"/>
            <a:ext cx="8232827" cy="536985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PERS_CON {</a:t>
            </a:r>
            <a:r>
              <a:rPr lang="en-US" u="sng"/>
              <a:t>CodPersContact</a:t>
            </a:r>
            <a:r>
              <a:rPr lang="en-US"/>
              <a:t>, NumePersContact, TelPersContact, EMailPersContact}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CLIENTI {</a:t>
            </a:r>
            <a:r>
              <a:rPr lang="en-US" u="sng"/>
              <a:t>CodFiscalCl</a:t>
            </a:r>
            <a:r>
              <a:rPr lang="en-US"/>
              <a:t>, NumeCl, AdresaCl, LocalitCl, CodPersContact}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sz="1400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FACTURI {</a:t>
            </a:r>
            <a:r>
              <a:rPr lang="en-US" u="sng"/>
              <a:t>NrFact</a:t>
            </a:r>
            <a:r>
              <a:rPr lang="en-US"/>
              <a:t>, DataFact, CodFiscalCl}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PRODUSE {</a:t>
            </a:r>
            <a:r>
              <a:rPr lang="en-US" u="sng"/>
              <a:t>CodProd</a:t>
            </a:r>
            <a:r>
              <a:rPr lang="en-US"/>
              <a:t>, DenProd, UM,  ProcTVAProd}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/>
              <a:t>PROD_FACT {</a:t>
            </a:r>
            <a:r>
              <a:rPr lang="en-US" u="sng"/>
              <a:t>NrFact</a:t>
            </a:r>
            <a:r>
              <a:rPr lang="en-US"/>
              <a:t>, </a:t>
            </a:r>
            <a:r>
              <a:rPr lang="en-US" u="sng"/>
              <a:t>CodProd</a:t>
            </a:r>
            <a:r>
              <a:rPr lang="en-US"/>
              <a:t>, Cant, PretUnit}</a:t>
            </a:r>
          </a:p>
          <a:p>
            <a:pPr>
              <a:lnSpc>
                <a:spcPct val="110000"/>
              </a:lnSpc>
            </a:pPr>
            <a:endParaRPr lang="en-US"/>
          </a:p>
        </p:txBody>
      </p:sp>
    </p:spTree>
  </p:cSld>
  <p:clrMapOvr>
    <a:masterClrMapping/>
  </p:clrMapOvr>
  <p:transition advTm="16391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509" y="77688"/>
            <a:ext cx="790534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Forma normală Boyce-Codd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125421"/>
            <a:ext cx="8553156" cy="5971735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În 2FN se elimină (prin spargerea tabelei) dependenţele în care sursele sunt sub-ansambluri ale cheii primare (csau candidat) iar destinaţiile atribute ne-cheie</a:t>
            </a:r>
          </a:p>
          <a:p>
            <a:r>
              <a:rPr lang="ro-RO" dirty="0">
                <a:cs typeface="Avenir Light"/>
              </a:rPr>
              <a:t>În 3FN se elimină (tot prin spargerea tabelei) dependenţele în care sursele sunt atribute ne-cheie iar destinaţiile tot atribute ne-cheie</a:t>
            </a:r>
          </a:p>
          <a:p>
            <a:r>
              <a:rPr lang="ro-RO" dirty="0">
                <a:cs typeface="Avenir Light"/>
              </a:rPr>
              <a:t>Forma normală </a:t>
            </a:r>
            <a:r>
              <a:rPr lang="ro-RO" dirty="0" err="1">
                <a:cs typeface="Avenir Light"/>
              </a:rPr>
              <a:t>Boyce-Codd</a:t>
            </a:r>
            <a:r>
              <a:rPr lang="ro-RO" dirty="0">
                <a:cs typeface="Avenir Light"/>
              </a:rPr>
              <a:t> (FNBC) vizează rezolvarea situaţiilor în care sursele DF sunt atribute ne-cheie, însă destinaţiile sunt atribute din cheie (vezi prezentarea 007)</a:t>
            </a:r>
          </a:p>
          <a:p>
            <a:r>
              <a:rPr lang="ro-RO" dirty="0">
                <a:cs typeface="Avenir Light"/>
              </a:rPr>
              <a:t>Deocamdată ne oprim aici cu discutarea FNBC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710" y="-2375"/>
            <a:ext cx="804618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Cum va decurge normalizarea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72" y="1041014"/>
            <a:ext cx="8594532" cy="59717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Porni</a:t>
            </a:r>
            <a:r>
              <a:rPr lang="ro-RO" dirty="0"/>
              <a:t>m</a:t>
            </a:r>
            <a:r>
              <a:rPr lang="en-US" dirty="0"/>
              <a:t> de la </a:t>
            </a:r>
            <a:r>
              <a:rPr lang="en-US" dirty="0" err="1"/>
              <a:t>specifica</a:t>
            </a:r>
            <a:r>
              <a:rPr lang="ro-RO" dirty="0"/>
              <a:t>ţiile problemei (simplificându</a:t>
            </a:r>
            <a:r>
              <a:rPr lang="en-US" dirty="0"/>
              <a:t>-le, </a:t>
            </a:r>
            <a:r>
              <a:rPr lang="en-US" dirty="0" err="1"/>
              <a:t>mai</a:t>
            </a:r>
            <a:r>
              <a:rPr lang="en-US" dirty="0"/>
              <a:t> ales </a:t>
            </a:r>
            <a:r>
              <a:rPr lang="ro-RO" dirty="0"/>
              <a:t>în primele cazuri practice)</a:t>
            </a:r>
          </a:p>
          <a:p>
            <a:r>
              <a:rPr lang="ro-RO" dirty="0"/>
              <a:t>Inventariem toate informaţiile necesare (informaţii care vor deveni </a:t>
            </a:r>
            <a:r>
              <a:rPr lang="ro-RO" b="1" dirty="0"/>
              <a:t>atribute</a:t>
            </a:r>
            <a:r>
              <a:rPr lang="ro-RO" dirty="0"/>
              <a:t> ale BD)</a:t>
            </a:r>
          </a:p>
          <a:p>
            <a:r>
              <a:rPr lang="ro-RO" dirty="0"/>
              <a:t>Stabilim </a:t>
            </a:r>
            <a:r>
              <a:rPr lang="ro-RO" b="1" dirty="0"/>
              <a:t>dependenţele</a:t>
            </a:r>
            <a:r>
              <a:rPr lang="ro-RO" dirty="0"/>
              <a:t> dintre atribute (funcţionale, de incluziune, ...)</a:t>
            </a:r>
          </a:p>
          <a:p>
            <a:r>
              <a:rPr lang="ro-RO" dirty="0"/>
              <a:t>Obţinem BD într</a:t>
            </a:r>
            <a:r>
              <a:rPr lang="en-US" dirty="0"/>
              <a:t>-o </a:t>
            </a:r>
            <a:r>
              <a:rPr lang="en-US" b="1" dirty="0"/>
              <a:t>form</a:t>
            </a:r>
            <a:r>
              <a:rPr lang="ro-RO" b="1" dirty="0"/>
              <a:t>ă normală </a:t>
            </a:r>
            <a:r>
              <a:rPr lang="ro-RO" dirty="0"/>
              <a:t>cât mai avansată (ideal ar fi 5FN, dar ne vom mulţumi de multe ori şi cu 3FN)</a:t>
            </a:r>
          </a:p>
          <a:p>
            <a:r>
              <a:rPr lang="ro-RO" dirty="0"/>
              <a:t>Folosind normalizarea prin descompunere aducem BD succesiv în 1FN, 2FN ...</a:t>
            </a:r>
          </a:p>
          <a:p>
            <a:r>
              <a:rPr lang="ro-RO" dirty="0"/>
              <a:t>Folosind normalizarea prin sinteză aducem BD direct în 3FN / 4 FN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2" y="190230"/>
            <a:ext cx="7906746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a schemei BIBLIOTECA2 în 3FN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26184" y="1726580"/>
            <a:ext cx="786606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3FN ale BD BIBLIOTECA2, una conţine un evident grad de redundanţă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r>
              <a:rPr lang="ro-RO" dirty="0">
                <a:cs typeface="Avenir Light"/>
              </a:rPr>
              <a:t>Pentru fiecare exmplar cumpărat dintr-o carte,  trebuie introduse în tabela EXEMPLARE_AUTORI_CC înregistrări pentru toate combinaţiile valorilor </a:t>
            </a:r>
            <a:r>
              <a:rPr lang="ro-RO" i="1" dirty="0">
                <a:cs typeface="Avenir Light"/>
              </a:rPr>
              <a:t>Cote-Autori-CuvinteCheie</a:t>
            </a:r>
            <a:r>
              <a:rPr lang="ro-RO" dirty="0">
                <a:cs typeface="Avenir Light"/>
              </a:rPr>
              <a:t> pentru cartea respectivă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644" y="49553"/>
            <a:ext cx="797567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A </a:t>
            </a:r>
            <a:r>
              <a:rPr lang="en-US" dirty="0" err="1"/>
              <a:t>patra</a:t>
            </a:r>
            <a:r>
              <a:rPr lang="en-US" dirty="0"/>
              <a:t> form</a:t>
            </a:r>
            <a:r>
              <a:rPr lang="ro-RO" dirty="0"/>
              <a:t>ă normală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349324"/>
            <a:ext cx="8089626" cy="5410200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Destul de rar întâlnită în practică</a:t>
            </a:r>
          </a:p>
          <a:p>
            <a:r>
              <a:rPr lang="ro-RO" dirty="0">
                <a:cs typeface="Avenir Light"/>
              </a:rPr>
              <a:t>Se bazează pe eliminarea Dependenţelor Multi-Valoare (vezi prezentarea 004)</a:t>
            </a:r>
          </a:p>
          <a:p>
            <a:pPr>
              <a:lnSpc>
                <a:spcPct val="90000"/>
              </a:lnSpc>
              <a:buNone/>
            </a:pPr>
            <a:endParaRPr lang="ro-RO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ie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Este </a:t>
            </a:r>
            <a:r>
              <a:rPr lang="en-US" dirty="0" err="1">
                <a:cs typeface="Avenir Light"/>
              </a:rPr>
              <a:t>deja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3</a:t>
            </a:r>
            <a:r>
              <a:rPr lang="en-US" dirty="0">
                <a:cs typeface="Avenir Light"/>
              </a:rPr>
              <a:t>FN</a:t>
            </a:r>
            <a:r>
              <a:rPr lang="ro-RO" dirty="0">
                <a:cs typeface="Avenir Light"/>
              </a:rPr>
              <a:t> (sau FNBC)</a:t>
            </a: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dirty="0">
                <a:cs typeface="Avenir Light"/>
              </a:rPr>
              <a:t>Nu con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ine</a:t>
            </a:r>
            <a:r>
              <a:rPr lang="en-US" dirty="0">
                <a:cs typeface="Avenir Light"/>
              </a:rPr>
              <a:t> </a:t>
            </a:r>
            <a:r>
              <a:rPr lang="en-US" b="1" dirty="0" err="1">
                <a:cs typeface="Avenir Light"/>
              </a:rPr>
              <a:t>dependen</a:t>
            </a:r>
            <a:r>
              <a:rPr lang="ro-RO" b="1" dirty="0">
                <a:cs typeface="Avenir Light"/>
              </a:rPr>
              <a:t>ţ</a:t>
            </a:r>
            <a:r>
              <a:rPr lang="en-US" b="1" dirty="0">
                <a:cs typeface="Avenir Light"/>
              </a:rPr>
              <a:t>e </a:t>
            </a:r>
            <a:r>
              <a:rPr lang="ro-RO" b="1" dirty="0">
                <a:cs typeface="Avenir Light"/>
              </a:rPr>
              <a:t>multivaloare</a:t>
            </a:r>
            <a:endParaRPr lang="en-US" b="1" u="sng" dirty="0">
              <a:cs typeface="Avenir Light"/>
            </a:endParaRPr>
          </a:p>
          <a:p>
            <a:pPr>
              <a:lnSpc>
                <a:spcPct val="90000"/>
              </a:lnSpc>
              <a:buFontTx/>
              <a:buChar char="-"/>
            </a:pPr>
            <a:endParaRPr lang="en-US" dirty="0">
              <a:cs typeface="Avenir Light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cs typeface="Avenir Light"/>
              </a:rPr>
              <a:t>O </a:t>
            </a:r>
            <a:r>
              <a:rPr lang="en-US" dirty="0" err="1">
                <a:cs typeface="Avenir Light"/>
              </a:rPr>
              <a:t>baz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de date </a:t>
            </a:r>
            <a:r>
              <a:rPr lang="en-US" dirty="0" err="1">
                <a:cs typeface="Avenir Light"/>
              </a:rPr>
              <a:t>este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 </a:t>
            </a:r>
            <a:r>
              <a:rPr lang="en-US" dirty="0" err="1">
                <a:cs typeface="Avenir Light"/>
              </a:rPr>
              <a:t>dac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toate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rela</a:t>
            </a:r>
            <a:r>
              <a:rPr lang="ro-RO" dirty="0">
                <a:cs typeface="Avenir Light"/>
              </a:rPr>
              <a:t>ţ</a:t>
            </a:r>
            <a:r>
              <a:rPr lang="en-US" dirty="0" err="1">
                <a:cs typeface="Avenir Light"/>
              </a:rPr>
              <a:t>iile</a:t>
            </a:r>
            <a:r>
              <a:rPr lang="en-US" dirty="0">
                <a:cs typeface="Avenir Light"/>
              </a:rPr>
              <a:t> care o </a:t>
            </a:r>
            <a:r>
              <a:rPr lang="en-US" dirty="0" err="1">
                <a:cs typeface="Avenir Light"/>
              </a:rPr>
              <a:t>alc</a:t>
            </a:r>
            <a:r>
              <a:rPr lang="ro-RO" dirty="0">
                <a:cs typeface="Avenir Light"/>
              </a:rPr>
              <a:t>ă</a:t>
            </a:r>
            <a:r>
              <a:rPr lang="en-US" dirty="0" err="1">
                <a:cs typeface="Avenir Light"/>
              </a:rPr>
              <a:t>tuiesc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afl</a:t>
            </a:r>
            <a:r>
              <a:rPr lang="ro-RO" dirty="0">
                <a:cs typeface="Avenir Light"/>
              </a:rPr>
              <a:t>ă</a:t>
            </a:r>
            <a:r>
              <a:rPr lang="en-US" dirty="0">
                <a:cs typeface="Avenir Light"/>
              </a:rPr>
              <a:t> </a:t>
            </a:r>
            <a:r>
              <a:rPr lang="ro-RO" dirty="0">
                <a:cs typeface="Avenir Light"/>
              </a:rPr>
              <a:t>î</a:t>
            </a:r>
            <a:r>
              <a:rPr lang="en-US" dirty="0">
                <a:cs typeface="Avenir Light"/>
              </a:rPr>
              <a:t>n </a:t>
            </a:r>
            <a:r>
              <a:rPr lang="ro-RO" dirty="0">
                <a:cs typeface="Avenir Light"/>
              </a:rPr>
              <a:t>4</a:t>
            </a:r>
            <a:r>
              <a:rPr lang="en-US" dirty="0">
                <a:cs typeface="Avenir Light"/>
              </a:rPr>
              <a:t>FN</a:t>
            </a:r>
          </a:p>
          <a:p>
            <a:endParaRPr lang="en-US" dirty="0">
              <a:cs typeface="Avenir Light"/>
            </a:endParaRPr>
          </a:p>
          <a:p>
            <a:endParaRPr lang="ro-RO" dirty="0">
              <a:cs typeface="Avenir Light"/>
            </a:endParaRPr>
          </a:p>
          <a:p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940" y="204300"/>
            <a:ext cx="8117059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/>
              <a:t>T</a:t>
            </a:r>
            <a:r>
              <a:rPr lang="ro-RO" dirty="0"/>
              <a:t>abel</a:t>
            </a:r>
            <a:r>
              <a:rPr lang="en-US" dirty="0"/>
              <a:t>a care</a:t>
            </a:r>
            <a:r>
              <a:rPr lang="ro-RO" dirty="0"/>
              <a:t> conţine </a:t>
            </a:r>
            <a:r>
              <a:rPr lang="en-US" dirty="0"/>
              <a:t>o </a:t>
            </a:r>
            <a:r>
              <a:rPr lang="ro-RO" dirty="0"/>
              <a:t>DMV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012874" y="1447801"/>
            <a:ext cx="7920814" cy="23223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Dintre toate tabele discutate/obţinute în 3FN, una singură conţine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EXEMPLARE_AUTORI_CC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1781" y="3713866"/>
            <a:ext cx="1066950" cy="543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dirty="0">
                <a:latin typeface="Avenir Light"/>
                <a:cs typeface="Avenir Light"/>
              </a:rPr>
              <a:t>Cot</a:t>
            </a:r>
            <a:r>
              <a:rPr lang="ro-RO" sz="3200" dirty="0">
                <a:latin typeface="Avenir Light"/>
                <a:cs typeface="Avenir Light"/>
              </a:rPr>
              <a:t>ă</a:t>
            </a:r>
            <a:endParaRPr lang="en-US" sz="3200" dirty="0">
              <a:latin typeface="Avenir Light"/>
              <a:cs typeface="Avenir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3027" y="3981152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31699" y="3978804"/>
            <a:ext cx="8159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2874" y="3697454"/>
            <a:ext cx="450129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3200" dirty="0">
                <a:latin typeface="Avenir Light"/>
                <a:cs typeface="Avenir Light"/>
              </a:rPr>
              <a:t>Autor  |   CuvântCheie </a:t>
            </a:r>
            <a:endParaRPr lang="en-US" sz="3200" dirty="0">
              <a:latin typeface="Avenir Light"/>
              <a:cs typeface="Avenir Ligh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26118" y="4698609"/>
            <a:ext cx="7920814" cy="186871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Pe baza DMV tabela se descompune astfel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: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EXEMPLARE_AUTORI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Cot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ă</a:t>
            </a: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,  </a:t>
            </a:r>
            <a:r>
              <a:rPr kumimoji="0" lang="ro-RO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Autor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  <a:p>
            <a:pPr marL="36576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EXEMPLARE_CC </a:t>
            </a:r>
            <a:r>
              <a:rPr lang="en-US" sz="3200" dirty="0">
                <a:latin typeface="Avenir Light"/>
                <a:cs typeface="Avenir Light"/>
              </a:rPr>
              <a:t>{ 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</a:t>
            </a:r>
            <a:r>
              <a:rPr lang="ro-RO" sz="3200" u="sng" dirty="0">
                <a:latin typeface="Avenir Light"/>
                <a:cs typeface="Avenir Light"/>
              </a:rPr>
              <a:t>CuvântCheie</a:t>
            </a:r>
            <a:r>
              <a:rPr lang="en-US" sz="3200" dirty="0">
                <a:latin typeface="Avenir Light"/>
                <a:cs typeface="Avenir Light"/>
              </a:rPr>
              <a:t>}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05" y="-1"/>
            <a:ext cx="8623495" cy="1280161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Schema BD BIBLIOTECĂ2 în 4FN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0327" y="3297691"/>
            <a:ext cx="7990449" cy="11899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6276" y="1375107"/>
            <a:ext cx="7849772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Editura</a:t>
            </a:r>
            <a:r>
              <a:rPr lang="ro-RO" sz="3200" dirty="0">
                <a:latin typeface="Avenir Light"/>
                <a:cs typeface="Avenir Ligh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9765" y="1994096"/>
            <a:ext cx="7974739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Avenir Light"/>
                <a:cs typeface="Avenir Ligh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ro-RO" sz="3200" u="sng" dirty="0">
                <a:latin typeface="Avenir Light"/>
                <a:cs typeface="Avenir Light"/>
              </a:rPr>
              <a:t>ISBN</a:t>
            </a:r>
            <a:r>
              <a:rPr lang="ro-RO" sz="3200" dirty="0">
                <a:latin typeface="Avenir Light"/>
                <a:cs typeface="Avenir Light"/>
              </a:rPr>
              <a:t>, Titlu, Editura, </a:t>
            </a:r>
            <a:r>
              <a:rPr lang="en-US" sz="3200" dirty="0">
                <a:latin typeface="Avenir Light"/>
                <a:cs typeface="Avenir Light"/>
              </a:rPr>
              <a:t> </a:t>
            </a:r>
            <a:r>
              <a:rPr lang="ro-RO" sz="3200" dirty="0">
                <a:latin typeface="Avenir Light"/>
                <a:cs typeface="Avenir Ligh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41832" y="2627133"/>
            <a:ext cx="790674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Avenir Light"/>
                <a:cs typeface="Avenir Ligh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{</a:t>
            </a:r>
            <a:r>
              <a:rPr lang="en-US" sz="3200" u="sng" dirty="0">
                <a:latin typeface="Avenir Light"/>
                <a:cs typeface="Avenir Light"/>
              </a:rPr>
              <a:t>Cot</a:t>
            </a:r>
            <a:r>
              <a:rPr lang="ro-RO" sz="3200" u="sng" dirty="0">
                <a:latin typeface="Avenir Light"/>
                <a:cs typeface="Avenir Light"/>
              </a:rPr>
              <a:t>ă</a:t>
            </a:r>
            <a:r>
              <a:rPr lang="ro-RO" sz="3200" dirty="0">
                <a:latin typeface="Avenir Light"/>
                <a:cs typeface="Avenir Ligh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cs typeface="Avenir Light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7639" y="4083158"/>
            <a:ext cx="7990449" cy="812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EXEMPLARE_CC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Light"/>
                <a:ea typeface="+mn-ea"/>
                <a:cs typeface="Avenir Light"/>
              </a:rPr>
              <a:t>}</a:t>
            </a:r>
          </a:p>
        </p:txBody>
      </p:sp>
      <p:sp>
        <p:nvSpPr>
          <p:cNvPr id="9" name="Content Placeholder 2"/>
          <p:cNvSpPr txBox="1">
            <a:spLocks noGrp="1"/>
          </p:cNvSpPr>
          <p:nvPr>
            <p:ph idx="1"/>
          </p:nvPr>
        </p:nvSpPr>
        <p:spPr>
          <a:xfrm>
            <a:off x="886266" y="5036239"/>
            <a:ext cx="7920814" cy="16599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</a:pPr>
            <a:r>
              <a:rPr lang="ro-RO" dirty="0">
                <a:cs typeface="Avenir Light"/>
              </a:rPr>
              <a:t>Pentru celelate BD – BIBLIOTECA3 şi FACTURARE,  schema 3FN se păstrează şi în 4FN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lang="en-US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95" y="190230"/>
            <a:ext cx="8750105" cy="108993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O problemă din BIBLIOTECA3 </a:t>
            </a:r>
            <a:r>
              <a:rPr lang="en-US" dirty="0" err="1"/>
              <a:t>nerezolvat</a:t>
            </a:r>
            <a:r>
              <a:rPr lang="ro-RO" dirty="0"/>
              <a:t>ă nici în 4FN</a:t>
            </a:r>
            <a:endParaRPr lang="en-US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62709" y="1531938"/>
            <a:ext cx="8581292" cy="53260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ro-RO" dirty="0">
                <a:cs typeface="Avenir Light"/>
              </a:rPr>
              <a:t>Dintre tabele 4FN ale BD BIBLIOTECA2, două conţin un evident grad de redundanţă</a:t>
            </a:r>
            <a:r>
              <a:rPr lang="en-US" dirty="0">
                <a:cs typeface="Avenir Light"/>
              </a:rPr>
              <a:t>:</a:t>
            </a:r>
            <a:endParaRPr lang="ro-RO" dirty="0">
              <a:cs typeface="Avenir Light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    EXEMPLARE_AUTORI</a:t>
            </a:r>
            <a:r>
              <a:rPr kumimoji="0" lang="ro-RO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 </a:t>
            </a:r>
            <a:r>
              <a:rPr kumimoji="0" lang="en-US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Cot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ă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, 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venir Light"/>
              </a:rPr>
              <a:t>}</a:t>
            </a:r>
            <a:endParaRPr kumimoji="0" lang="ro-RO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  <a:p>
            <a:pPr>
              <a:buNone/>
            </a:pPr>
            <a:r>
              <a:rPr lang="ro-RO" dirty="0">
                <a:cs typeface="Avenir Light"/>
              </a:rPr>
              <a:t>     EXEMPLARE_CC </a:t>
            </a:r>
            <a:r>
              <a:rPr lang="en-US" dirty="0">
                <a:cs typeface="Avenir Light"/>
              </a:rPr>
              <a:t>{ </a:t>
            </a:r>
            <a:r>
              <a:rPr lang="en-US" u="sng" dirty="0">
                <a:cs typeface="Avenir Light"/>
              </a:rPr>
              <a:t>Cot</a:t>
            </a:r>
            <a:r>
              <a:rPr lang="ro-RO" u="sng" dirty="0">
                <a:cs typeface="Avenir Light"/>
              </a:rPr>
              <a:t>ă</a:t>
            </a:r>
            <a:r>
              <a:rPr lang="ro-RO" dirty="0">
                <a:cs typeface="Avenir Light"/>
              </a:rPr>
              <a:t>, </a:t>
            </a:r>
            <a:r>
              <a:rPr lang="ro-RO" u="sng" dirty="0">
                <a:cs typeface="Avenir Light"/>
              </a:rPr>
              <a:t>CuvântCheie</a:t>
            </a:r>
            <a:r>
              <a:rPr lang="en-US" dirty="0">
                <a:cs typeface="Avenir Light"/>
              </a:rPr>
              <a:t>}</a:t>
            </a:r>
            <a:endParaRPr lang="ro-RO" dirty="0">
              <a:cs typeface="Avenir Light"/>
            </a:endParaRPr>
          </a:p>
          <a:p>
            <a:r>
              <a:rPr lang="ro-RO" dirty="0">
                <a:cs typeface="Avenir Light"/>
              </a:rPr>
              <a:t>Intuitiv, ne dăm seama că autorii şi cuvintele cheie corespund unei cărţi (titlu, ISBN), şi nu fiecărui exemplar (cotă) al cărţii</a:t>
            </a:r>
          </a:p>
          <a:p>
            <a:r>
              <a:rPr lang="ro-RO" dirty="0">
                <a:cs typeface="Avenir Light"/>
              </a:rPr>
              <a:t>Situaţia este una mioritică întrucât, chiar dacă am sesizat problema, nu avem ce face</a:t>
            </a:r>
            <a:r>
              <a:rPr lang="en-US" dirty="0">
                <a:cs typeface="Avenir Light"/>
              </a:rPr>
              <a:t> (</a:t>
            </a:r>
            <a:r>
              <a:rPr lang="ro-RO" dirty="0">
                <a:cs typeface="Avenir Light"/>
              </a:rPr>
              <a:t>noi </a:t>
            </a:r>
            <a:r>
              <a:rPr lang="en-US" dirty="0">
                <a:cs typeface="Avenir Light"/>
              </a:rPr>
              <a:t>am </a:t>
            </a:r>
            <a:r>
              <a:rPr lang="en-US" dirty="0" err="1">
                <a:cs typeface="Avenir Light"/>
              </a:rPr>
              <a:t>aplicat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corect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principiile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normaliz</a:t>
            </a:r>
            <a:r>
              <a:rPr lang="ro-RO" dirty="0">
                <a:cs typeface="Avenir Light"/>
              </a:rPr>
              <a:t>ării prin descompunere)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6" y="612269"/>
            <a:ext cx="8300642" cy="5338371"/>
          </a:xfrm>
        </p:spPr>
        <p:txBody>
          <a:bodyPr>
            <a:normAutofit/>
          </a:bodyPr>
          <a:lstStyle/>
          <a:p>
            <a:pPr algn="ctr"/>
            <a:r>
              <a:rPr lang="ro-RO" sz="8000" b="1" dirty="0"/>
              <a:t>II. Normalizare prin sinteză</a:t>
            </a:r>
            <a:endParaRPr lang="en-US" sz="8000" b="1" dirty="0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41712" y="42200"/>
            <a:ext cx="7905339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Precizări privind normalizarea prin sinteză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33046" y="1139483"/>
            <a:ext cx="8510954" cy="5718517"/>
          </a:xfrm>
        </p:spPr>
        <p:txBody>
          <a:bodyPr>
            <a:normAutofit/>
          </a:bodyPr>
          <a:lstStyle/>
          <a:p>
            <a:r>
              <a:rPr lang="ro-RO" dirty="0"/>
              <a:t>Se bazează tot de dependen</a:t>
            </a:r>
            <a:r>
              <a:rPr lang="ro-RO" dirty="0">
                <a:latin typeface="Gill Sans MT"/>
              </a:rPr>
              <a:t>ţele dintre atribute</a:t>
            </a:r>
          </a:p>
          <a:p>
            <a:pPr lvl="1"/>
            <a:r>
              <a:rPr lang="ro-RO" dirty="0"/>
              <a:t>Funcţionale</a:t>
            </a:r>
          </a:p>
          <a:p>
            <a:pPr lvl="1"/>
            <a:r>
              <a:rPr lang="ro-RO" dirty="0"/>
              <a:t>De incluziune</a:t>
            </a:r>
          </a:p>
          <a:p>
            <a:pPr lvl="1"/>
            <a:r>
              <a:rPr lang="ro-RO" dirty="0"/>
              <a:t>Multi-valoare</a:t>
            </a:r>
          </a:p>
          <a:p>
            <a:r>
              <a:rPr lang="ro-RO" dirty="0"/>
              <a:t>Singura cerinţă de pornire este ca atributele să fie atomice, fără a ne mai interesa care ar putea fi eventuala cheie primară a relaţiei iniţiale (universale) ce grupează toate atributele BD</a:t>
            </a:r>
          </a:p>
          <a:p>
            <a:r>
              <a:rPr lang="ro-RO" dirty="0"/>
              <a:t>Obţine schema BD direct în 3FN (sau 4FN)</a:t>
            </a:r>
          </a:p>
          <a:p>
            <a:r>
              <a:rPr lang="ro-RO" dirty="0"/>
              <a:t>Chiar dacă au fost propuse o serie de algoritmi, noi de vom baza exclusiv pe graful dependenţelor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323064" y="91754"/>
            <a:ext cx="7498080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18979" y="1350498"/>
            <a:ext cx="8232786" cy="530352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Reprez</a:t>
            </a:r>
            <a:r>
              <a:rPr lang="ro-RO" dirty="0"/>
              <a:t>intă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ro-RO" dirty="0"/>
              <a:t> DF, DI şi DMV</a:t>
            </a:r>
            <a:endParaRPr lang="en-US" dirty="0"/>
          </a:p>
          <a:p>
            <a:pPr eaLnBrk="1" hangingPunct="1"/>
            <a:r>
              <a:rPr lang="ro-RO" dirty="0"/>
              <a:t>Pentru DF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 err="1"/>
              <a:t>Baza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sursa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V</a:t>
            </a:r>
            <a:r>
              <a:rPr lang="ro-RO" dirty="0"/>
              <a:t>â</a:t>
            </a:r>
            <a:r>
              <a:rPr lang="en-US" dirty="0" err="1"/>
              <a:t>rful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 err="1"/>
              <a:t>ge</a:t>
            </a:r>
            <a:r>
              <a:rPr lang="ro-RO" dirty="0"/>
              <a:t>ţ</a:t>
            </a:r>
            <a:r>
              <a:rPr lang="en-US" dirty="0"/>
              <a:t>ii – </a:t>
            </a:r>
            <a:r>
              <a:rPr lang="en-US" dirty="0" err="1"/>
              <a:t>destina</a:t>
            </a:r>
            <a:r>
              <a:rPr lang="ro-RO" dirty="0"/>
              <a:t>ţ</a:t>
            </a:r>
            <a:r>
              <a:rPr lang="en-US" dirty="0" err="1"/>
              <a:t>ia</a:t>
            </a:r>
            <a:r>
              <a:rPr lang="en-US" dirty="0"/>
              <a:t> DF</a:t>
            </a:r>
          </a:p>
          <a:p>
            <a:pPr lvl="1"/>
            <a:r>
              <a:rPr lang="en-US" dirty="0"/>
              <a:t>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 DF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ro-RO" dirty="0"/>
              <a:t>ă</a:t>
            </a:r>
            <a:r>
              <a:rPr lang="en-US" dirty="0"/>
              <a:t> – </a:t>
            </a:r>
            <a:r>
              <a:rPr lang="en-US" dirty="0" err="1"/>
              <a:t>conector</a:t>
            </a:r>
            <a:endParaRPr lang="en-US" dirty="0"/>
          </a:p>
          <a:p>
            <a:pPr lvl="1"/>
            <a:r>
              <a:rPr lang="en-US" dirty="0"/>
              <a:t>DF par</a:t>
            </a:r>
            <a:r>
              <a:rPr lang="ro-RO" dirty="0"/>
              <a:t>ţ</a:t>
            </a:r>
            <a:r>
              <a:rPr lang="en-US" dirty="0" err="1"/>
              <a:t>iale</a:t>
            </a:r>
            <a:r>
              <a:rPr lang="en-US" dirty="0"/>
              <a:t> </a:t>
            </a:r>
            <a:r>
              <a:rPr lang="ro-RO" dirty="0"/>
              <a:t>ş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tranzitive</a:t>
            </a:r>
            <a:r>
              <a:rPr lang="en-US" dirty="0"/>
              <a:t> se </a:t>
            </a:r>
            <a:r>
              <a:rPr lang="en-US" dirty="0" err="1"/>
              <a:t>identific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vizual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diagram</a:t>
            </a:r>
            <a:r>
              <a:rPr lang="ro-RO" dirty="0"/>
              <a:t>ă</a:t>
            </a:r>
            <a:r>
              <a:rPr lang="en-US" dirty="0"/>
              <a:t>/</a:t>
            </a:r>
            <a:r>
              <a:rPr lang="en-US" dirty="0" err="1"/>
              <a:t>graf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DI </a:t>
            </a:r>
            <a:r>
              <a:rPr lang="en-US" dirty="0" err="1"/>
              <a:t>folosim</a:t>
            </a:r>
            <a:r>
              <a:rPr lang="en-US" dirty="0"/>
              <a:t> un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care s</a:t>
            </a:r>
            <a:r>
              <a:rPr lang="ro-RO" dirty="0"/>
              <a:t>ă sugereze incluziunea</a:t>
            </a:r>
          </a:p>
          <a:p>
            <a:r>
              <a:rPr lang="ro-RO" dirty="0"/>
              <a:t>Pentru DMV folosim săgeţi cu vârful dublu</a:t>
            </a:r>
          </a:p>
          <a:p>
            <a:endParaRPr lang="en-US" dirty="0"/>
          </a:p>
        </p:txBody>
      </p:sp>
    </p:spTree>
  </p:cSld>
  <p:clrMapOvr>
    <a:masterClrMapping/>
  </p:clrMapOvr>
  <p:transition advTm="11328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9654" y="109385"/>
            <a:ext cx="7345363" cy="865187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Graful</a:t>
            </a:r>
            <a:r>
              <a:rPr lang="en-US" dirty="0"/>
              <a:t> DF – BD </a:t>
            </a:r>
            <a:r>
              <a:rPr lang="ro-RO" dirty="0"/>
              <a:t>FACTURARE </a:t>
            </a:r>
            <a:endParaRPr lang="en-US" dirty="0"/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2771775" y="1601737"/>
            <a:ext cx="1058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1042988" y="2682824"/>
            <a:ext cx="13747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6629" name="Rectangle 22"/>
          <p:cNvSpPr>
            <a:spLocks noChangeArrowheads="1"/>
          </p:cNvSpPr>
          <p:nvPr/>
        </p:nvSpPr>
        <p:spPr bwMode="auto">
          <a:xfrm>
            <a:off x="1835150" y="3186062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6630" name="Line 28"/>
          <p:cNvSpPr>
            <a:spLocks noChangeShapeType="1"/>
          </p:cNvSpPr>
          <p:nvPr/>
        </p:nvSpPr>
        <p:spPr bwMode="auto">
          <a:xfrm flipH="1">
            <a:off x="1835150" y="2035124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1" name="Line 39"/>
          <p:cNvSpPr>
            <a:spLocks noChangeShapeType="1"/>
          </p:cNvSpPr>
          <p:nvPr/>
        </p:nvSpPr>
        <p:spPr bwMode="auto">
          <a:xfrm flipH="1">
            <a:off x="1547813" y="3617862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2" name="Line 44"/>
          <p:cNvSpPr>
            <a:spLocks noChangeShapeType="1"/>
          </p:cNvSpPr>
          <p:nvPr/>
        </p:nvSpPr>
        <p:spPr bwMode="auto">
          <a:xfrm>
            <a:off x="6156325" y="2035124"/>
            <a:ext cx="792163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Oval 67"/>
          <p:cNvSpPr>
            <a:spLocks noChangeArrowheads="1"/>
          </p:cNvSpPr>
          <p:nvPr/>
        </p:nvSpPr>
        <p:spPr bwMode="auto">
          <a:xfrm>
            <a:off x="4787900" y="2538362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68"/>
          <p:cNvSpPr>
            <a:spLocks noChangeShapeType="1"/>
          </p:cNvSpPr>
          <p:nvPr/>
        </p:nvSpPr>
        <p:spPr bwMode="auto">
          <a:xfrm flipH="1">
            <a:off x="2700338" y="2035124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69"/>
          <p:cNvSpPr>
            <a:spLocks noChangeShapeType="1"/>
          </p:cNvSpPr>
          <p:nvPr/>
        </p:nvSpPr>
        <p:spPr bwMode="auto">
          <a:xfrm flipH="1">
            <a:off x="1979613" y="3619449"/>
            <a:ext cx="576262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Rectangle 79"/>
          <p:cNvSpPr>
            <a:spLocks noChangeArrowheads="1"/>
          </p:cNvSpPr>
          <p:nvPr/>
        </p:nvSpPr>
        <p:spPr bwMode="auto">
          <a:xfrm>
            <a:off x="971550" y="3906787"/>
            <a:ext cx="122555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6637" name="Rectangle 80"/>
          <p:cNvSpPr>
            <a:spLocks noChangeArrowheads="1"/>
          </p:cNvSpPr>
          <p:nvPr/>
        </p:nvSpPr>
        <p:spPr bwMode="auto">
          <a:xfrm>
            <a:off x="7235825" y="3330524"/>
            <a:ext cx="61912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26638" name="Rectangle 81"/>
          <p:cNvSpPr>
            <a:spLocks noChangeArrowheads="1"/>
          </p:cNvSpPr>
          <p:nvPr/>
        </p:nvSpPr>
        <p:spPr bwMode="auto">
          <a:xfrm>
            <a:off x="3282950" y="4410024"/>
            <a:ext cx="22971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26639" name="Rectangle 82"/>
          <p:cNvSpPr>
            <a:spLocks noChangeArrowheads="1"/>
          </p:cNvSpPr>
          <p:nvPr/>
        </p:nvSpPr>
        <p:spPr bwMode="auto">
          <a:xfrm>
            <a:off x="1619250" y="5994349"/>
            <a:ext cx="2570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6640" name="Rectangle 83"/>
          <p:cNvSpPr>
            <a:spLocks noChangeArrowheads="1"/>
          </p:cNvSpPr>
          <p:nvPr/>
        </p:nvSpPr>
        <p:spPr bwMode="auto">
          <a:xfrm>
            <a:off x="5580063" y="1601737"/>
            <a:ext cx="131127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6641" name="Rectangle 84"/>
          <p:cNvSpPr>
            <a:spLocks noChangeArrowheads="1"/>
          </p:cNvSpPr>
          <p:nvPr/>
        </p:nvSpPr>
        <p:spPr bwMode="auto">
          <a:xfrm>
            <a:off x="1116013" y="4494162"/>
            <a:ext cx="135413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6642" name="Rectangle 85"/>
          <p:cNvSpPr>
            <a:spLocks noChangeArrowheads="1"/>
          </p:cNvSpPr>
          <p:nvPr/>
        </p:nvSpPr>
        <p:spPr bwMode="auto">
          <a:xfrm>
            <a:off x="1474788" y="5059312"/>
            <a:ext cx="1296987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6643" name="Line 86"/>
          <p:cNvSpPr>
            <a:spLocks noChangeShapeType="1"/>
          </p:cNvSpPr>
          <p:nvPr/>
        </p:nvSpPr>
        <p:spPr bwMode="auto">
          <a:xfrm flipH="1">
            <a:off x="2339975" y="3690887"/>
            <a:ext cx="43180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4" name="Line 87"/>
          <p:cNvSpPr>
            <a:spLocks noChangeShapeType="1"/>
          </p:cNvSpPr>
          <p:nvPr/>
        </p:nvSpPr>
        <p:spPr bwMode="auto">
          <a:xfrm>
            <a:off x="2987675" y="3617862"/>
            <a:ext cx="107950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5" name="Rectangle 88"/>
          <p:cNvSpPr>
            <a:spLocks noChangeArrowheads="1"/>
          </p:cNvSpPr>
          <p:nvPr/>
        </p:nvSpPr>
        <p:spPr bwMode="auto">
          <a:xfrm>
            <a:off x="3419475" y="5346649"/>
            <a:ext cx="21891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6646" name="Rectangle 89"/>
          <p:cNvSpPr>
            <a:spLocks noChangeArrowheads="1"/>
          </p:cNvSpPr>
          <p:nvPr/>
        </p:nvSpPr>
        <p:spPr bwMode="auto">
          <a:xfrm>
            <a:off x="5003800" y="5849887"/>
            <a:ext cx="248761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6647" name="Line 90"/>
          <p:cNvSpPr>
            <a:spLocks noChangeShapeType="1"/>
          </p:cNvSpPr>
          <p:nvPr/>
        </p:nvSpPr>
        <p:spPr bwMode="auto">
          <a:xfrm flipH="1">
            <a:off x="2987675" y="4841824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8" name="Line 91"/>
          <p:cNvSpPr>
            <a:spLocks noChangeShapeType="1"/>
          </p:cNvSpPr>
          <p:nvPr/>
        </p:nvSpPr>
        <p:spPr bwMode="auto">
          <a:xfrm>
            <a:off x="4500563" y="4843412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92"/>
          <p:cNvSpPr>
            <a:spLocks noChangeShapeType="1"/>
          </p:cNvSpPr>
          <p:nvPr/>
        </p:nvSpPr>
        <p:spPr bwMode="auto">
          <a:xfrm>
            <a:off x="5076825" y="4843412"/>
            <a:ext cx="12954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Rectangle 93"/>
          <p:cNvSpPr>
            <a:spLocks noChangeArrowheads="1"/>
          </p:cNvSpPr>
          <p:nvPr/>
        </p:nvSpPr>
        <p:spPr bwMode="auto">
          <a:xfrm>
            <a:off x="6443663" y="3978224"/>
            <a:ext cx="133191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6651" name="Rectangle 94"/>
          <p:cNvSpPr>
            <a:spLocks noChangeArrowheads="1"/>
          </p:cNvSpPr>
          <p:nvPr/>
        </p:nvSpPr>
        <p:spPr bwMode="auto">
          <a:xfrm>
            <a:off x="6948488" y="2393899"/>
            <a:ext cx="1922462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6652" name="Line 95"/>
          <p:cNvSpPr>
            <a:spLocks noChangeShapeType="1"/>
          </p:cNvSpPr>
          <p:nvPr/>
        </p:nvSpPr>
        <p:spPr bwMode="auto">
          <a:xfrm>
            <a:off x="6372225" y="2035124"/>
            <a:ext cx="1008063" cy="136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96"/>
          <p:cNvSpPr>
            <a:spLocks noChangeShapeType="1"/>
          </p:cNvSpPr>
          <p:nvPr/>
        </p:nvSpPr>
        <p:spPr bwMode="auto">
          <a:xfrm>
            <a:off x="6588125" y="2035124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97"/>
          <p:cNvSpPr>
            <a:spLocks noChangeShapeType="1"/>
          </p:cNvSpPr>
          <p:nvPr/>
        </p:nvSpPr>
        <p:spPr bwMode="auto">
          <a:xfrm>
            <a:off x="3492500" y="2035124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5" name="Line 98"/>
          <p:cNvSpPr>
            <a:spLocks noChangeShapeType="1"/>
          </p:cNvSpPr>
          <p:nvPr/>
        </p:nvSpPr>
        <p:spPr bwMode="auto">
          <a:xfrm flipH="1">
            <a:off x="5148263" y="2035124"/>
            <a:ext cx="792162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6" name="Rectangle 99"/>
          <p:cNvSpPr>
            <a:spLocks noChangeArrowheads="1"/>
          </p:cNvSpPr>
          <p:nvPr/>
        </p:nvSpPr>
        <p:spPr bwMode="auto">
          <a:xfrm>
            <a:off x="3924300" y="3546424"/>
            <a:ext cx="96996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6657" name="Rectangle 100"/>
          <p:cNvSpPr>
            <a:spLocks noChangeArrowheads="1"/>
          </p:cNvSpPr>
          <p:nvPr/>
        </p:nvSpPr>
        <p:spPr bwMode="auto">
          <a:xfrm>
            <a:off x="5076825" y="3474987"/>
            <a:ext cx="1265238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6658" name="Line 101"/>
          <p:cNvSpPr>
            <a:spLocks noChangeShapeType="1"/>
          </p:cNvSpPr>
          <p:nvPr/>
        </p:nvSpPr>
        <p:spPr bwMode="auto">
          <a:xfrm flipH="1">
            <a:off x="4427538" y="2898724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59" name="Line 102"/>
          <p:cNvSpPr>
            <a:spLocks noChangeShapeType="1"/>
          </p:cNvSpPr>
          <p:nvPr/>
        </p:nvSpPr>
        <p:spPr bwMode="auto">
          <a:xfrm>
            <a:off x="5076825" y="2825699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5170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1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1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1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1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10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10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10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10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0"/>
                            </p:stCondLst>
                            <p:childTnLst>
                              <p:par>
                                <p:cTn id="9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  <p:bldP spid="26629" grpId="0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/>
      <p:bldP spid="26637" grpId="0"/>
      <p:bldP spid="26638" grpId="0"/>
      <p:bldP spid="26639" grpId="0"/>
      <p:bldP spid="26640" grpId="0"/>
      <p:bldP spid="26641" grpId="0"/>
      <p:bldP spid="26642" grpId="0"/>
      <p:bldP spid="26643" grpId="0" animBg="1"/>
      <p:bldP spid="26644" grpId="0" animBg="1"/>
      <p:bldP spid="26645" grpId="0"/>
      <p:bldP spid="26646" grpId="0"/>
      <p:bldP spid="26647" grpId="0" animBg="1"/>
      <p:bldP spid="26648" grpId="0" animBg="1"/>
      <p:bldP spid="26649" grpId="0" animBg="1"/>
      <p:bldP spid="26650" grpId="0"/>
      <p:bldP spid="26651" grpId="0"/>
      <p:bldP spid="26652" grpId="0" animBg="1"/>
      <p:bldP spid="26653" grpId="0" animBg="1"/>
      <p:bldP spid="26654" grpId="0" animBg="1"/>
      <p:bldP spid="26655" grpId="0" animBg="1"/>
      <p:bldP spid="26656" grpId="0"/>
      <p:bldP spid="26657" grpId="0"/>
      <p:bldP spid="26658" grpId="0" animBg="1"/>
      <p:bldP spid="2665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03" y="204300"/>
            <a:ext cx="7977085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Cum se obţine din graf schema BD direct în 4FN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560344"/>
            <a:ext cx="8356914" cy="5220286"/>
          </a:xfrm>
        </p:spPr>
        <p:txBody>
          <a:bodyPr>
            <a:normAutofit/>
          </a:bodyPr>
          <a:lstStyle/>
          <a:p>
            <a:r>
              <a:rPr lang="ro-RO" dirty="0">
                <a:cs typeface="Avenir Light"/>
              </a:rPr>
              <a:t>Pentru DF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f</a:t>
            </a:r>
            <a:r>
              <a:rPr lang="en-US" dirty="0" err="1">
                <a:cs typeface="Avenir Light"/>
              </a:rPr>
              <a:t>iecare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surs</a:t>
            </a:r>
            <a:r>
              <a:rPr lang="ro-RO" dirty="0">
                <a:cs typeface="Avenir Light"/>
              </a:rPr>
              <a:t>ă de DF (simplă sau compusă) va genera o tabelă separată, în care sursa va fi cheie primară, iar toate destinaţiile sale vor fi atribute ne-cheie</a:t>
            </a:r>
          </a:p>
          <a:p>
            <a:r>
              <a:rPr lang="ro-RO" dirty="0">
                <a:cs typeface="Avenir Light"/>
              </a:rPr>
              <a:t>Pentru DI</a:t>
            </a:r>
            <a:r>
              <a:rPr lang="en-US" dirty="0">
                <a:cs typeface="Avenir Light"/>
              </a:rPr>
              <a:t>: </a:t>
            </a:r>
            <a:r>
              <a:rPr lang="en-US" dirty="0" err="1">
                <a:cs typeface="Avenir Light"/>
              </a:rPr>
              <a:t>depen</a:t>
            </a:r>
            <a:r>
              <a:rPr lang="ro-RO" dirty="0">
                <a:cs typeface="Avenir Light"/>
              </a:rPr>
              <a:t>denţele de incluziune nu generează tabele sau atribute, ci numai restricţii referenţiale</a:t>
            </a:r>
          </a:p>
          <a:p>
            <a:r>
              <a:rPr lang="ro-RO" dirty="0">
                <a:cs typeface="Avenir Light"/>
              </a:rPr>
              <a:t>Pentru DMV</a:t>
            </a:r>
            <a:r>
              <a:rPr lang="en-US" dirty="0">
                <a:cs typeface="Avenir Light"/>
              </a:rPr>
              <a:t>:</a:t>
            </a:r>
            <a:r>
              <a:rPr lang="ro-RO" dirty="0">
                <a:cs typeface="Avenir Light"/>
              </a:rPr>
              <a:t> </a:t>
            </a:r>
            <a:r>
              <a:rPr lang="en-US" dirty="0">
                <a:cs typeface="Avenir Light"/>
              </a:rPr>
              <a:t> se </a:t>
            </a:r>
            <a:r>
              <a:rPr lang="en-US" dirty="0" err="1">
                <a:cs typeface="Avenir Light"/>
              </a:rPr>
              <a:t>va</a:t>
            </a:r>
            <a:r>
              <a:rPr lang="en-US" dirty="0">
                <a:cs typeface="Avenir Light"/>
              </a:rPr>
              <a:t> </a:t>
            </a:r>
            <a:r>
              <a:rPr lang="en-US" dirty="0" err="1">
                <a:cs typeface="Avenir Light"/>
              </a:rPr>
              <a:t>crea</a:t>
            </a:r>
            <a:r>
              <a:rPr lang="en-US" dirty="0">
                <a:cs typeface="Avenir Light"/>
              </a:rPr>
              <a:t> c</a:t>
            </a:r>
            <a:r>
              <a:rPr lang="ro-RO" dirty="0">
                <a:cs typeface="Avenir Light"/>
              </a:rPr>
              <a:t>âte o tabelă pentru fiecare DMV, tabelă în care cheia primară va fi alcătuită atât din sursă cât şi din destinaţie</a:t>
            </a:r>
            <a:endParaRPr lang="en-US" dirty="0"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558" y="0"/>
            <a:ext cx="810844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Caz practic 1 – </a:t>
            </a:r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090724"/>
            <a:ext cx="8458200" cy="546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Scop</a:t>
            </a:r>
            <a:r>
              <a:rPr lang="en-US" dirty="0">
                <a:latin typeface="Avenir Light"/>
                <a:cs typeface="Avenir Light"/>
              </a:rPr>
              <a:t>: </a:t>
            </a:r>
            <a:endParaRPr lang="ro-RO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None/>
              <a:defRPr/>
            </a:pPr>
            <a:r>
              <a:rPr lang="ro-RO" dirty="0">
                <a:latin typeface="Avenir Light"/>
                <a:cs typeface="Avenir Light"/>
              </a:rPr>
              <a:t>	</a:t>
            </a:r>
            <a:r>
              <a:rPr lang="en-US" dirty="0" err="1">
                <a:latin typeface="Avenir Light"/>
                <a:cs typeface="Avenir Light"/>
              </a:rPr>
              <a:t>Stocarea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de </a:t>
            </a:r>
            <a:r>
              <a:rPr lang="en-US" dirty="0" err="1">
                <a:latin typeface="Avenir Light"/>
                <a:cs typeface="Avenir Light"/>
              </a:rPr>
              <a:t>informa</a:t>
            </a:r>
            <a:r>
              <a:rPr lang="ro-RO" dirty="0">
                <a:latin typeface="Avenir Light"/>
                <a:cs typeface="Avenir Light"/>
              </a:rPr>
              <a:t>ţii</a:t>
            </a:r>
            <a:r>
              <a:rPr lang="en-US" dirty="0">
                <a:latin typeface="Avenir Light"/>
                <a:cs typeface="Avenir Light"/>
              </a:rPr>
              <a:t> </a:t>
            </a:r>
            <a:r>
              <a:rPr lang="ro-RO" dirty="0">
                <a:latin typeface="Avenir Light"/>
                <a:cs typeface="Avenir Light"/>
              </a:rPr>
              <a:t>privind cărţile aflate în rafturile bibliotecii FEAA (Corp B UAIC, Etaj 1)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endParaRPr lang="ro-RO" sz="1400" dirty="0">
              <a:latin typeface="Avenir Light"/>
              <a:cs typeface="Avenir Light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 err="1">
                <a:latin typeface="Avenir Light"/>
                <a:cs typeface="Avenir Light"/>
              </a:rPr>
              <a:t>Specifica</a:t>
            </a:r>
            <a:r>
              <a:rPr lang="ro-RO" dirty="0">
                <a:latin typeface="Avenir Light"/>
                <a:cs typeface="Avenir Light"/>
              </a:rPr>
              <a:t>ţii minimale</a:t>
            </a:r>
            <a:r>
              <a:rPr lang="en-US" dirty="0">
                <a:latin typeface="Avenir Light"/>
                <a:cs typeface="Avenir Ligh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Fiecare carte publicată (în România şi străinătate) este identificată în mod unic la nivel mondial prin ISBN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Cărţile sunt publicate de edituri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O editură îşi are sediul  principal într-o localitate</a:t>
            </a:r>
          </a:p>
          <a:p>
            <a:pPr marL="342900" indent="-342900">
              <a:lnSpc>
                <a:spcPct val="100000"/>
              </a:lnSpc>
              <a:buFont typeface="Arial" charset="0"/>
              <a:buChar char="•"/>
              <a:defRPr/>
            </a:pPr>
            <a:r>
              <a:rPr lang="ro-RO" dirty="0">
                <a:latin typeface="Avenir Light"/>
                <a:cs typeface="Avenir Light"/>
              </a:rPr>
              <a:t>Biblioteca FEAA poate avea unul sau mai multe exemplare ale unei cărţi (ale unui </a:t>
            </a:r>
            <a:r>
              <a:rPr lang="en-US" dirty="0">
                <a:latin typeface="Avenir Light"/>
                <a:cs typeface="Avenir Light"/>
              </a:rPr>
              <a:t>“</a:t>
            </a:r>
            <a:r>
              <a:rPr lang="ro-RO" dirty="0">
                <a:latin typeface="Avenir Light"/>
                <a:cs typeface="Avenir Light"/>
              </a:rPr>
              <a:t>titlu</a:t>
            </a:r>
            <a:r>
              <a:rPr lang="en-US" dirty="0">
                <a:latin typeface="Avenir Light"/>
                <a:cs typeface="Avenir Light"/>
              </a:rPr>
              <a:t>”)</a:t>
            </a:r>
            <a:endParaRPr lang="ro-RO" dirty="0">
              <a:latin typeface="Avenir Light"/>
              <a:cs typeface="Avenir Light"/>
            </a:endParaRP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7034" y="14068"/>
            <a:ext cx="8229600" cy="1143000"/>
          </a:xfrm>
        </p:spPr>
        <p:txBody>
          <a:bodyPr anchor="ctr">
            <a:noAutofit/>
          </a:bodyPr>
          <a:lstStyle/>
          <a:p>
            <a:pPr algn="ctr"/>
            <a:r>
              <a:rPr lang="en-US" dirty="0" err="1"/>
              <a:t>Decuparea</a:t>
            </a:r>
            <a:r>
              <a:rPr lang="en-US" dirty="0"/>
              <a:t> </a:t>
            </a:r>
            <a:r>
              <a:rPr lang="en-US" dirty="0" err="1"/>
              <a:t>tabelelor</a:t>
            </a:r>
            <a:r>
              <a:rPr lang="en-US" dirty="0"/>
              <a:t> din </a:t>
            </a:r>
            <a:r>
              <a:rPr lang="en-US" dirty="0" err="1"/>
              <a:t>graf</a:t>
            </a:r>
            <a:r>
              <a:rPr lang="ro-RO" dirty="0"/>
              <a:t>ul BD FACTURARE</a:t>
            </a:r>
            <a:endParaRPr lang="en-US" dirty="0"/>
          </a:p>
        </p:txBody>
      </p:sp>
      <p:sp>
        <p:nvSpPr>
          <p:cNvPr id="27652" name="Rectangle 14"/>
          <p:cNvSpPr>
            <a:spLocks noChangeArrowheads="1"/>
          </p:cNvSpPr>
          <p:nvPr/>
        </p:nvSpPr>
        <p:spPr bwMode="auto">
          <a:xfrm>
            <a:off x="1042988" y="2224088"/>
            <a:ext cx="1374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DataFact</a:t>
            </a:r>
          </a:p>
        </p:txBody>
      </p:sp>
      <p:sp>
        <p:nvSpPr>
          <p:cNvPr id="27653" name="Rectangle 22"/>
          <p:cNvSpPr>
            <a:spLocks noChangeArrowheads="1"/>
          </p:cNvSpPr>
          <p:nvPr/>
        </p:nvSpPr>
        <p:spPr bwMode="auto">
          <a:xfrm>
            <a:off x="1835150" y="2727325"/>
            <a:ext cx="16891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27654" name="Line 28"/>
          <p:cNvSpPr>
            <a:spLocks noChangeShapeType="1"/>
          </p:cNvSpPr>
          <p:nvPr/>
        </p:nvSpPr>
        <p:spPr bwMode="auto">
          <a:xfrm flipH="1">
            <a:off x="1835150" y="1576388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Line 39"/>
          <p:cNvSpPr>
            <a:spLocks noChangeShapeType="1"/>
          </p:cNvSpPr>
          <p:nvPr/>
        </p:nvSpPr>
        <p:spPr bwMode="auto">
          <a:xfrm flipH="1">
            <a:off x="1547813" y="3159125"/>
            <a:ext cx="7207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44"/>
          <p:cNvSpPr>
            <a:spLocks noChangeShapeType="1"/>
          </p:cNvSpPr>
          <p:nvPr/>
        </p:nvSpPr>
        <p:spPr bwMode="auto">
          <a:xfrm>
            <a:off x="6156325" y="1576388"/>
            <a:ext cx="792163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Oval 67"/>
          <p:cNvSpPr>
            <a:spLocks noChangeArrowheads="1"/>
          </p:cNvSpPr>
          <p:nvPr/>
        </p:nvSpPr>
        <p:spPr bwMode="auto">
          <a:xfrm>
            <a:off x="4787900" y="2079625"/>
            <a:ext cx="288925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68"/>
          <p:cNvSpPr>
            <a:spLocks noChangeShapeType="1"/>
          </p:cNvSpPr>
          <p:nvPr/>
        </p:nvSpPr>
        <p:spPr bwMode="auto">
          <a:xfrm flipH="1">
            <a:off x="2700338" y="1576388"/>
            <a:ext cx="576262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69"/>
          <p:cNvSpPr>
            <a:spLocks noChangeShapeType="1"/>
          </p:cNvSpPr>
          <p:nvPr/>
        </p:nvSpPr>
        <p:spPr bwMode="auto">
          <a:xfrm flipH="1">
            <a:off x="1979613" y="3160713"/>
            <a:ext cx="576262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Rectangle 79"/>
          <p:cNvSpPr>
            <a:spLocks noChangeArrowheads="1"/>
          </p:cNvSpPr>
          <p:nvPr/>
        </p:nvSpPr>
        <p:spPr bwMode="auto">
          <a:xfrm>
            <a:off x="971550" y="3448050"/>
            <a:ext cx="122555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NumeCl</a:t>
            </a:r>
          </a:p>
        </p:txBody>
      </p:sp>
      <p:sp>
        <p:nvSpPr>
          <p:cNvPr id="27661" name="Rectangle 80"/>
          <p:cNvSpPr>
            <a:spLocks noChangeArrowheads="1"/>
          </p:cNvSpPr>
          <p:nvPr/>
        </p:nvSpPr>
        <p:spPr bwMode="auto">
          <a:xfrm>
            <a:off x="7235825" y="2871788"/>
            <a:ext cx="619125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UM</a:t>
            </a:r>
          </a:p>
        </p:txBody>
      </p:sp>
      <p:sp>
        <p:nvSpPr>
          <p:cNvPr id="16" name="Rectangle 82"/>
          <p:cNvSpPr>
            <a:spLocks noChangeArrowheads="1"/>
          </p:cNvSpPr>
          <p:nvPr/>
        </p:nvSpPr>
        <p:spPr bwMode="auto">
          <a:xfrm>
            <a:off x="1600200" y="5478463"/>
            <a:ext cx="2570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NumePersContact</a:t>
            </a:r>
          </a:p>
        </p:txBody>
      </p:sp>
      <p:sp>
        <p:nvSpPr>
          <p:cNvPr id="27663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sp>
        <p:nvSpPr>
          <p:cNvPr id="27665" name="Rectangle 84"/>
          <p:cNvSpPr>
            <a:spLocks noChangeArrowheads="1"/>
          </p:cNvSpPr>
          <p:nvPr/>
        </p:nvSpPr>
        <p:spPr bwMode="auto">
          <a:xfrm>
            <a:off x="1116013" y="4035425"/>
            <a:ext cx="135413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AdresaCl</a:t>
            </a:r>
          </a:p>
        </p:txBody>
      </p:sp>
      <p:sp>
        <p:nvSpPr>
          <p:cNvPr id="27666" name="Rectangle 85"/>
          <p:cNvSpPr>
            <a:spLocks noChangeArrowheads="1"/>
          </p:cNvSpPr>
          <p:nvPr/>
        </p:nvSpPr>
        <p:spPr bwMode="auto">
          <a:xfrm>
            <a:off x="1474788" y="4600575"/>
            <a:ext cx="1296987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LocalitCl</a:t>
            </a:r>
          </a:p>
        </p:txBody>
      </p:sp>
      <p:sp>
        <p:nvSpPr>
          <p:cNvPr id="27667" name="Line 86"/>
          <p:cNvSpPr>
            <a:spLocks noChangeShapeType="1"/>
          </p:cNvSpPr>
          <p:nvPr/>
        </p:nvSpPr>
        <p:spPr bwMode="auto">
          <a:xfrm flipH="1">
            <a:off x="2339975" y="3232150"/>
            <a:ext cx="43180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68" name="Line 87"/>
          <p:cNvSpPr>
            <a:spLocks noChangeShapeType="1"/>
          </p:cNvSpPr>
          <p:nvPr/>
        </p:nvSpPr>
        <p:spPr bwMode="auto">
          <a:xfrm>
            <a:off x="2987675" y="3159125"/>
            <a:ext cx="10795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88"/>
          <p:cNvSpPr>
            <a:spLocks noChangeArrowheads="1"/>
          </p:cNvSpPr>
          <p:nvPr/>
        </p:nvSpPr>
        <p:spPr bwMode="auto">
          <a:xfrm>
            <a:off x="3448050" y="4887913"/>
            <a:ext cx="21891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TelPersContact</a:t>
            </a:r>
          </a:p>
        </p:txBody>
      </p:sp>
      <p:sp>
        <p:nvSpPr>
          <p:cNvPr id="23" name="Rectangle 89"/>
          <p:cNvSpPr>
            <a:spLocks noChangeArrowheads="1"/>
          </p:cNvSpPr>
          <p:nvPr/>
        </p:nvSpPr>
        <p:spPr bwMode="auto">
          <a:xfrm>
            <a:off x="5003800" y="5391150"/>
            <a:ext cx="2487613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EMailPersContact</a:t>
            </a:r>
          </a:p>
        </p:txBody>
      </p:sp>
      <p:sp>
        <p:nvSpPr>
          <p:cNvPr id="24" name="Line 90"/>
          <p:cNvSpPr>
            <a:spLocks noChangeShapeType="1"/>
          </p:cNvSpPr>
          <p:nvPr/>
        </p:nvSpPr>
        <p:spPr bwMode="auto">
          <a:xfrm flipH="1">
            <a:off x="2987675" y="4383088"/>
            <a:ext cx="8636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91"/>
          <p:cNvSpPr>
            <a:spLocks noChangeShapeType="1"/>
          </p:cNvSpPr>
          <p:nvPr/>
        </p:nvSpPr>
        <p:spPr bwMode="auto">
          <a:xfrm>
            <a:off x="4500563" y="438467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92"/>
          <p:cNvSpPr>
            <a:spLocks noChangeShapeType="1"/>
          </p:cNvSpPr>
          <p:nvPr/>
        </p:nvSpPr>
        <p:spPr bwMode="auto">
          <a:xfrm>
            <a:off x="5076825" y="4384675"/>
            <a:ext cx="129540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3" name="Rectangle 93"/>
          <p:cNvSpPr>
            <a:spLocks noChangeArrowheads="1"/>
          </p:cNvSpPr>
          <p:nvPr/>
        </p:nvSpPr>
        <p:spPr bwMode="auto">
          <a:xfrm>
            <a:off x="6443663" y="3519488"/>
            <a:ext cx="13319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DenProd</a:t>
            </a:r>
          </a:p>
        </p:txBody>
      </p:sp>
      <p:sp>
        <p:nvSpPr>
          <p:cNvPr id="27674" name="Rectangle 94"/>
          <p:cNvSpPr>
            <a:spLocks noChangeArrowheads="1"/>
          </p:cNvSpPr>
          <p:nvPr/>
        </p:nvSpPr>
        <p:spPr bwMode="auto">
          <a:xfrm>
            <a:off x="6948488" y="1935163"/>
            <a:ext cx="192246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ProcTVAProd</a:t>
            </a:r>
          </a:p>
        </p:txBody>
      </p:sp>
      <p:sp>
        <p:nvSpPr>
          <p:cNvPr id="27675" name="Line 95"/>
          <p:cNvSpPr>
            <a:spLocks noChangeShapeType="1"/>
          </p:cNvSpPr>
          <p:nvPr/>
        </p:nvSpPr>
        <p:spPr bwMode="auto">
          <a:xfrm>
            <a:off x="6372225" y="1576388"/>
            <a:ext cx="1008063" cy="1366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6" name="Line 96"/>
          <p:cNvSpPr>
            <a:spLocks noChangeShapeType="1"/>
          </p:cNvSpPr>
          <p:nvPr/>
        </p:nvSpPr>
        <p:spPr bwMode="auto">
          <a:xfrm>
            <a:off x="6588125" y="1576388"/>
            <a:ext cx="10795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7" name="Line 97"/>
          <p:cNvSpPr>
            <a:spLocks noChangeShapeType="1"/>
          </p:cNvSpPr>
          <p:nvPr/>
        </p:nvSpPr>
        <p:spPr bwMode="auto">
          <a:xfrm>
            <a:off x="3492500" y="1576388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8" name="Line 98"/>
          <p:cNvSpPr>
            <a:spLocks noChangeShapeType="1"/>
          </p:cNvSpPr>
          <p:nvPr/>
        </p:nvSpPr>
        <p:spPr bwMode="auto">
          <a:xfrm flipH="1">
            <a:off x="5148263" y="1576388"/>
            <a:ext cx="7921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79" name="Rectangle 99"/>
          <p:cNvSpPr>
            <a:spLocks noChangeArrowheads="1"/>
          </p:cNvSpPr>
          <p:nvPr/>
        </p:nvSpPr>
        <p:spPr bwMode="auto">
          <a:xfrm>
            <a:off x="3924300" y="3087688"/>
            <a:ext cx="969963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Cantit</a:t>
            </a:r>
          </a:p>
        </p:txBody>
      </p:sp>
      <p:sp>
        <p:nvSpPr>
          <p:cNvPr id="27680" name="Rectangle 100"/>
          <p:cNvSpPr>
            <a:spLocks noChangeArrowheads="1"/>
          </p:cNvSpPr>
          <p:nvPr/>
        </p:nvSpPr>
        <p:spPr bwMode="auto">
          <a:xfrm>
            <a:off x="5076825" y="3016250"/>
            <a:ext cx="1265238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PretUnit</a:t>
            </a:r>
          </a:p>
        </p:txBody>
      </p:sp>
      <p:sp>
        <p:nvSpPr>
          <p:cNvPr id="27681" name="Line 101"/>
          <p:cNvSpPr>
            <a:spLocks noChangeShapeType="1"/>
          </p:cNvSpPr>
          <p:nvPr/>
        </p:nvSpPr>
        <p:spPr bwMode="auto">
          <a:xfrm flipH="1">
            <a:off x="4427538" y="2439988"/>
            <a:ext cx="3603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82" name="Line 102"/>
          <p:cNvSpPr>
            <a:spLocks noChangeShapeType="1"/>
          </p:cNvSpPr>
          <p:nvPr/>
        </p:nvSpPr>
        <p:spPr bwMode="auto">
          <a:xfrm>
            <a:off x="5076825" y="2366963"/>
            <a:ext cx="71913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-42863" y="5881688"/>
            <a:ext cx="9255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R12’{</a:t>
            </a:r>
          </a:p>
        </p:txBody>
      </p:sp>
      <p:sp>
        <p:nvSpPr>
          <p:cNvPr id="39" name="Rectangle 80"/>
          <p:cNvSpPr>
            <a:spLocks noChangeArrowheads="1"/>
          </p:cNvSpPr>
          <p:nvPr/>
        </p:nvSpPr>
        <p:spPr bwMode="auto">
          <a:xfrm>
            <a:off x="3838575" y="63055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40" name="Rectangle 80"/>
          <p:cNvSpPr>
            <a:spLocks noChangeArrowheads="1"/>
          </p:cNvSpPr>
          <p:nvPr/>
        </p:nvSpPr>
        <p:spPr bwMode="auto">
          <a:xfrm>
            <a:off x="3033713" y="591502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1" name="Rectangle 80"/>
          <p:cNvSpPr>
            <a:spLocks noChangeArrowheads="1"/>
          </p:cNvSpPr>
          <p:nvPr/>
        </p:nvSpPr>
        <p:spPr bwMode="auto">
          <a:xfrm>
            <a:off x="5729288" y="5895975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2" name="Rectangle 80"/>
          <p:cNvSpPr>
            <a:spLocks noChangeArrowheads="1"/>
          </p:cNvSpPr>
          <p:nvPr/>
        </p:nvSpPr>
        <p:spPr bwMode="auto">
          <a:xfrm>
            <a:off x="7896225" y="58769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1830388" y="2713038"/>
            <a:ext cx="1689100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CodFiscalCl</a:t>
            </a:r>
          </a:p>
        </p:txBody>
      </p:sp>
      <p:sp>
        <p:nvSpPr>
          <p:cNvPr id="44" name="Rectangle 81"/>
          <p:cNvSpPr>
            <a:spLocks noChangeArrowheads="1"/>
          </p:cNvSpPr>
          <p:nvPr/>
        </p:nvSpPr>
        <p:spPr bwMode="auto">
          <a:xfrm>
            <a:off x="3316288" y="4027488"/>
            <a:ext cx="2297112" cy="420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CodPersContact</a:t>
            </a:r>
          </a:p>
        </p:txBody>
      </p:sp>
      <p:sp>
        <p:nvSpPr>
          <p:cNvPr id="45" name="Rectangle 80"/>
          <p:cNvSpPr>
            <a:spLocks noChangeArrowheads="1"/>
          </p:cNvSpPr>
          <p:nvPr/>
        </p:nvSpPr>
        <p:spPr bwMode="auto">
          <a:xfrm>
            <a:off x="-47625" y="5257800"/>
            <a:ext cx="75723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R1’{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847725" y="6296025"/>
            <a:ext cx="22002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95325" y="5638800"/>
            <a:ext cx="1552575" cy="19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8677275" y="5124450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56" name="Rectangle 80"/>
          <p:cNvSpPr>
            <a:spLocks noChangeArrowheads="1"/>
          </p:cNvSpPr>
          <p:nvPr/>
        </p:nvSpPr>
        <p:spPr bwMode="auto">
          <a:xfrm>
            <a:off x="6396038" y="5224463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7" name="Rectangle 80"/>
          <p:cNvSpPr>
            <a:spLocks noChangeArrowheads="1"/>
          </p:cNvSpPr>
          <p:nvPr/>
        </p:nvSpPr>
        <p:spPr bwMode="auto">
          <a:xfrm>
            <a:off x="48958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8" name="Rectangle 80"/>
          <p:cNvSpPr>
            <a:spLocks noChangeArrowheads="1"/>
          </p:cNvSpPr>
          <p:nvPr/>
        </p:nvSpPr>
        <p:spPr bwMode="auto">
          <a:xfrm>
            <a:off x="3486150" y="524827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9" name="Rectangle 80"/>
          <p:cNvSpPr>
            <a:spLocks noChangeArrowheads="1"/>
          </p:cNvSpPr>
          <p:nvPr/>
        </p:nvSpPr>
        <p:spPr bwMode="auto">
          <a:xfrm>
            <a:off x="2219325" y="52673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14375" y="48958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9525" y="4552950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R1{</a:t>
            </a: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1785938" y="45910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2" name="Rectangle 80"/>
          <p:cNvSpPr>
            <a:spLocks noChangeArrowheads="1"/>
          </p:cNvSpPr>
          <p:nvPr/>
        </p:nvSpPr>
        <p:spPr bwMode="auto">
          <a:xfrm>
            <a:off x="3243263" y="45529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3" name="Rectangle 80"/>
          <p:cNvSpPr>
            <a:spLocks noChangeArrowheads="1"/>
          </p:cNvSpPr>
          <p:nvPr/>
        </p:nvSpPr>
        <p:spPr bwMode="auto">
          <a:xfrm>
            <a:off x="5048250" y="4505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sp>
        <p:nvSpPr>
          <p:cNvPr id="64" name="Rectangle 83"/>
          <p:cNvSpPr>
            <a:spLocks noChangeArrowheads="1"/>
          </p:cNvSpPr>
          <p:nvPr/>
        </p:nvSpPr>
        <p:spPr bwMode="auto">
          <a:xfrm>
            <a:off x="5580063" y="1209675"/>
            <a:ext cx="1311275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CodProd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685800" y="417195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80"/>
          <p:cNvSpPr>
            <a:spLocks noChangeArrowheads="1"/>
          </p:cNvSpPr>
          <p:nvPr/>
        </p:nvSpPr>
        <p:spPr bwMode="auto">
          <a:xfrm>
            <a:off x="38100" y="380047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R2{</a:t>
            </a:r>
          </a:p>
        </p:txBody>
      </p:sp>
      <p:sp>
        <p:nvSpPr>
          <p:cNvPr id="67" name="Rectangle 80"/>
          <p:cNvSpPr>
            <a:spLocks noChangeArrowheads="1"/>
          </p:cNvSpPr>
          <p:nvPr/>
        </p:nvSpPr>
        <p:spPr bwMode="auto">
          <a:xfrm>
            <a:off x="1752600" y="3819525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8" name="Rectangle 80"/>
          <p:cNvSpPr>
            <a:spLocks noChangeArrowheads="1"/>
          </p:cNvSpPr>
          <p:nvPr/>
        </p:nvSpPr>
        <p:spPr bwMode="auto">
          <a:xfrm>
            <a:off x="3076575" y="382905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69" name="Rectangle 80"/>
          <p:cNvSpPr>
            <a:spLocks noChangeArrowheads="1"/>
          </p:cNvSpPr>
          <p:nvPr/>
        </p:nvSpPr>
        <p:spPr bwMode="auto">
          <a:xfrm>
            <a:off x="3819525" y="38100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70" name="Rectangle 80"/>
          <p:cNvSpPr>
            <a:spLocks noChangeArrowheads="1"/>
          </p:cNvSpPr>
          <p:nvPr/>
        </p:nvSpPr>
        <p:spPr bwMode="auto">
          <a:xfrm>
            <a:off x="5905500" y="374332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866775" y="3324225"/>
            <a:ext cx="1019175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2771775" y="1190625"/>
            <a:ext cx="10588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NrFact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2171700" y="3314700"/>
            <a:ext cx="1123950" cy="9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161925" y="2943225"/>
            <a:ext cx="69056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R3{</a:t>
            </a:r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1876425" y="3009900"/>
            <a:ext cx="277813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3252788" y="29908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4186238" y="2952750"/>
            <a:ext cx="277812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,</a:t>
            </a:r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5667375" y="2924175"/>
            <a:ext cx="331788" cy="425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>
                <a:latin typeface="Tahoma" pitchFamily="3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advTm="86094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-0.27344 0.277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00" y="138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8333 0.0631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0.27031 0.13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42344 0.1395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1427 0.3631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181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6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0.15157 0.2479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0.28437 0.1701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00" y="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4500"/>
                            </p:stCondLst>
                            <p:childTnLst>
                              <p:par>
                                <p:cTn id="7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0"/>
                            </p:stCondLst>
                            <p:childTnLst>
                              <p:par>
                                <p:cTn id="77" presetID="8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8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7000"/>
                            </p:stCondLst>
                            <p:childTnLst>
                              <p:par>
                                <p:cTn id="8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40208 0.0861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000"/>
                            </p:stCondLst>
                            <p:childTnLst>
                              <p:par>
                                <p:cTn id="84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5" dur="20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000"/>
                            </p:stCondLst>
                            <p:childTnLst>
                              <p:par>
                                <p:cTn id="8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0.34636 0.15764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000"/>
                            </p:stCondLst>
                            <p:childTnLst>
                              <p:par>
                                <p:cTn id="91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3500"/>
                            </p:stCondLst>
                            <p:childTnLst>
                              <p:par>
                                <p:cTn id="10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500"/>
                            </p:stCondLst>
                            <p:childTnLst>
                              <p:par>
                                <p:cTn id="10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22917 0.487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00" y="2440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0"/>
                            </p:stCondLst>
                            <p:childTnLst>
                              <p:par>
                                <p:cTn id="146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09583 0.3375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169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17395 0.26111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310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5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3000"/>
                            </p:stCondLst>
                            <p:childTnLst>
                              <p:par>
                                <p:cTn id="1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8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600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55208 0.38611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0" y="19300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9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417 L -0.49792 0.04444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00" y="2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9000"/>
                            </p:stCondLst>
                            <p:childTnLst>
                              <p:par>
                                <p:cTn id="196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9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9500"/>
                            </p:stCondLst>
                            <p:childTnLst>
                              <p:par>
                                <p:cTn id="20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42395 0.1375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00" y="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500"/>
                            </p:stCondLst>
                            <p:childTnLst>
                              <p:par>
                                <p:cTn id="203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4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1000"/>
                            </p:stCondLst>
                            <p:childTnLst>
                              <p:par>
                                <p:cTn id="20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32708 0.26528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2000"/>
                            </p:stCondLst>
                            <p:childTnLst>
                              <p:par>
                                <p:cTn id="210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1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2500"/>
                            </p:stCondLst>
                            <p:childTnLst>
                              <p:par>
                                <p:cTn id="2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4500"/>
                            </p:stCondLst>
                            <p:childTnLst>
                              <p:par>
                                <p:cTn id="25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6500"/>
                            </p:stCondLst>
                            <p:childTnLst>
                              <p:par>
                                <p:cTn id="25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8500"/>
                            </p:stCondLst>
                            <p:childTnLst>
                              <p:par>
                                <p:cTn id="2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20834 0.25139 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60500"/>
                            </p:stCondLst>
                            <p:childTnLst>
                              <p:par>
                                <p:cTn id="265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6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61000"/>
                            </p:stCondLst>
                            <p:childTnLst>
                              <p:par>
                                <p:cTn id="26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7.40741E-7 L -0.39271 0.25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3000"/>
                            </p:stCondLst>
                            <p:childTnLst>
                              <p:par>
                                <p:cTn id="2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0"/>
                            </p:stCondLst>
                            <p:childTnLst>
                              <p:par>
                                <p:cTn id="27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0" dur="20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67000"/>
                            </p:stCondLst>
                            <p:childTnLst>
                              <p:par>
                                <p:cTn id="28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2.96296E-6 L -0.06563 -0.02223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27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-110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9000"/>
                            </p:stCondLst>
                            <p:childTnLst>
                              <p:par>
                                <p:cTn id="28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7 L -0.08125 -0.01528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27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-80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2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72000"/>
                            </p:stCondLst>
                            <p:childTnLst>
                              <p:par>
                                <p:cTn id="302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8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8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8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  <p:bldP spid="27654" grpId="0" animBg="1"/>
      <p:bldP spid="27655" grpId="0" animBg="1"/>
      <p:bldP spid="27656" grpId="0" animBg="1"/>
      <p:bldP spid="27657" grpId="0" animBg="1"/>
      <p:bldP spid="27658" grpId="0" animBg="1"/>
      <p:bldP spid="27659" grpId="0" animBg="1"/>
      <p:bldP spid="27659" grpId="1" animBg="1"/>
      <p:bldP spid="27659" grpId="2" animBg="1"/>
      <p:bldP spid="27660" grpId="0"/>
      <p:bldP spid="27661" grpId="0"/>
      <p:bldP spid="16" grpId="0"/>
      <p:bldP spid="27663" grpId="0"/>
      <p:bldP spid="27665" grpId="0"/>
      <p:bldP spid="27666" grpId="0"/>
      <p:bldP spid="27667" grpId="0" animBg="1"/>
      <p:bldP spid="27668" grpId="0" animBg="1"/>
      <p:bldP spid="27668" grpId="1" animBg="1"/>
      <p:bldP spid="27668" grpId="2" animBg="1"/>
      <p:bldP spid="22" grpId="0"/>
      <p:bldP spid="23" grpId="0"/>
      <p:bldP spid="24" grpId="0" animBg="1"/>
      <p:bldP spid="25" grpId="0" animBg="1"/>
      <p:bldP spid="26" grpId="0" animBg="1"/>
      <p:bldP spid="27673" grpId="0"/>
      <p:bldP spid="27674" grpId="0"/>
      <p:bldP spid="27675" grpId="0" animBg="1"/>
      <p:bldP spid="27676" grpId="0" animBg="1"/>
      <p:bldP spid="27677" grpId="0" animBg="1"/>
      <p:bldP spid="27678" grpId="0" animBg="1"/>
      <p:bldP spid="27679" grpId="0"/>
      <p:bldP spid="27680" grpId="0"/>
      <p:bldP spid="27681" grpId="0" animBg="1"/>
      <p:bldP spid="27682" grpId="0" animBg="1"/>
      <p:bldP spid="37" grpId="0"/>
      <p:bldP spid="37" grpId="1"/>
      <p:bldP spid="38" grpId="0"/>
      <p:bldP spid="39" grpId="0"/>
      <p:bldP spid="40" grpId="0"/>
      <p:bldP spid="40" grpId="1"/>
      <p:bldP spid="41" grpId="0"/>
      <p:bldP spid="42" grpId="0"/>
      <p:bldP spid="43" grpId="0"/>
      <p:bldP spid="44" grpId="0"/>
      <p:bldP spid="45" grpId="0"/>
      <p:bldP spid="54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51" grpId="0"/>
      <p:bldP spid="60" grpId="0"/>
      <p:bldP spid="61" grpId="0"/>
      <p:bldP spid="61" grpId="1"/>
      <p:bldP spid="61" grpId="2"/>
      <p:bldP spid="62" grpId="0"/>
      <p:bldP spid="62" grpId="1"/>
      <p:bldP spid="62" grpId="2"/>
      <p:bldP spid="63" grpId="0"/>
      <p:bldP spid="64" grpId="0"/>
      <p:bldP spid="64" grpId="1"/>
      <p:bldP spid="66" grpId="0"/>
      <p:bldP spid="67" grpId="0"/>
      <p:bldP spid="67" grpId="1"/>
      <p:bldP spid="67" grpId="2"/>
      <p:bldP spid="68" grpId="0"/>
      <p:bldP spid="68" grpId="1"/>
      <p:bldP spid="68" grpId="2"/>
      <p:bldP spid="69" grpId="0"/>
      <p:bldP spid="69" grpId="1"/>
      <p:bldP spid="69" grpId="2"/>
      <p:bldP spid="69" grpId="3"/>
      <p:bldP spid="70" grpId="0"/>
      <p:bldP spid="70" grpId="1"/>
      <p:bldP spid="73" grpId="0"/>
      <p:bldP spid="73" grpId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0" grpId="2"/>
      <p:bldP spid="80" grpId="3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3718" y="195636"/>
            <a:ext cx="8229600" cy="1337741"/>
          </a:xfrm>
        </p:spPr>
        <p:txBody>
          <a:bodyPr>
            <a:noAutofit/>
          </a:bodyPr>
          <a:lstStyle/>
          <a:p>
            <a:pPr algn="ctr"/>
            <a:r>
              <a:rPr lang="ro-RO" b="1" dirty="0"/>
              <a:t>FACTURARE </a:t>
            </a:r>
            <a:r>
              <a:rPr lang="en-US" b="1" dirty="0"/>
              <a:t>- Schema ob</a:t>
            </a:r>
            <a:r>
              <a:rPr lang="ro-RO" b="1" dirty="0" err="1"/>
              <a:t>ţ</a:t>
            </a:r>
            <a:r>
              <a:rPr lang="en-US" b="1" dirty="0" err="1"/>
              <a:t>inut</a:t>
            </a:r>
            <a:r>
              <a:rPr lang="ro-RO" b="1" dirty="0" err="1"/>
              <a:t>ă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baza</a:t>
            </a:r>
            <a:r>
              <a:rPr lang="en-US" b="1" dirty="0"/>
              <a:t> </a:t>
            </a:r>
            <a:r>
              <a:rPr lang="en-US" b="1" dirty="0" err="1"/>
              <a:t>grafului</a:t>
            </a:r>
            <a:r>
              <a:rPr lang="ro-RO" b="1" dirty="0"/>
              <a:t> (1)</a:t>
            </a:r>
            <a:endParaRPr lang="en-US" b="1" dirty="0" err="1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41294" y="1721225"/>
            <a:ext cx="8202705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PERS_CON {</a:t>
            </a:r>
            <a:r>
              <a:rPr lang="en-US" u="sng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TelPersContact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EMailPersContact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CLIENTI {</a:t>
            </a:r>
            <a:r>
              <a:rPr lang="en-US" u="sng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NumeCl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AdresaCl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LocalitCl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CodPersContact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FACTURI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DataFact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CodFiscalCl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PRODUSE {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dirty="0" err="1">
                <a:latin typeface="Avenir Light"/>
                <a:cs typeface="Avenir Light"/>
              </a:rPr>
              <a:t>DenProd</a:t>
            </a:r>
            <a:r>
              <a:rPr lang="en-US" dirty="0">
                <a:latin typeface="Avenir Light"/>
                <a:cs typeface="Avenir Light"/>
              </a:rPr>
              <a:t>, UM,  </a:t>
            </a:r>
            <a:r>
              <a:rPr lang="en-US" dirty="0" err="1">
                <a:latin typeface="Avenir Light"/>
                <a:cs typeface="Avenir Light"/>
              </a:rPr>
              <a:t>ProcTVAProd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endParaRPr lang="en-US" sz="1200" dirty="0">
              <a:latin typeface="Avenir Light"/>
              <a:cs typeface="Avenir Light"/>
            </a:endParaRPr>
          </a:p>
          <a:p>
            <a:pPr marL="342900" indent="-342900" algn="l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venir Light"/>
                <a:cs typeface="Avenir Light"/>
              </a:rPr>
              <a:t>PROD_FACT {</a:t>
            </a:r>
            <a:r>
              <a:rPr lang="en-US" u="sng" dirty="0" err="1">
                <a:latin typeface="Avenir Light"/>
                <a:cs typeface="Avenir Light"/>
              </a:rPr>
              <a:t>NrFact</a:t>
            </a:r>
            <a:r>
              <a:rPr lang="en-US" dirty="0">
                <a:latin typeface="Avenir Light"/>
                <a:cs typeface="Avenir Light"/>
              </a:rPr>
              <a:t>, </a:t>
            </a:r>
            <a:r>
              <a:rPr lang="en-US" u="sng" dirty="0" err="1">
                <a:latin typeface="Avenir Light"/>
                <a:cs typeface="Avenir Light"/>
              </a:rPr>
              <a:t>CodProd</a:t>
            </a:r>
            <a:r>
              <a:rPr lang="en-US" dirty="0">
                <a:latin typeface="Avenir Light"/>
                <a:cs typeface="Avenir Light"/>
              </a:rPr>
              <a:t>, Cant, </a:t>
            </a:r>
            <a:r>
              <a:rPr lang="en-US" dirty="0" err="1">
                <a:latin typeface="Avenir Light"/>
                <a:cs typeface="Avenir Light"/>
              </a:rPr>
              <a:t>PretUnit</a:t>
            </a:r>
            <a:r>
              <a:rPr lang="en-US" dirty="0">
                <a:latin typeface="Avenir Light"/>
                <a:cs typeface="Avenir Light"/>
              </a:rPr>
              <a:t>}</a:t>
            </a:r>
          </a:p>
        </p:txBody>
      </p:sp>
    </p:spTree>
  </p:cSld>
  <p:clrMapOvr>
    <a:masterClrMapping/>
  </p:clrMapOvr>
  <p:transition advTm="13719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978" y="0"/>
            <a:ext cx="8314710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FACTURARE </a:t>
            </a:r>
            <a:r>
              <a:rPr lang="en-US" dirty="0"/>
              <a:t>- Schema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grafului</a:t>
            </a:r>
            <a:r>
              <a:rPr lang="ro-RO" dirty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46276"/>
            <a:ext cx="8567224" cy="5410200"/>
          </a:xfrm>
        </p:spPr>
        <p:txBody>
          <a:bodyPr>
            <a:normAutofit/>
          </a:bodyPr>
          <a:lstStyle/>
          <a:p>
            <a:r>
              <a:rPr lang="ro-RO" dirty="0"/>
              <a:t>BD FACTURARE şi, implicit, graful dependenţelor nu con</a:t>
            </a:r>
            <a:r>
              <a:rPr lang="ro-RO" dirty="0">
                <a:latin typeface="Gill Sans MT"/>
              </a:rPr>
              <a:t>ţine nici dependen</a:t>
            </a:r>
            <a:r>
              <a:rPr lang="ro-RO" dirty="0"/>
              <a:t>ţe de incluziune (DI), nici dependenţe multivaloare (DMV)</a:t>
            </a:r>
          </a:p>
          <a:p>
            <a:r>
              <a:rPr lang="ro-RO" dirty="0"/>
              <a:t>Cele două scheme ale BD FACTURARE obţinute prin descompunere şi prin sinteză sunt identice</a:t>
            </a:r>
          </a:p>
          <a:p>
            <a:r>
              <a:rPr lang="ro-RO" dirty="0"/>
              <a:t>Chiar dacă </a:t>
            </a:r>
            <a:r>
              <a:rPr lang="en-US" dirty="0"/>
              <a:t>“</a:t>
            </a:r>
            <a:r>
              <a:rPr lang="en-US" dirty="0" err="1"/>
              <a:t>desenarea</a:t>
            </a:r>
            <a:r>
              <a:rPr lang="en-US" dirty="0"/>
              <a:t>” </a:t>
            </a:r>
            <a:r>
              <a:rPr lang="en-US" dirty="0" err="1"/>
              <a:t>grafului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dificil</a:t>
            </a:r>
            <a:r>
              <a:rPr lang="ro-RO" dirty="0"/>
              <a:t>ă la început, sinteza are câteva avantaje importante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Eventualele</a:t>
            </a:r>
            <a:r>
              <a:rPr lang="en-US" dirty="0"/>
              <a:t> DF par</a:t>
            </a:r>
            <a:r>
              <a:rPr lang="ro-RO" dirty="0"/>
              <a:t>ţiale şi tranzitive pot fi identificate vizual</a:t>
            </a:r>
          </a:p>
          <a:p>
            <a:pPr lvl="1"/>
            <a:r>
              <a:rPr lang="ro-RO" dirty="0"/>
              <a:t>BD se obţine din graf direct în 3FN (care este, în acest caz </a:t>
            </a:r>
            <a:r>
              <a:rPr lang="ro-RO" dirty="0" err="1"/>
              <a:t>şi</a:t>
            </a:r>
            <a:r>
              <a:rPr lang="ro-RO" dirty="0"/>
              <a:t> 4FN)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own Arrow 54"/>
          <p:cNvSpPr/>
          <p:nvPr/>
        </p:nvSpPr>
        <p:spPr>
          <a:xfrm rot="1098385">
            <a:off x="6282394" y="2786073"/>
            <a:ext cx="334827" cy="3625896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4" name="Down Arrow 53"/>
          <p:cNvSpPr/>
          <p:nvPr/>
        </p:nvSpPr>
        <p:spPr>
          <a:xfrm rot="2518986">
            <a:off x="4977388" y="1809183"/>
            <a:ext cx="315060" cy="43726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>
          <a:xfrm rot="3551384">
            <a:off x="3644257" y="2000161"/>
            <a:ext cx="246456" cy="372261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Down Arrow 48"/>
          <p:cNvSpPr/>
          <p:nvPr/>
        </p:nvSpPr>
        <p:spPr>
          <a:xfrm rot="1328822">
            <a:off x="2686932" y="2224149"/>
            <a:ext cx="226012" cy="194589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98477"/>
            <a:ext cx="9144000" cy="1378635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Graful dependenţelor pentru BD BIBLIOTECĂ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737225" y="2425537"/>
            <a:ext cx="1406775" cy="6130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Autor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35250" y="1811200"/>
            <a:ext cx="1547435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Editura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8235" y="2388034"/>
            <a:ext cx="1334795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ISBN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9946" y="3625982"/>
            <a:ext cx="1323066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</a:t>
            </a:r>
            <a:r>
              <a:rPr lang="ro-RO" sz="3200" dirty="0">
                <a:latin typeface="+mn-lt"/>
              </a:rPr>
              <a:t>ă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87457" y="1368136"/>
            <a:ext cx="2464201" cy="6576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0" y="1119537"/>
            <a:ext cx="2225028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LocSediuEd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74369" y="1077402"/>
            <a:ext cx="135120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Titlu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8525" y="2774916"/>
            <a:ext cx="2382838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AnApariţie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937761" y="1617780"/>
            <a:ext cx="717451" cy="759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1263741" y="1615436"/>
            <a:ext cx="1198105" cy="494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854548" y="2293030"/>
            <a:ext cx="1378634" cy="351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18119" y="2799466"/>
            <a:ext cx="2715063" cy="295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767754" y="2954215"/>
            <a:ext cx="2278967" cy="829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6274191" y="1924925"/>
            <a:ext cx="841717" cy="677594"/>
            <a:chOff x="6274191" y="2150013"/>
            <a:chExt cx="841717" cy="677594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6201507" y="2771329"/>
            <a:ext cx="1620130" cy="82061"/>
            <a:chOff x="6274191" y="2150013"/>
            <a:chExt cx="841717" cy="677594"/>
          </a:xfrm>
        </p:grpSpPr>
        <p:cxnSp>
          <p:nvCxnSpPr>
            <p:cNvPr id="41" name="Straight Arrow Connector 40"/>
            <p:cNvCxnSpPr/>
            <p:nvPr/>
          </p:nvCxnSpPr>
          <p:spPr>
            <a:xfrm flipV="1">
              <a:off x="6274191" y="2278966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426591" y="2150013"/>
              <a:ext cx="689317" cy="5486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0" y="4107758"/>
            <a:ext cx="5666914" cy="720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kumimoji="0" lang="ro-RO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EDITURI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Editura</a:t>
            </a:r>
            <a:r>
              <a:rPr lang="ro-RO" sz="3200" dirty="0">
                <a:latin typeface="+mn-lt"/>
              </a:rPr>
              <a:t>,  LocSediuEd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-10075" y="4811162"/>
            <a:ext cx="6875096" cy="735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ro-RO" sz="3200" dirty="0">
                <a:latin typeface="+mn-lt"/>
              </a:rPr>
              <a:t>CĂRȚI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ro-RO" sz="3200" u="sng" dirty="0">
                <a:latin typeface="+mn-lt"/>
              </a:rPr>
              <a:t>ISBN</a:t>
            </a:r>
            <a:r>
              <a:rPr lang="ro-RO" sz="3200" dirty="0">
                <a:latin typeface="+mn-lt"/>
              </a:rPr>
              <a:t>, Titlu, Editura, </a:t>
            </a:r>
            <a:r>
              <a:rPr lang="en-US" sz="3200" dirty="0">
                <a:latin typeface="+mn-lt"/>
              </a:rPr>
              <a:t> </a:t>
            </a:r>
            <a:r>
              <a:rPr lang="ro-RO" sz="3200" dirty="0">
                <a:latin typeface="+mn-lt"/>
              </a:rPr>
              <a:t>AnApariţie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-112549" y="5542677"/>
            <a:ext cx="5922498" cy="7227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CĂRȚI_CC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CuvântCheie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613009" y="5377395"/>
            <a:ext cx="3784913" cy="7491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US" sz="3200" dirty="0">
                <a:latin typeface="+mn-lt"/>
              </a:rPr>
              <a:t>COTE</a:t>
            </a:r>
            <a:r>
              <a:rPr kumimoji="0" lang="ro-RO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lang="en-US" sz="3200" u="sng" dirty="0">
                <a:latin typeface="+mn-lt"/>
              </a:rPr>
              <a:t>Cot</a:t>
            </a:r>
            <a:r>
              <a:rPr lang="ro-RO" sz="3200" u="sng" dirty="0">
                <a:latin typeface="+mn-lt"/>
              </a:rPr>
              <a:t>ă</a:t>
            </a:r>
            <a:r>
              <a:rPr lang="ro-RO" sz="3200" dirty="0">
                <a:latin typeface="+mn-lt"/>
              </a:rPr>
              <a:t>,  ISBN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937781" y="6200349"/>
            <a:ext cx="5559151" cy="608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  <a:tabLst/>
              <a:defRPr/>
            </a:pP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CĂRȚI_AUTORI 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32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o-RO" sz="320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ISBN</a:t>
            </a:r>
            <a:r>
              <a:rPr kumimoji="0" lang="ro-RO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lang="ro-RO" sz="3200" u="sng" dirty="0">
                <a:latin typeface="+mn-lt"/>
              </a:rPr>
              <a:t>Autor</a:t>
            </a: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3" name="Down Arrow 52"/>
          <p:cNvSpPr/>
          <p:nvPr/>
        </p:nvSpPr>
        <p:spPr>
          <a:xfrm rot="1328822">
            <a:off x="7714342" y="4037814"/>
            <a:ext cx="238124" cy="144223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12" y="14068"/>
            <a:ext cx="8933688" cy="1417638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Consideraţ</a:t>
            </a:r>
            <a:r>
              <a:rPr lang="en-US" dirty="0"/>
              <a:t>ii </a:t>
            </a:r>
            <a:r>
              <a:rPr lang="en-US" dirty="0" err="1"/>
              <a:t>privind</a:t>
            </a:r>
            <a:r>
              <a:rPr lang="en-US" dirty="0"/>
              <a:t> schema BD </a:t>
            </a:r>
            <a:r>
              <a:rPr lang="en-US" dirty="0" err="1"/>
              <a:t>BIBLIOTECA</a:t>
            </a:r>
            <a:r>
              <a:rPr lang="en-US" dirty="0"/>
              <a:t> ob</a:t>
            </a:r>
            <a:r>
              <a:rPr lang="ro-RO" dirty="0"/>
              <a:t>ţ</a:t>
            </a:r>
            <a:r>
              <a:rPr lang="en-US" dirty="0" err="1"/>
              <a:t>inut</a:t>
            </a:r>
            <a:r>
              <a:rPr lang="ro-RO" dirty="0"/>
              <a:t>ă prin sinteză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631851"/>
            <a:ext cx="8314710" cy="5226149"/>
          </a:xfrm>
        </p:spPr>
        <p:txBody>
          <a:bodyPr>
            <a:normAutofit/>
          </a:bodyPr>
          <a:lstStyle/>
          <a:p>
            <a:r>
              <a:rPr lang="ro-RO" dirty="0"/>
              <a:t>Întrucât la sinteză nu ne-am pus problema cheii primare a relaţiei universale (iniţiale), ci doar a atomicităţii atributelor BD, nu am mai fost nevoiţi să urmărim, în paralel, cele două filiere – BIBLIOTECA2 şi BIBLIOTECA3</a:t>
            </a:r>
          </a:p>
          <a:p>
            <a:r>
              <a:rPr lang="ro-RO" dirty="0"/>
              <a:t>Schema obţinută prin sinteză (graf) nu conţine problema semnalată în 4FN a BD BIBLIOTECA2</a:t>
            </a:r>
          </a:p>
          <a:p>
            <a:r>
              <a:rPr lang="ro-RO" dirty="0"/>
              <a:t>Autorii şi cuvintele cheie sunt introduse la nivel de titlu, nu la nivel de exemplar (cotă)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26612" y="46039"/>
            <a:ext cx="8933688" cy="1143000"/>
          </a:xfrm>
        </p:spPr>
        <p:txBody>
          <a:bodyPr anchor="ctr">
            <a:noAutofit/>
          </a:bodyPr>
          <a:lstStyle/>
          <a:p>
            <a:pPr algn="ctr"/>
            <a:r>
              <a:rPr lang="ro-RO" dirty="0"/>
              <a:t>Descompunere versus sinteză - concluzii</a:t>
            </a:r>
            <a:endParaRPr 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32633" y="1139483"/>
            <a:ext cx="8342018" cy="5704450"/>
          </a:xfrm>
        </p:spPr>
        <p:txBody>
          <a:bodyPr>
            <a:normAutofit/>
          </a:bodyPr>
          <a:lstStyle/>
          <a:p>
            <a:r>
              <a:rPr lang="ro-RO" dirty="0"/>
              <a:t>Normalizarea prin descompunere este mai “didactică”, dar cea prin sinteză mai simplă</a:t>
            </a:r>
          </a:p>
          <a:p>
            <a:r>
              <a:rPr lang="ro-RO" dirty="0"/>
              <a:t>Ambele se bazează pe dependenţe între atribute</a:t>
            </a:r>
            <a:endParaRPr lang="en-US" dirty="0"/>
          </a:p>
          <a:p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decompunere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trecerea</a:t>
            </a:r>
            <a:r>
              <a:rPr lang="en-US" dirty="0"/>
              <a:t> </a:t>
            </a:r>
            <a:r>
              <a:rPr lang="en-US" dirty="0" err="1"/>
              <a:t>succesiv</a:t>
            </a:r>
            <a:r>
              <a:rPr lang="ro-RO" dirty="0"/>
              <a:t>ă prin toate formele normale, în ce ce filiera prin sinteză obţine schema BD direct în 3FN (sau chiar FNBC, 4FN, 5FN)</a:t>
            </a:r>
          </a:p>
          <a:p>
            <a:r>
              <a:rPr lang="ro-RO" dirty="0"/>
              <a:t>În cazul BD VÂNZĂRI, structura obţinută este identică, în timp ce în cazul BD BIBLIOTECĂ (</a:t>
            </a:r>
            <a:r>
              <a:rPr lang="en-US" dirty="0"/>
              <a:t>“</a:t>
            </a:r>
            <a:r>
              <a:rPr lang="ro-RO" dirty="0"/>
              <a:t>filiera</a:t>
            </a:r>
            <a:r>
              <a:rPr lang="en-US" dirty="0"/>
              <a:t>” </a:t>
            </a:r>
            <a:r>
              <a:rPr lang="en-US" dirty="0" err="1"/>
              <a:t>BIBLIOTECA2</a:t>
            </a:r>
            <a:r>
              <a:rPr lang="en-US" dirty="0"/>
              <a:t>) nu</a:t>
            </a:r>
          </a:p>
          <a:p>
            <a:r>
              <a:rPr lang="en-US" dirty="0"/>
              <a:t>Schema ob</a:t>
            </a:r>
            <a:r>
              <a:rPr lang="ro-RO" dirty="0"/>
              <a:t>ţinută prin sinteză este </a:t>
            </a:r>
            <a:r>
              <a:rPr lang="ro-RO"/>
              <a:t>mai bună!</a:t>
            </a:r>
            <a:endParaRPr lang="en-US" dirty="0"/>
          </a:p>
        </p:txBody>
      </p:sp>
    </p:spTree>
  </p:cSld>
  <p:clrMapOvr>
    <a:masterClrMapping/>
  </p:clrMapOvr>
  <p:transition advTm="16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74" y="1"/>
            <a:ext cx="7920814" cy="10269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B</a:t>
            </a:r>
            <a:r>
              <a:rPr lang="ro-RO" dirty="0"/>
              <a:t>ib</a:t>
            </a:r>
            <a:r>
              <a:rPr lang="en-US" dirty="0"/>
              <a:t>l</a:t>
            </a:r>
            <a:r>
              <a:rPr lang="ro-RO" dirty="0"/>
              <a:t>iotec</a:t>
            </a:r>
            <a:r>
              <a:rPr lang="en-US" dirty="0"/>
              <a:t>a </a:t>
            </a:r>
            <a:r>
              <a:rPr lang="en-US" dirty="0" err="1"/>
              <a:t>FEAA</a:t>
            </a:r>
            <a:r>
              <a:rPr lang="ro-RO" dirty="0"/>
              <a:t> (continuare)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9" y="1181686"/>
            <a:ext cx="8581292" cy="56763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  <a:buNone/>
              <a:defRPr/>
            </a:pPr>
            <a:r>
              <a:rPr lang="en-US" b="1" dirty="0" err="1">
                <a:cs typeface="Times New Roman" pitchFamily="18" charset="0"/>
              </a:rPr>
              <a:t>Specifica</a:t>
            </a:r>
            <a:r>
              <a:rPr lang="ro-RO" b="1" dirty="0">
                <a:cs typeface="Times New Roman" pitchFamily="18" charset="0"/>
              </a:rPr>
              <a:t>ţii minimale</a:t>
            </a:r>
            <a:r>
              <a:rPr lang="en-US" b="1" dirty="0">
                <a:cs typeface="Times New Roman" pitchFamily="18" charset="0"/>
              </a:rPr>
              <a:t> (</a:t>
            </a:r>
            <a:r>
              <a:rPr lang="en-US" b="1" dirty="0" err="1">
                <a:cs typeface="Times New Roman" pitchFamily="18" charset="0"/>
              </a:rPr>
              <a:t>continuare</a:t>
            </a:r>
            <a:r>
              <a:rPr lang="en-US" b="1" dirty="0">
                <a:cs typeface="Times New Roman" pitchFamily="18" charset="0"/>
              </a:rPr>
              <a:t>):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</a:t>
            </a:r>
            <a:r>
              <a:rPr lang="en-US" dirty="0" err="1">
                <a:cs typeface="Times New Roman" pitchFamily="18" charset="0"/>
              </a:rPr>
              <a:t>gestione</a:t>
            </a:r>
            <a:r>
              <a:rPr lang="ro-RO" dirty="0">
                <a:cs typeface="Times New Roman" pitchFamily="18" charset="0"/>
              </a:rPr>
              <a:t>ază fiecare exemplar </a:t>
            </a:r>
            <a:r>
              <a:rPr lang="en-US" dirty="0" err="1">
                <a:cs typeface="Times New Roman" pitchFamily="18" charset="0"/>
              </a:rPr>
              <a:t>atrib</a:t>
            </a:r>
            <a:r>
              <a:rPr lang="ro-RO" dirty="0">
                <a:cs typeface="Times New Roman" pitchFamily="18" charset="0"/>
              </a:rPr>
              <a:t>u</a:t>
            </a:r>
            <a:r>
              <a:rPr lang="en-US" dirty="0" err="1">
                <a:cs typeface="Times New Roman" pitchFamily="18" charset="0"/>
              </a:rPr>
              <a:t>indu</a:t>
            </a:r>
            <a:r>
              <a:rPr lang="en-US" dirty="0">
                <a:cs typeface="Times New Roman" pitchFamily="18" charset="0"/>
              </a:rPr>
              <a:t>-</a:t>
            </a:r>
            <a:r>
              <a:rPr lang="ro-RO" dirty="0">
                <a:cs typeface="Times New Roman" pitchFamily="18" charset="0"/>
              </a:rPr>
              <a:t>i</a:t>
            </a:r>
            <a:r>
              <a:rPr lang="en-US" dirty="0">
                <a:cs typeface="Times New Roman" pitchFamily="18" charset="0"/>
              </a:rPr>
              <a:t> o </a:t>
            </a:r>
            <a:r>
              <a:rPr lang="en-US" i="1" dirty="0">
                <a:cs typeface="Times New Roman" pitchFamily="18" charset="0"/>
              </a:rPr>
              <a:t>Cot</a:t>
            </a:r>
            <a:r>
              <a:rPr lang="ro-RO" i="1" dirty="0">
                <a:cs typeface="Times New Roman" pitchFamily="18" charset="0"/>
              </a:rPr>
              <a:t>ă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Nu există două exemplare ale unei cărţi (sau ale două) cu aceeaşi cotă (valoarea cotei unui exemplar este unică )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Biblioteca FEAA nu împrumută cărţi la domiciliu (sau birou/laborator) şi nici nu gestionează cititorii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fiecare carte se preiau toţi autorii</a:t>
            </a:r>
          </a:p>
          <a:p>
            <a:pPr marL="342900" indent="-342900">
              <a:lnSpc>
                <a:spcPct val="110000"/>
              </a:lnSpc>
              <a:buFont typeface="Arial" charset="0"/>
              <a:buChar char="•"/>
              <a:defRPr/>
            </a:pPr>
            <a:r>
              <a:rPr lang="ro-RO" dirty="0">
                <a:cs typeface="Times New Roman" pitchFamily="18" charset="0"/>
              </a:rPr>
              <a:t>Pentru a înlesni căutarea, bibliotecarii FEAA asociază fiecărei cărţi cuvinte cheie (care semnalizează ce subiecte tratează cartea respectivă)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7955</TotalTime>
  <Words>6661</Words>
  <Application>Microsoft Macintosh PowerPoint</Application>
  <PresentationFormat>On-screen Show (4:3)</PresentationFormat>
  <Paragraphs>882</Paragraphs>
  <Slides>85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2" baseType="lpstr">
      <vt:lpstr>Arial Unicode MS</vt:lpstr>
      <vt:lpstr>American Typewriter</vt:lpstr>
      <vt:lpstr>Arial</vt:lpstr>
      <vt:lpstr>Avenir Light</vt:lpstr>
      <vt:lpstr>Book Antiqua</vt:lpstr>
      <vt:lpstr>Calibri</vt:lpstr>
      <vt:lpstr>Gabriola</vt:lpstr>
      <vt:lpstr>Gill Sans MT</vt:lpstr>
      <vt:lpstr>Segoe Print</vt:lpstr>
      <vt:lpstr>Segoe Script</vt:lpstr>
      <vt:lpstr>Segoe UI Semibold</vt:lpstr>
      <vt:lpstr>Tahoma</vt:lpstr>
      <vt:lpstr>Times New Roman</vt:lpstr>
      <vt:lpstr>Verdana</vt:lpstr>
      <vt:lpstr>Wingdings</vt:lpstr>
      <vt:lpstr>Wingdings 2</vt:lpstr>
      <vt:lpstr>Solstice</vt:lpstr>
      <vt:lpstr>FORMELE NORMALE  1, 2 ȘI 3</vt:lpstr>
      <vt:lpstr>Tutoriale video</vt:lpstr>
      <vt:lpstr>Scopul normalizării</vt:lpstr>
      <vt:lpstr>Exemple de probleme (reale)</vt:lpstr>
      <vt:lpstr>De la ce pornim în normalizare ?</vt:lpstr>
      <vt:lpstr>Munca de analist/proiectant</vt:lpstr>
      <vt:lpstr>Cum va decurge normalizarea</vt:lpstr>
      <vt:lpstr>Caz practic 1 – Biblioteca FEAA</vt:lpstr>
      <vt:lpstr>Biblioteca FEAA (continuare)</vt:lpstr>
      <vt:lpstr>Caz practic 2 – FACTURARE (1)</vt:lpstr>
      <vt:lpstr>FACTURARE (2)</vt:lpstr>
      <vt:lpstr>I. Normalizare prin descompunere</vt:lpstr>
      <vt:lpstr>Prima formă normalizată (1)</vt:lpstr>
      <vt:lpstr>Prima formă normalizată (2)</vt:lpstr>
      <vt:lpstr>Biblioteca FEAA  (o (mică) porţiune)</vt:lpstr>
      <vt:lpstr>BIBLIOTECA – Relaţia universală (iniţială)</vt:lpstr>
      <vt:lpstr>Relaţia BIBLIOTECA nu este în prima forma normală !!!</vt:lpstr>
      <vt:lpstr>BIBLIOTECA 1 - Grupuri repetitive pe orizontală</vt:lpstr>
      <vt:lpstr>BIBLIOTECA1 – Grupuri repetitive pe orizontală (continuare)</vt:lpstr>
      <vt:lpstr>BIBLIOTECA1 - Grupuri repetitive pe orizontală (continuare)</vt:lpstr>
      <vt:lpstr>BIBLIO-TECĂ2 -   Grupuri repetitive pe verticală (fragment)</vt:lpstr>
      <vt:lpstr>BIBLIOTECA2 - Grupuri repetitive pe verticală (continuare)</vt:lpstr>
      <vt:lpstr>BIBLIOTECA3 – Spargerea relaţiei universale (pt. fiecare atribut neatomic)</vt:lpstr>
      <vt:lpstr>BIBLIOTECA3 (continuare)</vt:lpstr>
      <vt:lpstr>BD BIBLIOTECA în 1 FN (recapitulare)</vt:lpstr>
      <vt:lpstr>FACTURARE – Relaţia universală</vt:lpstr>
      <vt:lpstr>BD FACTURARE în prima forma normală – 1FN</vt:lpstr>
      <vt:lpstr>Probleme ale bazelor de date aflate în 1FN</vt:lpstr>
      <vt:lpstr>Anomalii în BD BIBLIOTECA2  {ISBN, Titlu, Cotă,  Autor, Editura, LocSediuEd,  AnApariţie, CuvântCheie}</vt:lpstr>
      <vt:lpstr>Anomalii în BD BIBLIOTECA2 – cont.  {ISBN, Titlu, Cotă,  Autor, Editura, LocSediuEd,  AnApariţie, CuvântCheie}</vt:lpstr>
      <vt:lpstr>Anomalii în BD BIBLIOTECA2 – cont.  {ISBN, Titlu, Cotă,  Autor, Editura, LocSediuEd,  AnApariţie, CuvântCheie}  </vt:lpstr>
      <vt:lpstr>Anomalii în BD BIBLIOTECA3</vt:lpstr>
      <vt:lpstr>Anomalii ale BD FACTURARE în 1FN – relaţia R (1)</vt:lpstr>
      <vt:lpstr>Anomalii ale BD FACTURARE în 1FN – relaţia R (2)</vt:lpstr>
      <vt:lpstr>A doua forma normală – 2FN</vt:lpstr>
      <vt:lpstr>Cum testăm dacă o BD este sau nu în a doua forma normală ?</vt:lpstr>
      <vt:lpstr>DF ale cheii primare în BIBLIOTECA2</vt:lpstr>
      <vt:lpstr>BIBLIOTECA2 nu este în 2FN !</vt:lpstr>
      <vt:lpstr>Cum aducem o tabelă în a doua forma normală ?</vt:lpstr>
      <vt:lpstr>BIBLIOTECA2 adusă în 2FN</vt:lpstr>
      <vt:lpstr>BIBLIOTECA3 este deja în 2FN !</vt:lpstr>
      <vt:lpstr>Este BD FACTURARE în 2FN ?</vt:lpstr>
      <vt:lpstr>DF în relaţia R ce decurg din cheia primară (1)</vt:lpstr>
      <vt:lpstr>DF în relaţia R ce decurg din cheia primară (2)</vt:lpstr>
      <vt:lpstr>DF în relaţia R ce decurg din cheia primară (3)</vt:lpstr>
      <vt:lpstr>DF parţiale în R (1)</vt:lpstr>
      <vt:lpstr>DF parţiale în R (2)</vt:lpstr>
      <vt:lpstr>FACTURARE -Trecerea din 1FN în 2FN</vt:lpstr>
      <vt:lpstr>FACTURARE - Schema în 2FN</vt:lpstr>
      <vt:lpstr>Anomalii ale BD BIBLIOTECA2 în 2 FN</vt:lpstr>
      <vt:lpstr>Anomalii ale BD BIBLIOTECA2 în  2 FN - continuare</vt:lpstr>
      <vt:lpstr>Anomalii  ale schemei BD BIBLIOTECA3 în 2 FN</vt:lpstr>
      <vt:lpstr>Anomalii ale BD FACTURARE în 2FN</vt:lpstr>
      <vt:lpstr>A treia forma normală – 3FN</vt:lpstr>
      <vt:lpstr>Cum testăm dacă o BD este sau nu în a treia forma normală ?</vt:lpstr>
      <vt:lpstr>Cum aducem o tabelă în a treia forma normală (3FN) ?</vt:lpstr>
      <vt:lpstr>Problema 3FN pt. BD BIBLIOTECA2</vt:lpstr>
      <vt:lpstr>BIBLIOTECA2 în 3FN (1)</vt:lpstr>
      <vt:lpstr>BIBLIOTECA2 în 3FN (2)</vt:lpstr>
      <vt:lpstr>BIBLIOTECA2 în 3FN (3)</vt:lpstr>
      <vt:lpstr>Problema 3NF pt. BD BIBLIOTECA3</vt:lpstr>
      <vt:lpstr>Este BD FACTURARE în 3FN ?</vt:lpstr>
      <vt:lpstr>DF tranzitive în BD FACTURARE (1) </vt:lpstr>
      <vt:lpstr>DF tranzitive în BD FACTURARE (2)</vt:lpstr>
      <vt:lpstr>Trecerea BD FACTURARE  din 2FN în 3FN (1)</vt:lpstr>
      <vt:lpstr>Trecerea BD FACTURARE  din 2FN în 3FN (2)</vt:lpstr>
      <vt:lpstr>BD FACTURARE în 3FN</vt:lpstr>
      <vt:lpstr>BD FACTURARE în 3FN (forma finală)</vt:lpstr>
      <vt:lpstr>Forma normală Boyce-Codd</vt:lpstr>
      <vt:lpstr>O problemă a schemei BIBLIOTECA2 în 3FN</vt:lpstr>
      <vt:lpstr>A patra formă normală</vt:lpstr>
      <vt:lpstr>Tabela care conţine o DMV</vt:lpstr>
      <vt:lpstr>Schema BD BIBLIOTECĂ2 în 4FN</vt:lpstr>
      <vt:lpstr>O problemă din BIBLIOTECA3 nerezolvată nici în 4FN</vt:lpstr>
      <vt:lpstr>II. Normalizare prin sinteză</vt:lpstr>
      <vt:lpstr>Precizări privind normalizarea prin sinteză</vt:lpstr>
      <vt:lpstr>Graful dependenţelor</vt:lpstr>
      <vt:lpstr>Graful DF – BD FACTURARE </vt:lpstr>
      <vt:lpstr>Cum se obţine din graf schema BD direct în 4FN</vt:lpstr>
      <vt:lpstr>Decuparea tabelelor din graful BD FACTURARE</vt:lpstr>
      <vt:lpstr>FACTURARE - Schema obţinută pe baza grafului (1)</vt:lpstr>
      <vt:lpstr>FACTURARE - Schema obţinută pe baza grafului (2)</vt:lpstr>
      <vt:lpstr>Graful dependenţelor pentru BD BIBLIOTECĂ</vt:lpstr>
      <vt:lpstr>Consideraţii privind schema BD BIBLIOTECA obţinută prin sinteză</vt:lpstr>
      <vt:lpstr>Descompunere versus sinteză - concluzii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501</cp:revision>
  <dcterms:created xsi:type="dcterms:W3CDTF">2002-10-11T06:23:42Z</dcterms:created>
  <dcterms:modified xsi:type="dcterms:W3CDTF">2022-05-11T10:55:11Z</dcterms:modified>
</cp:coreProperties>
</file>