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3" r:id="rId2"/>
  </p:sldMasterIdLst>
  <p:notesMasterIdLst>
    <p:notesMasterId r:id="rId51"/>
  </p:notesMasterIdLst>
  <p:sldIdLst>
    <p:sldId id="256" r:id="rId3"/>
    <p:sldId id="394" r:id="rId4"/>
    <p:sldId id="335" r:id="rId5"/>
    <p:sldId id="361" r:id="rId6"/>
    <p:sldId id="364" r:id="rId7"/>
    <p:sldId id="337" r:id="rId8"/>
    <p:sldId id="368" r:id="rId9"/>
    <p:sldId id="339" r:id="rId10"/>
    <p:sldId id="369" r:id="rId11"/>
    <p:sldId id="378" r:id="rId12"/>
    <p:sldId id="340" r:id="rId13"/>
    <p:sldId id="341" r:id="rId14"/>
    <p:sldId id="342" r:id="rId15"/>
    <p:sldId id="343" r:id="rId16"/>
    <p:sldId id="344" r:id="rId17"/>
    <p:sldId id="345" r:id="rId18"/>
    <p:sldId id="382" r:id="rId19"/>
    <p:sldId id="383" r:id="rId20"/>
    <p:sldId id="346" r:id="rId21"/>
    <p:sldId id="347" r:id="rId22"/>
    <p:sldId id="348" r:id="rId23"/>
    <p:sldId id="380" r:id="rId24"/>
    <p:sldId id="385" r:id="rId25"/>
    <p:sldId id="381" r:id="rId26"/>
    <p:sldId id="387" r:id="rId27"/>
    <p:sldId id="38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79" r:id="rId40"/>
    <p:sldId id="372" r:id="rId41"/>
    <p:sldId id="373" r:id="rId42"/>
    <p:sldId id="374" r:id="rId43"/>
    <p:sldId id="375" r:id="rId44"/>
    <p:sldId id="376" r:id="rId45"/>
    <p:sldId id="377" r:id="rId46"/>
    <p:sldId id="390" r:id="rId47"/>
    <p:sldId id="391" r:id="rId48"/>
    <p:sldId id="392" r:id="rId49"/>
    <p:sldId id="393" r:id="rId5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37B15-32E3-B349-8CB0-88B3F7835512}" v="8" dt="2022-05-11T10:59:48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 autoAdjust="0"/>
    <p:restoredTop sz="90915"/>
  </p:normalViewPr>
  <p:slideViewPr>
    <p:cSldViewPr snapToGrid="0">
      <p:cViewPr varScale="1">
        <p:scale>
          <a:sx n="112" d="100"/>
          <a:sy n="112" d="100"/>
        </p:scale>
        <p:origin x="21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2B437B15-32E3-B349-8CB0-88B3F7835512}"/>
    <pc:docChg chg="custSel modSld">
      <pc:chgData name="Marin Fotache" userId="9233cd031198ef03" providerId="LiveId" clId="{2B437B15-32E3-B349-8CB0-88B3F7835512}" dt="2022-05-11T10:59:50.811" v="16" actId="20577"/>
      <pc:docMkLst>
        <pc:docMk/>
      </pc:docMkLst>
      <pc:sldChg chg="modSp mod">
        <pc:chgData name="Marin Fotache" userId="9233cd031198ef03" providerId="LiveId" clId="{2B437B15-32E3-B349-8CB0-88B3F7835512}" dt="2022-05-11T10:59:50.811" v="16" actId="20577"/>
        <pc:sldMkLst>
          <pc:docMk/>
          <pc:sldMk cId="241040224" sldId="394"/>
        </pc:sldMkLst>
        <pc:spChg chg="mod">
          <ac:chgData name="Marin Fotache" userId="9233cd031198ef03" providerId="LiveId" clId="{2B437B15-32E3-B349-8CB0-88B3F7835512}" dt="2022-05-11T10:59:50.811" v="16" actId="20577"/>
          <ac:spMkLst>
            <pc:docMk/>
            <pc:sldMk cId="241040224" sldId="394"/>
            <ac:spMk id="153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E13F-2160-334B-A559-923C0F5040C0}" type="datetimeFigureOut">
              <a:t>11.05.2022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0EEBC-5B06-1F43-BA32-4353436B0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BC1DE-3E20-45BE-8E0F-FD3EBE8A3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141CA-7F20-4685-BC92-C35877A85A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6003B-1AF7-4FB9-9884-9CC05E079B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EE0CB-1CF5-4416-964F-A4F4B1357A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6AB6-1B66-421D-94D7-20C97E25F93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44C1-EAF2-4970-8408-0FF9830C1F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51631-AB5B-4A18-9171-0C2049CF38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1CE38-0980-4C21-8353-09DE1B651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96A6D-8F22-4185-8216-19D2AFAFD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55868-FB7E-4B6E-BD91-CDF7652A3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66CAF-1F14-487E-90DE-7A2A6702D1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94847-C6E9-469F-9AAC-775E46A676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745A3-95E1-4910-9EC5-EC88A3E38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 smtClean="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78782FB-A7C8-45F6-A0EF-95BB2ABB3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jrtscbafpbuA6cDxsg?e=bUH4W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Rgy82TGgzoyzsB6?e=xPuf5S" TargetMode="External"/><Relationship Id="rId5" Type="http://schemas.openxmlformats.org/officeDocument/2006/relationships/hyperlink" Target="https://1drv.ms/v/s!AgPvmBEDzTOSwRlPxwtzNED5QSx7?e=gJuFs5" TargetMode="External"/><Relationship Id="rId4" Type="http://schemas.openxmlformats.org/officeDocument/2006/relationships/hyperlink" Target="https://1drv.ms/v/s!AgPvmBEDzTOSwRohFytqwL-BXsPA?e=xRehC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ssrn.com/sol3/papers.cfm?abstract_id=932487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500" y="2110694"/>
            <a:ext cx="8699500" cy="3107845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METODOLOGIE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“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GRAFIC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”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DE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NORMALIZARE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PRIN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 </a:t>
            </a:r>
            <a:r>
              <a:rPr lang="en-US" sz="5400" b="0" dirty="0" err="1">
                <a:latin typeface="American Typewriter" charset="0"/>
                <a:ea typeface="American Typewriter" charset="0"/>
                <a:cs typeface="American Typewriter" charset="0"/>
              </a:rPr>
              <a:t>SINTEZ</a:t>
            </a:r>
            <a:r>
              <a:rPr lang="ro-RO" sz="5400" b="0" dirty="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r>
              <a:rPr lang="en-US" sz="5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5205" y="5185735"/>
            <a:ext cx="8415336" cy="91970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err="1">
                <a:latin typeface="Gabriola" pitchFamily="82" charset="0"/>
                <a:cs typeface="Vani" pitchFamily="34" charset="0"/>
              </a:rPr>
              <a:t>Probleme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frecvente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soluţii</a:t>
            </a:r>
            <a:r>
              <a:rPr lang="en-US" sz="4400" b="1" dirty="0">
                <a:latin typeface="Gabriola" pitchFamily="82" charset="0"/>
                <a:cs typeface="Vani" pitchFamily="34" charset="0"/>
              </a:rPr>
              <a:t>, </a:t>
            </a:r>
            <a:r>
              <a:rPr lang="en-US" sz="4400" b="1" dirty="0" err="1">
                <a:latin typeface="Gabriola" pitchFamily="82" charset="0"/>
                <a:cs typeface="Vani" pitchFamily="34" charset="0"/>
              </a:rPr>
              <a:t>improvizaţii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18" y="59486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986" y="1447800"/>
            <a:ext cx="2611956" cy="676835"/>
          </a:xfrm>
        </p:spPr>
        <p:txBody>
          <a:bodyPr/>
          <a:lstStyle/>
          <a:p>
            <a:pPr>
              <a:buNone/>
            </a:pPr>
            <a:r>
              <a:rPr lang="ro-RO">
                <a:cs typeface="Avenir Light"/>
              </a:rPr>
              <a:t>Întrucât</a:t>
            </a:r>
            <a:r>
              <a:rPr lang="en-US">
                <a:cs typeface="Avenir Light"/>
              </a:rPr>
              <a:t>:</a:t>
            </a:r>
            <a:endParaRPr lang="ro-RO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4059" y="3993776"/>
            <a:ext cx="7978587" cy="26490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Avenir Light"/>
                <a:cs typeface="Avenir Light"/>
              </a:rPr>
              <a:t>a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vem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motive s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păstrăm în </a:t>
            </a:r>
            <a:r>
              <a:rPr kumimoji="0" lang="ro-RO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Adresă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doar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Strada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Bloc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Scara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Etaj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Apart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separat, să construim o relaţie </a:t>
            </a:r>
            <a:r>
              <a:rPr lang="en-US" sz="3200" dirty="0">
                <a:latin typeface="Avenir Light"/>
                <a:cs typeface="Avenir Light"/>
              </a:rPr>
              <a:t>-</a:t>
            </a:r>
            <a:r>
              <a:rPr lang="ro-RO" sz="3200" dirty="0">
                <a:latin typeface="Avenir Light"/>
                <a:cs typeface="Avenir Light"/>
              </a:rPr>
              <a:t> CODURI</a:t>
            </a:r>
            <a:r>
              <a:rPr lang="en-US" sz="3200" dirty="0">
                <a:latin typeface="Avenir Light"/>
                <a:cs typeface="Avenir Light"/>
              </a:rPr>
              <a:t>-PO</a:t>
            </a:r>
            <a:r>
              <a:rPr lang="ro-RO" sz="3200" dirty="0">
                <a:latin typeface="Avenir Light"/>
                <a:cs typeface="Avenir Light"/>
              </a:rPr>
              <a:t>ŞTALE </a:t>
            </a:r>
            <a:r>
              <a:rPr lang="en-US" sz="3200" dirty="0">
                <a:latin typeface="Avenir Light"/>
                <a:cs typeface="Avenir Light"/>
              </a:rPr>
              <a:t>{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CodPo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ştal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Comună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3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Judeţ</a:t>
            </a:r>
            <a:r>
              <a:rPr lang="en-US" sz="3200" noProof="0" dirty="0">
                <a:latin typeface="Avenir Light"/>
                <a:cs typeface="Avenir Light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295792"/>
            <a:ext cx="2151529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>
                <a:latin typeface="Avenir Light"/>
                <a:cs typeface="Avenir Light"/>
              </a:rPr>
              <a:t>CodPo</a:t>
            </a:r>
            <a:r>
              <a:rPr lang="ro-RO">
                <a:latin typeface="Avenir Light"/>
                <a:cs typeface="Avenir Light"/>
              </a:rPr>
              <a:t>ştal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282" y="1506897"/>
            <a:ext cx="210670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Localitate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566" y="2224075"/>
            <a:ext cx="1806388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Comună</a:t>
            </a:r>
            <a:endParaRPr lang="en-US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528" y="2968145"/>
            <a:ext cx="153296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>
                <a:latin typeface="Avenir Light"/>
                <a:cs typeface="Avenir Light"/>
              </a:rPr>
              <a:t>Judeţ</a:t>
            </a:r>
            <a:endParaRPr lang="en-US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558553" y="1750554"/>
            <a:ext cx="703729" cy="535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9247" y="2501153"/>
            <a:ext cx="1367118" cy="44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4518212" y="2689412"/>
            <a:ext cx="1062316" cy="522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35040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caz că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avea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numai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români și de la un singur ciclu de studii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87506" y="1595717"/>
            <a:ext cx="8256494" cy="52353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>
                <a:cs typeface="Avenir Light"/>
              </a:rPr>
              <a:t>Matricol          CNP, dar </a:t>
            </a:r>
            <a:r>
              <a:rPr lang="ro-RO" sz="3000">
                <a:cs typeface="Avenir Light"/>
              </a:rPr>
              <a:t>ş</a:t>
            </a:r>
            <a:r>
              <a:rPr lang="en-US" sz="3000">
                <a:cs typeface="Avenir Light"/>
              </a:rPr>
              <a:t>i  CNP        </a:t>
            </a:r>
            <a:r>
              <a:rPr lang="ro-RO" sz="3000">
                <a:cs typeface="Avenir Light"/>
              </a:rPr>
              <a:t>   </a:t>
            </a:r>
            <a:r>
              <a:rPr lang="en-US" sz="3000">
                <a:cs typeface="Avenir Light"/>
              </a:rPr>
              <a:t>Matricol</a:t>
            </a:r>
          </a:p>
          <a:p>
            <a:pPr>
              <a:buFontTx/>
              <a:buNone/>
            </a:pPr>
            <a:endParaRPr lang="en-US" sz="3000">
              <a:cs typeface="Avenir Light"/>
            </a:endParaRPr>
          </a:p>
          <a:p>
            <a:pPr>
              <a:buFontTx/>
              <a:buNone/>
            </a:pPr>
            <a:r>
              <a:rPr lang="en-US" sz="3000">
                <a:cs typeface="Avenir Light"/>
              </a:rPr>
              <a:t>De aceea,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Matricol           NumeStudent 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Matricol           Adresa</a:t>
            </a:r>
          </a:p>
          <a:p>
            <a:pPr lvl="1">
              <a:buFontTx/>
              <a:buNone/>
            </a:pPr>
            <a:endParaRPr lang="ro-RO" sz="3000">
              <a:latin typeface="Avenir Light"/>
              <a:cs typeface="Avenir Light"/>
            </a:endParaRPr>
          </a:p>
          <a:p>
            <a:pPr lvl="1">
              <a:buFontTx/>
              <a:buNone/>
            </a:pPr>
            <a:r>
              <a:rPr lang="en-US" sz="3000">
                <a:latin typeface="Avenir Light"/>
                <a:cs typeface="Avenir Light"/>
              </a:rPr>
              <a:t>dar </a:t>
            </a:r>
            <a:r>
              <a:rPr lang="ro-RO" sz="3000">
                <a:latin typeface="Avenir Light"/>
                <a:cs typeface="Avenir Light"/>
              </a:rPr>
              <a:t>ş</a:t>
            </a:r>
            <a:r>
              <a:rPr lang="en-US" sz="3000">
                <a:latin typeface="Avenir Light"/>
                <a:cs typeface="Avenir Light"/>
              </a:rPr>
              <a:t>i 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CNP          NumeStudent</a:t>
            </a:r>
          </a:p>
          <a:p>
            <a:pPr lvl="1"/>
            <a:r>
              <a:rPr lang="en-US" sz="3000">
                <a:latin typeface="Avenir Light"/>
                <a:cs typeface="Avenir Light"/>
              </a:rPr>
              <a:t>CNP          </a:t>
            </a:r>
            <a:r>
              <a:rPr lang="ro-RO" sz="3000">
                <a:latin typeface="Avenir Light"/>
                <a:cs typeface="Avenir Light"/>
              </a:rPr>
              <a:t> </a:t>
            </a:r>
            <a:r>
              <a:rPr lang="en-US" sz="3000">
                <a:latin typeface="Avenir Light"/>
                <a:cs typeface="Avenir Light"/>
              </a:rPr>
              <a:t>Adresa</a:t>
            </a:r>
          </a:p>
          <a:p>
            <a:pPr lvl="1">
              <a:buFontTx/>
              <a:buNone/>
            </a:pPr>
            <a:endParaRPr lang="en-US" sz="3000">
              <a:latin typeface="Avenir Light"/>
              <a:cs typeface="Avenir Light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4945" y="1869141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233" y="1900519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1018" y="3542974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6967" y="4001705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7794" y="5594848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674" y="6110317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86380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2771775" y="170021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2339975" y="2997200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508625" y="2924175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00" name="Rectangle 18"/>
          <p:cNvSpPr>
            <a:spLocks noChangeArrowheads="1"/>
          </p:cNvSpPr>
          <p:nvPr/>
        </p:nvSpPr>
        <p:spPr bwMode="auto">
          <a:xfrm>
            <a:off x="5508625" y="1771650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4213225" y="1844675"/>
            <a:ext cx="12954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H="1" flipV="1">
            <a:off x="4213225" y="1989138"/>
            <a:ext cx="1366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 flipH="1">
            <a:off x="3060700" y="2132013"/>
            <a:ext cx="5032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3852863" y="2205038"/>
            <a:ext cx="2160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H="1">
            <a:off x="3708400" y="2205038"/>
            <a:ext cx="20891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4"/>
          <p:cNvSpPr>
            <a:spLocks noChangeShapeType="1"/>
          </p:cNvSpPr>
          <p:nvPr/>
        </p:nvSpPr>
        <p:spPr bwMode="auto">
          <a:xfrm>
            <a:off x="6084888" y="2205038"/>
            <a:ext cx="2873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2627313" y="4221163"/>
            <a:ext cx="1412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Matricol</a:t>
            </a:r>
          </a:p>
        </p:txBody>
      </p:sp>
      <p:sp>
        <p:nvSpPr>
          <p:cNvPr id="8208" name="Rectangle 26"/>
          <p:cNvSpPr>
            <a:spLocks noChangeArrowheads="1"/>
          </p:cNvSpPr>
          <p:nvPr/>
        </p:nvSpPr>
        <p:spPr bwMode="auto">
          <a:xfrm>
            <a:off x="1547813" y="55165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NumeStudent</a:t>
            </a:r>
          </a:p>
        </p:txBody>
      </p:sp>
      <p:sp>
        <p:nvSpPr>
          <p:cNvPr id="8209" name="Rectangle 27"/>
          <p:cNvSpPr>
            <a:spLocks noChangeArrowheads="1"/>
          </p:cNvSpPr>
          <p:nvPr/>
        </p:nvSpPr>
        <p:spPr bwMode="auto">
          <a:xfrm>
            <a:off x="4572000" y="5516563"/>
            <a:ext cx="12557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Adresa</a:t>
            </a:r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6011863" y="5084763"/>
            <a:ext cx="831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CNP</a:t>
            </a:r>
          </a:p>
        </p:txBody>
      </p:sp>
      <p:sp>
        <p:nvSpPr>
          <p:cNvPr id="8211" name="Line 29"/>
          <p:cNvSpPr>
            <a:spLocks noChangeShapeType="1"/>
          </p:cNvSpPr>
          <p:nvPr/>
        </p:nvSpPr>
        <p:spPr bwMode="auto">
          <a:xfrm>
            <a:off x="3851275" y="4652963"/>
            <a:ext cx="223361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31"/>
          <p:cNvSpPr>
            <a:spLocks noChangeShapeType="1"/>
          </p:cNvSpPr>
          <p:nvPr/>
        </p:nvSpPr>
        <p:spPr bwMode="auto">
          <a:xfrm flipH="1">
            <a:off x="2627313" y="4652963"/>
            <a:ext cx="6492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32"/>
          <p:cNvSpPr>
            <a:spLocks noChangeShapeType="1"/>
          </p:cNvSpPr>
          <p:nvPr/>
        </p:nvSpPr>
        <p:spPr bwMode="auto">
          <a:xfrm>
            <a:off x="3563938" y="4724400"/>
            <a:ext cx="14398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AutoShape 35"/>
          <p:cNvSpPr>
            <a:spLocks noChangeArrowheads="1"/>
          </p:cNvSpPr>
          <p:nvPr/>
        </p:nvSpPr>
        <p:spPr bwMode="auto">
          <a:xfrm>
            <a:off x="4716463" y="3429000"/>
            <a:ext cx="576262" cy="936625"/>
          </a:xfrm>
          <a:prstGeom prst="downArrow">
            <a:avLst>
              <a:gd name="adj1" fmla="val 50000"/>
              <a:gd name="adj2" fmla="val 4063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4" y="260351"/>
            <a:ext cx="820102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23682" y="1885950"/>
            <a:ext cx="7710006" cy="43624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Regul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/</a:t>
            </a:r>
            <a:r>
              <a:rPr lang="en-US" dirty="0" err="1"/>
              <a:t>proces</a:t>
            </a:r>
            <a:r>
              <a:rPr lang="en-US" dirty="0"/>
              <a:t>/...,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p</a:t>
            </a:r>
            <a:r>
              <a:rPr lang="ro-RO" dirty="0"/>
              <a:t>ă</a:t>
            </a:r>
            <a:r>
              <a:rPr lang="en-US" dirty="0" err="1"/>
              <a:t>strate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DF </a:t>
            </a:r>
            <a:r>
              <a:rPr lang="ro-RO" dirty="0"/>
              <a:t>î</a:t>
            </a:r>
            <a:r>
              <a:rPr lang="en-US" dirty="0"/>
              <a:t>n care </a:t>
            </a:r>
            <a:r>
              <a:rPr lang="en-US" b="1" dirty="0" err="1"/>
              <a:t>sursa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cheia</a:t>
            </a:r>
            <a:r>
              <a:rPr lang="en-US" b="1" dirty="0"/>
              <a:t> </a:t>
            </a:r>
            <a:r>
              <a:rPr lang="en-US" b="1" dirty="0" err="1"/>
              <a:t>primar</a:t>
            </a:r>
            <a:r>
              <a:rPr lang="ro-RO" b="1" dirty="0"/>
              <a:t>ă</a:t>
            </a:r>
            <a:r>
              <a:rPr lang="en-US" dirty="0"/>
              <a:t> a </a:t>
            </a:r>
            <a:r>
              <a:rPr lang="en-US" dirty="0" err="1"/>
              <a:t>entit</a:t>
            </a:r>
            <a:r>
              <a:rPr lang="ro-RO" dirty="0"/>
              <a:t>ăţ</a:t>
            </a:r>
            <a:r>
              <a:rPr lang="en-US" dirty="0"/>
              <a:t>ii/</a:t>
            </a:r>
            <a:r>
              <a:rPr lang="en-US" dirty="0" err="1"/>
              <a:t>procesului</a:t>
            </a:r>
            <a:r>
              <a:rPr lang="en-US" dirty="0"/>
              <a:t>/...</a:t>
            </a:r>
          </a:p>
          <a:p>
            <a:pPr>
              <a:buFontTx/>
              <a:buNone/>
            </a:pPr>
            <a:r>
              <a:rPr lang="en-US" dirty="0"/>
              <a:t>... Se </a:t>
            </a:r>
            <a:r>
              <a:rPr lang="en-US" dirty="0" err="1"/>
              <a:t>elimin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DF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decurg</a:t>
            </a:r>
            <a:r>
              <a:rPr lang="en-US" dirty="0"/>
              <a:t> din </a:t>
            </a:r>
            <a:r>
              <a:rPr lang="en-US" dirty="0" err="1"/>
              <a:t>calitatea</a:t>
            </a:r>
            <a:r>
              <a:rPr lang="en-US" dirty="0"/>
              <a:t> de </a:t>
            </a:r>
            <a:r>
              <a:rPr lang="en-US" i="1" dirty="0" err="1"/>
              <a:t>cheie</a:t>
            </a:r>
            <a:r>
              <a:rPr lang="en-US" dirty="0"/>
              <a:t> </a:t>
            </a:r>
            <a:r>
              <a:rPr lang="en-US" i="1" dirty="0" err="1"/>
              <a:t>alternativ</a:t>
            </a:r>
            <a:r>
              <a:rPr lang="ro-RO" i="1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entitatea</a:t>
            </a:r>
            <a:r>
              <a:rPr lang="en-US" dirty="0"/>
              <a:t>/ </a:t>
            </a:r>
            <a:r>
              <a:rPr lang="en-US" dirty="0" err="1"/>
              <a:t>procesul</a:t>
            </a:r>
            <a:r>
              <a:rPr lang="en-US" dirty="0"/>
              <a:t>/... </a:t>
            </a:r>
            <a:r>
              <a:rPr lang="en-US" dirty="0" err="1"/>
              <a:t>respectiv</a:t>
            </a:r>
            <a:r>
              <a:rPr lang="en-US" dirty="0"/>
              <a:t>(</a:t>
            </a:r>
            <a:r>
              <a:rPr lang="ro-RO" dirty="0"/>
              <a:t>ă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Eliminare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</a:t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simetrice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redundante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28850"/>
            <a:ext cx="7543800" cy="38973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/>
              <a:t>C</a:t>
            </a:r>
            <a:r>
              <a:rPr lang="ro-RO" sz="3200" dirty="0"/>
              <a:t>î</a:t>
            </a:r>
            <a:r>
              <a:rPr lang="en-US" sz="3200" dirty="0" err="1"/>
              <a:t>nd</a:t>
            </a:r>
            <a:r>
              <a:rPr lang="en-US" sz="3200" dirty="0"/>
              <a:t> </a:t>
            </a:r>
            <a:r>
              <a:rPr lang="en-US" sz="3200" dirty="0" err="1"/>
              <a:t>atributele</a:t>
            </a:r>
            <a:r>
              <a:rPr lang="en-US" sz="3200" dirty="0"/>
              <a:t> nu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chei</a:t>
            </a:r>
            <a:r>
              <a:rPr lang="en-US" sz="3200" dirty="0"/>
              <a:t> </a:t>
            </a:r>
            <a:r>
              <a:rPr lang="en-US" sz="3200" dirty="0" err="1"/>
              <a:t>candidat</a:t>
            </a:r>
            <a:r>
              <a:rPr lang="en-US" sz="3200" dirty="0"/>
              <a:t>, se </a:t>
            </a:r>
            <a:r>
              <a:rPr lang="en-US" sz="3200" dirty="0" err="1"/>
              <a:t>ia</a:t>
            </a:r>
            <a:r>
              <a:rPr lang="en-US" sz="3200" dirty="0"/>
              <a:t> </a:t>
            </a:r>
            <a:r>
              <a:rPr lang="ro-RO" sz="3200" dirty="0"/>
              <a:t>î</a:t>
            </a:r>
            <a:r>
              <a:rPr lang="en-US" sz="3200" dirty="0"/>
              <a:t>n </a:t>
            </a:r>
            <a:r>
              <a:rPr lang="en-US" sz="3200" dirty="0" err="1"/>
              <a:t>calcul</a:t>
            </a:r>
            <a:r>
              <a:rPr lang="en-US" sz="3200" dirty="0"/>
              <a:t> </a:t>
            </a:r>
            <a:r>
              <a:rPr lang="en-US" sz="3200" dirty="0" err="1"/>
              <a:t>preceden</a:t>
            </a:r>
            <a:r>
              <a:rPr lang="ro-RO" sz="3200" dirty="0"/>
              <a:t>ţ</a:t>
            </a:r>
            <a:r>
              <a:rPr lang="en-US" sz="3200" dirty="0"/>
              <a:t>a </a:t>
            </a:r>
            <a:r>
              <a:rPr lang="en-US" sz="3200" dirty="0" err="1"/>
              <a:t>celor</a:t>
            </a:r>
            <a:r>
              <a:rPr lang="en-US" sz="3200" dirty="0"/>
              <a:t> </a:t>
            </a:r>
            <a:r>
              <a:rPr lang="en-US" sz="3200" dirty="0" err="1"/>
              <a:t>dou</a:t>
            </a:r>
            <a:r>
              <a:rPr lang="ro-RO" sz="3200" dirty="0"/>
              <a:t>ă</a:t>
            </a:r>
            <a:r>
              <a:rPr lang="en-US" sz="3200" dirty="0"/>
              <a:t> DF</a:t>
            </a:r>
          </a:p>
          <a:p>
            <a:pPr>
              <a:buFontTx/>
              <a:buNone/>
            </a:pPr>
            <a:r>
              <a:rPr lang="en-US" sz="3200" dirty="0"/>
              <a:t>Ex. – </a:t>
            </a:r>
            <a:r>
              <a:rPr lang="en-US" sz="3200" dirty="0" err="1"/>
              <a:t>pentru</a:t>
            </a:r>
            <a:r>
              <a:rPr lang="en-US" sz="3200" dirty="0"/>
              <a:t> un hotel</a:t>
            </a:r>
          </a:p>
          <a:p>
            <a:pPr>
              <a:buFontTx/>
              <a:buNone/>
            </a:pPr>
            <a:r>
              <a:rPr lang="en-US" sz="3200" b="1" dirty="0"/>
              <a:t>	</a:t>
            </a:r>
            <a:r>
              <a:rPr lang="en-US" sz="3200" b="1" dirty="0" err="1"/>
              <a:t>IdCazare</a:t>
            </a:r>
            <a:r>
              <a:rPr lang="en-US" sz="3200" b="1" dirty="0"/>
              <a:t> </a:t>
            </a:r>
            <a:r>
              <a:rPr lang="ro-RO" sz="3200" b="1" dirty="0">
                <a:sym typeface="Wingdings 3" pitchFamily="18" charset="2"/>
              </a:rPr>
              <a:t>       </a:t>
            </a:r>
            <a:r>
              <a:rPr lang="en-US" sz="3200" b="1" dirty="0"/>
              <a:t>  </a:t>
            </a:r>
            <a:r>
              <a:rPr lang="en-US" sz="3200" b="1" dirty="0" err="1"/>
              <a:t>IdRezervare</a:t>
            </a:r>
            <a:endParaRPr lang="en-US" sz="3200" b="1" dirty="0"/>
          </a:p>
          <a:p>
            <a:pPr>
              <a:buFontTx/>
              <a:buNone/>
            </a:pPr>
            <a:r>
              <a:rPr lang="en-US" sz="3200" dirty="0" err="1"/>
              <a:t>deoarece</a:t>
            </a:r>
            <a:r>
              <a:rPr lang="en-US" sz="3200" dirty="0"/>
              <a:t> </a:t>
            </a:r>
            <a:r>
              <a:rPr lang="en-US" sz="3200" i="1" dirty="0" err="1"/>
              <a:t>rezervarea</a:t>
            </a:r>
            <a:r>
              <a:rPr lang="en-US" sz="3200" i="1" dirty="0"/>
              <a:t> precede </a:t>
            </a:r>
            <a:r>
              <a:rPr lang="en-US" sz="3200" i="1" dirty="0" err="1"/>
              <a:t>cazarea</a:t>
            </a:r>
            <a:endParaRPr lang="en-US" sz="3200" i="1" dirty="0"/>
          </a:p>
          <a:p>
            <a:pPr>
              <a:buFontTx/>
              <a:buNone/>
            </a:pPr>
            <a:endParaRPr lang="ro-RO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87275" y="4144512"/>
            <a:ext cx="766482" cy="13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274638"/>
            <a:ext cx="7866529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surogat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(SK)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74058" y="1891553"/>
            <a:ext cx="8153759" cy="4253753"/>
          </a:xfrm>
        </p:spPr>
        <p:txBody>
          <a:bodyPr/>
          <a:lstStyle/>
          <a:p>
            <a:r>
              <a:rPr lang="en-US"/>
              <a:t>Atribute “artificiale”, introduse din ra</a:t>
            </a:r>
            <a:r>
              <a:rPr lang="ro-RO"/>
              <a:t>ţ</a:t>
            </a:r>
            <a:r>
              <a:rPr lang="en-US"/>
              <a:t>iuni de identificare mai u</a:t>
            </a:r>
            <a:r>
              <a:rPr lang="ro-RO"/>
              <a:t>ş</a:t>
            </a:r>
            <a:r>
              <a:rPr lang="en-US"/>
              <a:t>oar</a:t>
            </a:r>
            <a:r>
              <a:rPr lang="ro-RO"/>
              <a:t>ă</a:t>
            </a:r>
            <a:r>
              <a:rPr lang="en-US"/>
              <a:t> a unei entit</a:t>
            </a:r>
            <a:r>
              <a:rPr lang="ro-RO"/>
              <a:t>ăţ</a:t>
            </a:r>
            <a:r>
              <a:rPr lang="en-US"/>
              <a:t>i, proces, tranzac</a:t>
            </a:r>
            <a:r>
              <a:rPr lang="ro-RO"/>
              <a:t>ţ</a:t>
            </a:r>
            <a:r>
              <a:rPr lang="en-US"/>
              <a:t>ie etc.</a:t>
            </a:r>
          </a:p>
          <a:p>
            <a:r>
              <a:rPr lang="en-US"/>
              <a:t>Ex. </a:t>
            </a:r>
            <a:r>
              <a:rPr lang="en-US" b="1"/>
              <a:t>CodClient</a:t>
            </a:r>
            <a:r>
              <a:rPr lang="en-US"/>
              <a:t>, </a:t>
            </a:r>
            <a:r>
              <a:rPr lang="en-US" b="1"/>
              <a:t>IdExaminare</a:t>
            </a:r>
            <a:r>
              <a:rPr lang="en-US"/>
              <a:t>, </a:t>
            </a:r>
            <a:r>
              <a:rPr lang="en-US" b="1"/>
              <a:t>IdExmatriculare</a:t>
            </a:r>
            <a:r>
              <a:rPr lang="en-US"/>
              <a:t> etc.</a:t>
            </a:r>
          </a:p>
          <a:p>
            <a:r>
              <a:rPr lang="en-US"/>
              <a:t>Opuse “cheilor inteligente” (ex. CNP)</a:t>
            </a:r>
            <a:endParaRPr lang="ro-RO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166221"/>
            <a:ext cx="7345363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</a:p>
        </p:txBody>
      </p:sp>
      <p:sp>
        <p:nvSpPr>
          <p:cNvPr id="12291" name="Rectangle 79"/>
          <p:cNvSpPr>
            <a:spLocks noChangeArrowheads="1"/>
          </p:cNvSpPr>
          <p:nvPr/>
        </p:nvSpPr>
        <p:spPr bwMode="auto">
          <a:xfrm>
            <a:off x="3130550" y="1773238"/>
            <a:ext cx="26400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292" name="Rectangle 80"/>
          <p:cNvSpPr>
            <a:spLocks noChangeArrowheads="1"/>
          </p:cNvSpPr>
          <p:nvPr/>
        </p:nvSpPr>
        <p:spPr bwMode="auto">
          <a:xfrm>
            <a:off x="1403350" y="2205038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3" name="Rectangle 86"/>
          <p:cNvSpPr>
            <a:spLocks noChangeArrowheads="1"/>
          </p:cNvSpPr>
          <p:nvPr/>
        </p:nvSpPr>
        <p:spPr bwMode="auto">
          <a:xfrm>
            <a:off x="1619250" y="2720975"/>
            <a:ext cx="27352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4" name="Rectangle 87"/>
          <p:cNvSpPr>
            <a:spLocks noChangeArrowheads="1"/>
          </p:cNvSpPr>
          <p:nvPr/>
        </p:nvSpPr>
        <p:spPr bwMode="auto">
          <a:xfrm>
            <a:off x="1330325" y="3213100"/>
            <a:ext cx="324008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5" name="Rectangle 89"/>
          <p:cNvSpPr>
            <a:spLocks noChangeArrowheads="1"/>
          </p:cNvSpPr>
          <p:nvPr/>
        </p:nvSpPr>
        <p:spPr bwMode="auto">
          <a:xfrm>
            <a:off x="6659563" y="278130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6" name="Oval 90"/>
          <p:cNvSpPr>
            <a:spLocks noChangeArrowheads="1"/>
          </p:cNvSpPr>
          <p:nvPr/>
        </p:nvSpPr>
        <p:spPr bwMode="auto">
          <a:xfrm>
            <a:off x="5364163" y="2636838"/>
            <a:ext cx="287337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2"/>
          <p:cNvSpPr>
            <a:spLocks noChangeArrowheads="1"/>
          </p:cNvSpPr>
          <p:nvPr/>
        </p:nvSpPr>
        <p:spPr bwMode="auto">
          <a:xfrm>
            <a:off x="6299200" y="1700213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298" name="Line 93"/>
          <p:cNvSpPr>
            <a:spLocks noChangeShapeType="1"/>
          </p:cNvSpPr>
          <p:nvPr/>
        </p:nvSpPr>
        <p:spPr bwMode="auto">
          <a:xfrm>
            <a:off x="4643438" y="2133600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94"/>
          <p:cNvSpPr>
            <a:spLocks noChangeShapeType="1"/>
          </p:cNvSpPr>
          <p:nvPr/>
        </p:nvSpPr>
        <p:spPr bwMode="auto">
          <a:xfrm>
            <a:off x="4211638" y="24209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95"/>
          <p:cNvSpPr>
            <a:spLocks noChangeShapeType="1"/>
          </p:cNvSpPr>
          <p:nvPr/>
        </p:nvSpPr>
        <p:spPr bwMode="auto">
          <a:xfrm flipV="1">
            <a:off x="4138613" y="2852738"/>
            <a:ext cx="11525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96"/>
          <p:cNvSpPr>
            <a:spLocks noChangeShapeType="1"/>
          </p:cNvSpPr>
          <p:nvPr/>
        </p:nvSpPr>
        <p:spPr bwMode="auto">
          <a:xfrm flipV="1">
            <a:off x="4211638" y="292417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97"/>
          <p:cNvSpPr>
            <a:spLocks noChangeShapeType="1"/>
          </p:cNvSpPr>
          <p:nvPr/>
        </p:nvSpPr>
        <p:spPr bwMode="auto">
          <a:xfrm flipH="1">
            <a:off x="5722938" y="2133600"/>
            <a:ext cx="9366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98"/>
          <p:cNvSpPr>
            <a:spLocks noChangeShapeType="1"/>
          </p:cNvSpPr>
          <p:nvPr/>
        </p:nvSpPr>
        <p:spPr bwMode="auto">
          <a:xfrm>
            <a:off x="5795963" y="2781300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99"/>
          <p:cNvSpPr>
            <a:spLocks noChangeArrowheads="1"/>
          </p:cNvSpPr>
          <p:nvPr/>
        </p:nvSpPr>
        <p:spPr bwMode="auto">
          <a:xfrm>
            <a:off x="2338388" y="4551363"/>
            <a:ext cx="264001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TipDocumentPlat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05" name="Rectangle 100"/>
          <p:cNvSpPr>
            <a:spLocks noChangeArrowheads="1"/>
          </p:cNvSpPr>
          <p:nvPr/>
        </p:nvSpPr>
        <p:spPr bwMode="auto">
          <a:xfrm>
            <a:off x="1187450" y="5199063"/>
            <a:ext cx="288448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SerieDocumentPlat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6" name="Rectangle 101"/>
          <p:cNvSpPr>
            <a:spLocks noChangeArrowheads="1"/>
          </p:cNvSpPr>
          <p:nvPr/>
        </p:nvSpPr>
        <p:spPr bwMode="auto">
          <a:xfrm>
            <a:off x="1330325" y="5846763"/>
            <a:ext cx="27352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7" name="Rectangle 102"/>
          <p:cNvSpPr>
            <a:spLocks noChangeArrowheads="1"/>
          </p:cNvSpPr>
          <p:nvPr/>
        </p:nvSpPr>
        <p:spPr bwMode="auto">
          <a:xfrm>
            <a:off x="3706813" y="6207125"/>
            <a:ext cx="32400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DataDocumentPlat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8" name="Rectangle 103"/>
          <p:cNvSpPr>
            <a:spLocks noChangeArrowheads="1"/>
          </p:cNvSpPr>
          <p:nvPr/>
        </p:nvSpPr>
        <p:spPr bwMode="auto">
          <a:xfrm>
            <a:off x="6875463" y="5632450"/>
            <a:ext cx="20875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SumaPl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09" name="Oval 104"/>
          <p:cNvSpPr>
            <a:spLocks noChangeArrowheads="1"/>
          </p:cNvSpPr>
          <p:nvPr/>
        </p:nvSpPr>
        <p:spPr bwMode="auto">
          <a:xfrm>
            <a:off x="6588125" y="5126038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105"/>
          <p:cNvSpPr>
            <a:spLocks noChangeArrowheads="1"/>
          </p:cNvSpPr>
          <p:nvPr/>
        </p:nvSpPr>
        <p:spPr bwMode="auto">
          <a:xfrm>
            <a:off x="6804025" y="4262438"/>
            <a:ext cx="20875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NrFactPl</a:t>
            </a:r>
            <a:r>
              <a:rPr lang="ro-RO" sz="2400">
                <a:latin typeface="Tahoma" pitchFamily="34" charset="0"/>
              </a:rPr>
              <a:t>ă</a:t>
            </a:r>
            <a:r>
              <a:rPr lang="en-US" sz="2400">
                <a:latin typeface="Tahoma" pitchFamily="34" charset="0"/>
              </a:rPr>
              <a:t>tit</a:t>
            </a:r>
            <a:r>
              <a:rPr lang="ro-RO" sz="2400">
                <a:latin typeface="Tahoma" pitchFamily="34" charset="0"/>
              </a:rPr>
              <a:t>ă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311" name="Line 106"/>
          <p:cNvSpPr>
            <a:spLocks noChangeShapeType="1"/>
          </p:cNvSpPr>
          <p:nvPr/>
        </p:nvSpPr>
        <p:spPr bwMode="auto">
          <a:xfrm flipV="1">
            <a:off x="5867400" y="5343525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110"/>
          <p:cNvSpPr>
            <a:spLocks noChangeShapeType="1"/>
          </p:cNvSpPr>
          <p:nvPr/>
        </p:nvSpPr>
        <p:spPr bwMode="auto">
          <a:xfrm flipH="1">
            <a:off x="6875463" y="4622800"/>
            <a:ext cx="5762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111"/>
          <p:cNvSpPr>
            <a:spLocks noChangeShapeType="1"/>
          </p:cNvSpPr>
          <p:nvPr/>
        </p:nvSpPr>
        <p:spPr bwMode="auto">
          <a:xfrm>
            <a:off x="6875463" y="5414963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Rectangle 112"/>
          <p:cNvSpPr>
            <a:spLocks noChangeArrowheads="1"/>
          </p:cNvSpPr>
          <p:nvPr/>
        </p:nvSpPr>
        <p:spPr bwMode="auto">
          <a:xfrm>
            <a:off x="4714875" y="5343525"/>
            <a:ext cx="11366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IdPlat</a:t>
            </a:r>
            <a:r>
              <a:rPr lang="ro-RO" sz="2400">
                <a:latin typeface="Arial" charset="0"/>
              </a:rPr>
              <a:t>ă</a:t>
            </a:r>
            <a:endParaRPr lang="en-US" sz="2400">
              <a:latin typeface="Arial" charset="0"/>
            </a:endParaRPr>
          </a:p>
        </p:txBody>
      </p:sp>
      <p:sp>
        <p:nvSpPr>
          <p:cNvPr id="12315" name="Line 113"/>
          <p:cNvSpPr>
            <a:spLocks noChangeShapeType="1"/>
          </p:cNvSpPr>
          <p:nvPr/>
        </p:nvSpPr>
        <p:spPr bwMode="auto">
          <a:xfrm flipH="1" flipV="1">
            <a:off x="3779838" y="4910138"/>
            <a:ext cx="12239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114"/>
          <p:cNvSpPr>
            <a:spLocks noChangeShapeType="1"/>
          </p:cNvSpPr>
          <p:nvPr/>
        </p:nvSpPr>
        <p:spPr bwMode="auto">
          <a:xfrm flipH="1" flipV="1">
            <a:off x="4138613" y="5414963"/>
            <a:ext cx="5762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115"/>
          <p:cNvSpPr>
            <a:spLocks noChangeShapeType="1"/>
          </p:cNvSpPr>
          <p:nvPr/>
        </p:nvSpPr>
        <p:spPr bwMode="auto">
          <a:xfrm flipH="1">
            <a:off x="3851275" y="563086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116"/>
          <p:cNvSpPr>
            <a:spLocks noChangeShapeType="1"/>
          </p:cNvSpPr>
          <p:nvPr/>
        </p:nvSpPr>
        <p:spPr bwMode="auto">
          <a:xfrm flipH="1">
            <a:off x="5003800" y="57023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118"/>
          <p:cNvSpPr txBox="1">
            <a:spLocks noChangeArrowheads="1"/>
          </p:cNvSpPr>
          <p:nvPr/>
        </p:nvSpPr>
        <p:spPr bwMode="auto">
          <a:xfrm>
            <a:off x="1276346" y="1290638"/>
            <a:ext cx="4854639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>
                <a:latin typeface="Avenir Light"/>
                <a:cs typeface="Avenir Light"/>
              </a:rPr>
              <a:t>PLĂŢI_FCS (</a:t>
            </a:r>
            <a:r>
              <a:rPr lang="en-US" sz="2600" b="1" i="1" dirty="0">
                <a:latin typeface="Avenir Light"/>
                <a:cs typeface="Avenir Light"/>
              </a:rPr>
              <a:t>F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r</a:t>
            </a:r>
            <a:r>
              <a:rPr lang="ro-RO" sz="2600" b="1" i="1" dirty="0">
                <a:latin typeface="Avenir Light"/>
                <a:cs typeface="Avenir Light"/>
              </a:rPr>
              <a:t>ă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surogat</a:t>
            </a:r>
            <a:r>
              <a:rPr lang="ro-RO" sz="2600" b="1" i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12320" name="Text Box 119"/>
          <p:cNvSpPr txBox="1">
            <a:spLocks noChangeArrowheads="1"/>
          </p:cNvSpPr>
          <p:nvPr/>
        </p:nvSpPr>
        <p:spPr bwMode="auto">
          <a:xfrm>
            <a:off x="1207181" y="4025900"/>
            <a:ext cx="4446863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2600" b="1" i="1" dirty="0">
                <a:latin typeface="Avenir Light"/>
                <a:cs typeface="Avenir Light"/>
              </a:rPr>
              <a:t>PLĂŢI_CS (</a:t>
            </a:r>
            <a:r>
              <a:rPr lang="en-US" sz="2600" b="1" i="1" dirty="0">
                <a:latin typeface="Avenir Light"/>
                <a:cs typeface="Avenir Light"/>
              </a:rPr>
              <a:t>Cu </a:t>
            </a:r>
            <a:r>
              <a:rPr lang="en-US" sz="2600" b="1" i="1" dirty="0" err="1">
                <a:latin typeface="Avenir Light"/>
                <a:cs typeface="Avenir Light"/>
              </a:rPr>
              <a:t>cheie</a:t>
            </a:r>
            <a:r>
              <a:rPr lang="en-US" sz="2600" b="1" i="1" dirty="0">
                <a:latin typeface="Avenir Light"/>
                <a:cs typeface="Avenir Light"/>
              </a:rPr>
              <a:t> </a:t>
            </a:r>
            <a:r>
              <a:rPr lang="en-US" sz="2600" b="1" i="1" dirty="0" err="1">
                <a:latin typeface="Avenir Light"/>
                <a:cs typeface="Avenir Light"/>
              </a:rPr>
              <a:t>surogat</a:t>
            </a:r>
            <a:r>
              <a:rPr lang="ro-RO" sz="2600" b="1" i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12321" name="Line 120"/>
          <p:cNvSpPr>
            <a:spLocks noChangeShapeType="1"/>
          </p:cNvSpPr>
          <p:nvPr/>
        </p:nvSpPr>
        <p:spPr bwMode="auto">
          <a:xfrm>
            <a:off x="1547813" y="3860800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121"/>
          <p:cNvSpPr>
            <a:spLocks noChangeShapeType="1"/>
          </p:cNvSpPr>
          <p:nvPr/>
        </p:nvSpPr>
        <p:spPr bwMode="auto">
          <a:xfrm>
            <a:off x="1619250" y="1196975"/>
            <a:ext cx="7127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44" y="31741"/>
            <a:ext cx="81084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70" y="1171569"/>
            <a:ext cx="8290749" cy="5629279"/>
          </a:xfrm>
        </p:spPr>
        <p:txBody>
          <a:bodyPr>
            <a:normAutofit/>
          </a:bodyPr>
          <a:lstStyle/>
          <a:p>
            <a:pPr lvl="0"/>
            <a:r>
              <a:rPr lang="ro-RO" b="1" dirty="0">
                <a:cs typeface="Avenir Light"/>
              </a:rPr>
              <a:t>PLĂŢI_FCS</a:t>
            </a:r>
            <a:r>
              <a:rPr lang="ro-RO" dirty="0">
                <a:cs typeface="Avenir Light"/>
              </a:rPr>
              <a:t> </a:t>
            </a:r>
          </a:p>
          <a:p>
            <a:pPr lvl="0">
              <a:buNone/>
            </a:pPr>
            <a:r>
              <a:rPr lang="ro-RO" dirty="0">
                <a:cs typeface="Avenir Light"/>
              </a:rPr>
              <a:t>PLĂȚI1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TipDocumentPlată, SerieDocumentPlată, NrDocumentPlată, DatăDocumentPlată, NrFactPlătită</a:t>
            </a:r>
            <a:r>
              <a:rPr lang="ro-RO" dirty="0">
                <a:cs typeface="Avenir Light"/>
              </a:rPr>
              <a:t>, SumăPlată</a:t>
            </a:r>
            <a:r>
              <a:rPr lang="en-US" dirty="0">
                <a:cs typeface="Avenir Light"/>
              </a:rPr>
              <a:t>}</a:t>
            </a:r>
          </a:p>
          <a:p>
            <a:pPr lvl="0"/>
            <a:endParaRPr lang="ro-RO" dirty="0">
              <a:cs typeface="Avenir Light"/>
            </a:endParaRPr>
          </a:p>
          <a:p>
            <a:pPr lvl="0"/>
            <a:r>
              <a:rPr lang="ro-RO" b="1" dirty="0">
                <a:cs typeface="Avenir Light"/>
              </a:rPr>
              <a:t>PLĂŢI_CS </a:t>
            </a:r>
          </a:p>
          <a:p>
            <a:pPr lvl="0">
              <a:buNone/>
            </a:pPr>
            <a:r>
              <a:rPr lang="ro-RO" dirty="0">
                <a:cs typeface="Avenir Light"/>
              </a:rPr>
              <a:t>PLĂȚI2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IdPlată</a:t>
            </a:r>
            <a:r>
              <a:rPr lang="ro-RO" dirty="0">
                <a:cs typeface="Avenir Light"/>
              </a:rPr>
              <a:t>, TipDocumentPlată, SerieDocumentPlată, NrDocumentPlată, DatăDocumentPlată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PLĂȚI2_FACT </a:t>
            </a:r>
            <a:r>
              <a:rPr lang="en-US" dirty="0">
                <a:cs typeface="Avenir Light"/>
              </a:rPr>
              <a:t>{</a:t>
            </a:r>
            <a:r>
              <a:rPr lang="ro-RO" u="sng" dirty="0">
                <a:cs typeface="Avenir Light"/>
              </a:rPr>
              <a:t>IdPlată, NrFactPlătită, </a:t>
            </a:r>
            <a:r>
              <a:rPr lang="ro-RO" dirty="0">
                <a:cs typeface="Avenir Light"/>
              </a:rPr>
              <a:t>SumăPlată</a:t>
            </a:r>
            <a:r>
              <a:rPr lang="en-US" dirty="0">
                <a:cs typeface="Avenir Light"/>
              </a:rPr>
              <a:t>}</a:t>
            </a:r>
          </a:p>
          <a:p>
            <a:pPr lvl="0">
              <a:buNone/>
            </a:pPr>
            <a:endParaRPr lang="en-US" dirty="0">
              <a:cs typeface="Avenir Light"/>
            </a:endParaRPr>
          </a:p>
          <a:p>
            <a:endParaRPr lang="en-US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9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Surog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43006"/>
            <a:ext cx="8390763" cy="5872162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Schema fără cheie surogat (o singură tabelă - PLĂŢI1) are, prin comparaţie cu schema PLĂȚI_CS (tabelele PLĂŢI2 şi PLĂŢI2_FACT), câteva probleme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>
                <a:latin typeface="Avenir Light"/>
                <a:cs typeface="Avenir Light"/>
              </a:rPr>
              <a:t>Nu </a:t>
            </a:r>
            <a:r>
              <a:rPr lang="en-US" dirty="0" err="1">
                <a:latin typeface="Avenir Light"/>
                <a:cs typeface="Avenir Light"/>
              </a:rPr>
              <a:t>putem</a:t>
            </a:r>
            <a:r>
              <a:rPr lang="en-US" dirty="0">
                <a:latin typeface="Avenir Light"/>
                <a:cs typeface="Avenir Light"/>
              </a:rPr>
              <a:t> introduce un document de plat</a:t>
            </a:r>
            <a:r>
              <a:rPr lang="ro-RO" dirty="0">
                <a:latin typeface="Avenir Light"/>
                <a:cs typeface="Avenir Light"/>
              </a:rPr>
              <a:t>ă fără a preciza o factură pe care o achită acel document (plăţile în avans sunt imposibile)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Un document de plată fără serie (cum este OP-ul) nu poate fi introdus, întrucât </a:t>
            </a:r>
            <a:r>
              <a:rPr lang="ro-RO" i="1" dirty="0">
                <a:latin typeface="Avenir Light"/>
                <a:cs typeface="Avenir Light"/>
              </a:rPr>
              <a:t>SerieDocumentPlată</a:t>
            </a:r>
            <a:r>
              <a:rPr lang="ro-RO" dirty="0">
                <a:latin typeface="Avenir Light"/>
                <a:cs typeface="Avenir Light"/>
              </a:rPr>
              <a:t> este componentă a cheii primare, deci valorile NULL sunt interzise pentru acesta</a:t>
            </a:r>
          </a:p>
          <a:p>
            <a:r>
              <a:rPr lang="ro-RO" dirty="0">
                <a:cs typeface="Avenir Light"/>
              </a:rPr>
              <a:t>Schema PLĂȚI_CS are o tabelă în plus (şi o restricţie referenţială)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4" y="317500"/>
            <a:ext cx="7915275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5" name="Rectangle 10"/>
          <p:cNvSpPr>
            <a:spLocks noGrp="1" noChangeArrowheads="1"/>
          </p:cNvSpPr>
          <p:nvPr>
            <p:ph idx="1"/>
          </p:nvPr>
        </p:nvSpPr>
        <p:spPr>
          <a:xfrm>
            <a:off x="900952" y="1838327"/>
            <a:ext cx="8243048" cy="4933951"/>
          </a:xfrm>
          <a:noFill/>
        </p:spPr>
        <p:txBody>
          <a:bodyPr>
            <a:normAutofit/>
          </a:bodyPr>
          <a:lstStyle/>
          <a:p>
            <a:pPr algn="just"/>
            <a:r>
              <a:rPr lang="ro-RO" sz="2800" dirty="0">
                <a:cs typeface="Avenir Light"/>
              </a:rPr>
              <a:t>Există situaţii când o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entitate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este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asociat</a:t>
            </a:r>
            <a:r>
              <a:rPr lang="ro-RO" sz="2800" dirty="0">
                <a:cs typeface="Avenir Light"/>
              </a:rPr>
              <a:t>ă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uneia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sau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mau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multor</a:t>
            </a:r>
            <a:r>
              <a:rPr lang="en-US" sz="2800" dirty="0">
                <a:cs typeface="Avenir Light"/>
              </a:rPr>
              <a:t> </a:t>
            </a:r>
            <a:r>
              <a:rPr lang="en-US" sz="2800" dirty="0" err="1">
                <a:cs typeface="Avenir Light"/>
              </a:rPr>
              <a:t>entit</a:t>
            </a:r>
            <a:r>
              <a:rPr lang="ro-RO" sz="2800" dirty="0">
                <a:cs typeface="Avenir Light"/>
              </a:rPr>
              <a:t>ăţ</a:t>
            </a:r>
            <a:r>
              <a:rPr lang="en-US" sz="2800" dirty="0" err="1">
                <a:cs typeface="Avenir Light"/>
              </a:rPr>
              <a:t>i</a:t>
            </a:r>
            <a:r>
              <a:rPr lang="en-US" sz="2800" dirty="0">
                <a:cs typeface="Avenir Light"/>
              </a:rPr>
              <a:t> </a:t>
            </a:r>
            <a:r>
              <a:rPr lang="en-US" sz="2800" i="1" dirty="0" err="1">
                <a:cs typeface="Avenir Light"/>
              </a:rPr>
              <a:t>specifice</a:t>
            </a:r>
            <a:r>
              <a:rPr lang="en-US" sz="2800" dirty="0">
                <a:cs typeface="Avenir Light"/>
              </a:rPr>
              <a:t>:</a:t>
            </a: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persoan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000" dirty="0">
                <a:latin typeface="Avenir Light"/>
                <a:cs typeface="Avenir Light"/>
              </a:rPr>
              <a:t>(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dirty="0">
                <a:latin typeface="Avenir Light"/>
                <a:cs typeface="Avenir Light"/>
              </a:rPr>
              <a:t> </a:t>
            </a:r>
            <a:r>
              <a:rPr lang="en-US" sz="2000" b="1" dirty="0">
                <a:latin typeface="Avenir Light"/>
                <a:cs typeface="Avenir Light"/>
              </a:rPr>
              <a:t>→ </a:t>
            </a:r>
            <a:r>
              <a:rPr lang="en-US" sz="2000" i="1" dirty="0" err="1">
                <a:latin typeface="Avenir Light"/>
                <a:cs typeface="Avenir Light"/>
              </a:rPr>
              <a:t>NumePers</a:t>
            </a:r>
            <a:r>
              <a:rPr lang="en-US" sz="2000" dirty="0">
                <a:latin typeface="Avenir Light"/>
                <a:cs typeface="Avenir Light"/>
              </a:rPr>
              <a:t>,</a:t>
            </a:r>
            <a:r>
              <a:rPr lang="en-US" sz="2000" b="1" dirty="0">
                <a:latin typeface="Avenir Light"/>
                <a:cs typeface="Avenir Light"/>
              </a:rPr>
              <a:t>  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b="1" dirty="0">
                <a:latin typeface="Avenir Light"/>
                <a:cs typeface="Avenir Light"/>
              </a:rPr>
              <a:t> → </a:t>
            </a:r>
            <a:r>
              <a:rPr lang="en-US" sz="2000" i="1" dirty="0" err="1">
                <a:latin typeface="Avenir Light"/>
                <a:cs typeface="Avenir Light"/>
              </a:rPr>
              <a:t>DataNasterii</a:t>
            </a:r>
            <a:r>
              <a:rPr lang="en-US" sz="2000" dirty="0">
                <a:latin typeface="Avenir Light"/>
                <a:cs typeface="Avenir Light"/>
              </a:rPr>
              <a:t>)</a:t>
            </a:r>
            <a:r>
              <a:rPr lang="en-US" sz="2400" dirty="0">
                <a:latin typeface="Avenir Light"/>
                <a:cs typeface="Avenir Light"/>
              </a:rPr>
              <a:t> are </a:t>
            </a:r>
            <a:r>
              <a:rPr lang="en-US" sz="2400" dirty="0" err="1">
                <a:latin typeface="Avenir Light"/>
                <a:cs typeface="Avenir Light"/>
              </a:rPr>
              <a:t>unul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sau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mul</a:t>
            </a:r>
            <a:r>
              <a:rPr lang="ro-RO" sz="2400" dirty="0">
                <a:latin typeface="Avenir Light"/>
                <a:cs typeface="Avenir Light"/>
              </a:rPr>
              <a:t>ţ</a:t>
            </a:r>
            <a:r>
              <a:rPr lang="en-US" sz="2400" dirty="0" err="1">
                <a:latin typeface="Avenir Light"/>
                <a:cs typeface="Avenir Light"/>
              </a:rPr>
              <a:t>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copii</a:t>
            </a:r>
            <a:r>
              <a:rPr lang="en-US" sz="2400" dirty="0">
                <a:latin typeface="Avenir Light"/>
                <a:cs typeface="Avenir Light"/>
              </a:rPr>
              <a:t>: </a:t>
            </a:r>
            <a:r>
              <a:rPr lang="en-US" sz="2000" i="1" dirty="0" err="1">
                <a:latin typeface="Avenir Light"/>
                <a:cs typeface="Avenir Light"/>
              </a:rPr>
              <a:t>IDPersoana</a:t>
            </a:r>
            <a:r>
              <a:rPr lang="en-US" sz="2000" dirty="0">
                <a:latin typeface="Avenir Light"/>
                <a:cs typeface="Avenir Light"/>
              </a:rPr>
              <a:t> —/→ </a:t>
            </a:r>
            <a:r>
              <a:rPr lang="en-US" sz="2000" i="1" dirty="0" err="1">
                <a:latin typeface="Avenir Light"/>
                <a:cs typeface="Avenir Light"/>
              </a:rPr>
              <a:t>NumeCopil</a:t>
            </a:r>
            <a:r>
              <a:rPr lang="en-US" sz="2400" i="1" dirty="0">
                <a:latin typeface="Avenir Light"/>
                <a:cs typeface="Avenir Light"/>
              </a:rPr>
              <a:t> </a:t>
            </a: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Un </a:t>
            </a:r>
            <a:r>
              <a:rPr lang="en-US" sz="2400" dirty="0" err="1">
                <a:latin typeface="Avenir Light"/>
                <a:cs typeface="Avenir Light"/>
              </a:rPr>
              <a:t>furnizor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poate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livra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numai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anumite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produse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O carte are </a:t>
            </a:r>
            <a:r>
              <a:rPr lang="en-US" sz="2400" dirty="0" err="1">
                <a:latin typeface="Avenir Light"/>
                <a:cs typeface="Avenir Light"/>
              </a:rPr>
              <a:t>unul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sau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mai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mul</a:t>
            </a:r>
            <a:r>
              <a:rPr lang="ro-RO" sz="2400" dirty="0">
                <a:latin typeface="Avenir Light"/>
                <a:cs typeface="Avenir Light"/>
              </a:rPr>
              <a:t>ţ</a:t>
            </a:r>
            <a:r>
              <a:rPr lang="en-US" sz="2400" dirty="0" err="1">
                <a:latin typeface="Avenir Light"/>
                <a:cs typeface="Avenir Light"/>
              </a:rPr>
              <a:t>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Un student </a:t>
            </a:r>
            <a:r>
              <a:rPr lang="en-US" sz="2400" dirty="0" err="1">
                <a:latin typeface="Avenir Light"/>
                <a:cs typeface="Avenir Light"/>
              </a:rPr>
              <a:t>urmeaz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anumite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cursuri</a:t>
            </a:r>
            <a:endParaRPr lang="en-US" sz="2400" dirty="0">
              <a:latin typeface="Avenir Light"/>
              <a:cs typeface="Avenir Light"/>
            </a:endParaRPr>
          </a:p>
          <a:p>
            <a:pPr lvl="1" algn="just"/>
            <a:r>
              <a:rPr lang="en-US" sz="2400" dirty="0">
                <a:latin typeface="Avenir Light"/>
                <a:cs typeface="Avenir Light"/>
              </a:rPr>
              <a:t>etc.</a:t>
            </a:r>
          </a:p>
          <a:p>
            <a:pPr algn="just"/>
            <a:r>
              <a:rPr lang="ro-RO" sz="2800" dirty="0">
                <a:cs typeface="Avenir Light"/>
              </a:rPr>
              <a:t>În asemenea situaţii, depedenţele funcţionale sunt </a:t>
            </a:r>
            <a:r>
              <a:rPr lang="en-US" sz="2800" dirty="0">
                <a:cs typeface="Avenir Light"/>
              </a:rPr>
              <a:t>“</a:t>
            </a:r>
            <a:r>
              <a:rPr lang="en-US" sz="2800" dirty="0" err="1">
                <a:cs typeface="Avenir Light"/>
              </a:rPr>
              <a:t>neputincioase</a:t>
            </a:r>
            <a:r>
              <a:rPr lang="en-US" sz="2800" dirty="0">
                <a:cs typeface="Avenir Light"/>
              </a:rPr>
              <a:t>”</a:t>
            </a:r>
            <a:endParaRPr lang="ro-RO" sz="2800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80376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23376"/>
            <a:ext cx="7945610" cy="5634624"/>
          </a:xfrm>
        </p:spPr>
        <p:txBody>
          <a:bodyPr>
            <a:normAutofit lnSpcReduction="10000"/>
          </a:bodyPr>
          <a:lstStyle/>
          <a:p>
            <a:pPr marL="365760" indent="-283464"/>
            <a:r>
              <a:rPr lang="en-US" dirty="0">
                <a:cs typeface="Avenir Light"/>
              </a:rPr>
              <a:t>07a_Metodologie. </a:t>
            </a:r>
            <a:r>
              <a:rPr lang="en-US" dirty="0" err="1">
                <a:cs typeface="Avenir Light"/>
              </a:rPr>
              <a:t>Introducere</a:t>
            </a:r>
            <a:r>
              <a:rPr lang="en-US" dirty="0">
                <a:cs typeface="Avenir Light"/>
              </a:rPr>
              <a:t>, </a:t>
            </a:r>
            <a:r>
              <a:rPr lang="en-US" dirty="0" err="1">
                <a:cs typeface="Avenir Light"/>
              </a:rPr>
              <a:t>atomicitate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https://1drv.ms/v/s!AgPvmBEDzTOSjrtscbafpbuA6cDxsg?e=bUH4Wp</a:t>
            </a:r>
            <a:endParaRPr lang="en-US" sz="2200" dirty="0"/>
          </a:p>
          <a:p>
            <a:pPr marL="82296" indent="0">
              <a:buNone/>
            </a:pPr>
            <a:endParaRPr lang="en-US" sz="500" dirty="0"/>
          </a:p>
          <a:p>
            <a:pPr marL="365760" indent="-283464"/>
            <a:r>
              <a:rPr lang="en-US" dirty="0">
                <a:cs typeface="Avenir Light"/>
              </a:rPr>
              <a:t>07b_Metodologie. DF </a:t>
            </a:r>
            <a:r>
              <a:rPr lang="en-US" dirty="0" err="1">
                <a:cs typeface="Avenir Light"/>
              </a:rPr>
              <a:t>simetrice</a:t>
            </a:r>
            <a:r>
              <a:rPr lang="en-US" dirty="0">
                <a:cs typeface="Avenir Light"/>
              </a:rPr>
              <a:t>, </a:t>
            </a:r>
            <a:r>
              <a:rPr lang="en-US" dirty="0" err="1">
                <a:cs typeface="Avenir Light"/>
              </a:rPr>
              <a:t>chei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surogat</a:t>
            </a:r>
            <a:endParaRPr lang="en-US" dirty="0">
              <a:cs typeface="Avenir Light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>
                <a:hlinkClick r:id="rId4"/>
              </a:rPr>
              <a:t>https://1drv.ms/v/s!AgPvmBEDzTOSwRohFytqwL-BXsPA?e=xRehC0</a:t>
            </a:r>
            <a:endParaRPr lang="en-US" sz="2200" dirty="0"/>
          </a:p>
          <a:p>
            <a:pPr marL="82296" indent="0">
              <a:lnSpc>
                <a:spcPct val="110000"/>
              </a:lnSpc>
              <a:buNone/>
            </a:pPr>
            <a:endParaRPr lang="en-US" sz="500" dirty="0"/>
          </a:p>
          <a:p>
            <a:pPr marL="365760" indent="-283464">
              <a:lnSpc>
                <a:spcPct val="110000"/>
              </a:lnSpc>
            </a:pPr>
            <a:r>
              <a:rPr lang="en-US" dirty="0">
                <a:cs typeface="Avenir Light"/>
              </a:rPr>
              <a:t>07c_Metodologie. D </a:t>
            </a:r>
            <a:r>
              <a:rPr lang="en-US" dirty="0" err="1">
                <a:cs typeface="Avenir Light"/>
              </a:rPr>
              <a:t>incluziune</a:t>
            </a:r>
            <a:r>
              <a:rPr lang="en-US" dirty="0">
                <a:cs typeface="Avenir Light"/>
              </a:rPr>
              <a:t>, BCNF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>
                <a:hlinkClick r:id="rId5"/>
              </a:rPr>
              <a:t>https://1drv.ms/v/s!AgPvmBEDzTOSwRlPxwtzNED5QSx7?e=gJuFs5</a:t>
            </a:r>
            <a:endParaRPr lang="en-US" sz="2200" dirty="0"/>
          </a:p>
          <a:p>
            <a:pPr marL="365760" indent="-283464">
              <a:lnSpc>
                <a:spcPct val="120000"/>
              </a:lnSpc>
            </a:pPr>
            <a:r>
              <a:rPr lang="ro-RO" dirty="0">
                <a:cs typeface="Avenir Light"/>
              </a:rPr>
              <a:t>07d_Metodologie. DMV, </a:t>
            </a:r>
            <a:r>
              <a:rPr lang="ro-RO" dirty="0" err="1">
                <a:cs typeface="Avenir Light"/>
              </a:rPr>
              <a:t>izolare,temporalitate</a:t>
            </a:r>
            <a:endParaRPr lang="ro-RO" dirty="0">
              <a:cs typeface="Avenir Light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 dirty="0">
                <a:hlinkClick r:id="rId6"/>
              </a:rPr>
              <a:t>https://1drv.ms/v/s!AgPvmBEDzTOSwRgy82TGgzoyzsB6?e=xPuf5S</a:t>
            </a:r>
            <a:endParaRPr lang="ro-RO" sz="2200" dirty="0"/>
          </a:p>
          <a:p>
            <a:pPr marL="82296" indent="0">
              <a:lnSpc>
                <a:spcPct val="120000"/>
              </a:lnSpc>
              <a:buNone/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241040224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174812"/>
            <a:ext cx="8122024" cy="12428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45459" y="1752600"/>
            <a:ext cx="8256494" cy="48230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o-RO" dirty="0"/>
              <a:t>  </a:t>
            </a:r>
            <a:r>
              <a:rPr lang="en-US" dirty="0" err="1"/>
              <a:t>Solu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ro-RO" dirty="0"/>
              <a:t> de tip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surogat</a:t>
            </a:r>
            <a:r>
              <a:rPr lang="en-US" dirty="0"/>
              <a:t> care s</a:t>
            </a:r>
            <a:r>
              <a:rPr lang="ro-RO" dirty="0"/>
              <a:t>ă</a:t>
            </a:r>
            <a:r>
              <a:rPr lang="en-US" dirty="0"/>
              <a:t>  </a:t>
            </a:r>
            <a:r>
              <a:rPr lang="en-US" dirty="0" err="1"/>
              <a:t>exprime</a:t>
            </a:r>
            <a:r>
              <a:rPr lang="en-US" dirty="0"/>
              <a:t> leg</a:t>
            </a:r>
            <a:r>
              <a:rPr lang="ro-RO" dirty="0"/>
              <a:t>ă</a:t>
            </a:r>
            <a:r>
              <a:rPr lang="en-US" dirty="0" err="1"/>
              <a:t>tura</a:t>
            </a:r>
            <a:r>
              <a:rPr lang="en-US" dirty="0"/>
              <a:t>/</a:t>
            </a:r>
            <a:r>
              <a:rPr lang="en-US" dirty="0" err="1"/>
              <a:t>asocia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:</a:t>
            </a:r>
          </a:p>
          <a:p>
            <a:r>
              <a:rPr lang="en-US" dirty="0"/>
              <a:t>O </a:t>
            </a:r>
            <a:r>
              <a:rPr lang="en-US" dirty="0" err="1"/>
              <a:t>anumit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</a:t>
            </a:r>
            <a:r>
              <a:rPr lang="ro-RO" dirty="0"/>
              <a:t>ă</a:t>
            </a:r>
            <a:r>
              <a:rPr lang="en-US" dirty="0" err="1"/>
              <a:t>rintele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. SK: </a:t>
            </a:r>
            <a:r>
              <a:rPr lang="en-US" b="1" dirty="0" err="1"/>
              <a:t>IdPaternitate</a:t>
            </a:r>
            <a:endParaRPr lang="en-US" b="1" dirty="0"/>
          </a:p>
          <a:p>
            <a:r>
              <a:rPr lang="en-US" dirty="0"/>
              <a:t>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furnizor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livra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. SK: </a:t>
            </a:r>
            <a:r>
              <a:rPr lang="en-US" b="1" dirty="0" err="1"/>
              <a:t>IdFurnizareProdus</a:t>
            </a:r>
            <a:endParaRPr lang="en-US" b="1" dirty="0"/>
          </a:p>
          <a:p>
            <a:r>
              <a:rPr lang="en-US" dirty="0"/>
              <a:t>O </a:t>
            </a:r>
            <a:r>
              <a:rPr lang="en-US" dirty="0" err="1"/>
              <a:t>anumit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persoan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(co)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r</a:t>
            </a:r>
            <a:r>
              <a:rPr lang="ro-RO" dirty="0"/>
              <a:t>ţ</a:t>
            </a:r>
            <a:r>
              <a:rPr lang="en-US" dirty="0" err="1"/>
              <a:t>i</a:t>
            </a:r>
            <a:r>
              <a:rPr lang="en-US" dirty="0"/>
              <a:t>. SK: </a:t>
            </a:r>
            <a:r>
              <a:rPr lang="en-US" b="1" dirty="0" err="1"/>
              <a:t>IdAutorCarte</a:t>
            </a:r>
            <a:endParaRPr lang="en-US" b="1" dirty="0"/>
          </a:p>
          <a:p>
            <a:pPr>
              <a:buFontTx/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212" y="0"/>
            <a:ext cx="7844476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Folosirea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SK pt.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asocia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(3)</a:t>
            </a:r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1331913" y="2133600"/>
            <a:ext cx="181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IDPaternitate</a:t>
            </a: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1183493" y="3141663"/>
            <a:ext cx="1612877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IDPersoan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5" name="Rectangle 24"/>
          <p:cNvSpPr>
            <a:spLocks noChangeArrowheads="1"/>
          </p:cNvSpPr>
          <p:nvPr/>
        </p:nvSpPr>
        <p:spPr bwMode="auto">
          <a:xfrm>
            <a:off x="900113" y="3860800"/>
            <a:ext cx="14351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NumePers</a:t>
            </a:r>
          </a:p>
        </p:txBody>
      </p:sp>
      <p:sp>
        <p:nvSpPr>
          <p:cNvPr id="15366" name="Rectangle 25"/>
          <p:cNvSpPr>
            <a:spLocks noChangeArrowheads="1"/>
          </p:cNvSpPr>
          <p:nvPr/>
        </p:nvSpPr>
        <p:spPr bwMode="auto">
          <a:xfrm>
            <a:off x="1468663" y="4365625"/>
            <a:ext cx="169976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DataNaşterii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67" name="Line 26"/>
          <p:cNvSpPr>
            <a:spLocks noChangeShapeType="1"/>
          </p:cNvSpPr>
          <p:nvPr/>
        </p:nvSpPr>
        <p:spPr bwMode="auto">
          <a:xfrm flipH="1">
            <a:off x="1619250" y="35004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2124075" y="3500438"/>
            <a:ext cx="4318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051050" y="2565400"/>
            <a:ext cx="730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29"/>
          <p:cNvSpPr>
            <a:spLocks noChangeArrowheads="1"/>
          </p:cNvSpPr>
          <p:nvPr/>
        </p:nvSpPr>
        <p:spPr bwMode="auto">
          <a:xfrm>
            <a:off x="2628900" y="3644900"/>
            <a:ext cx="150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NumeCopil</a:t>
            </a:r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>
            <a:off x="2484438" y="2492375"/>
            <a:ext cx="7921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31"/>
          <p:cNvSpPr>
            <a:spLocks noChangeShapeType="1"/>
          </p:cNvSpPr>
          <p:nvPr/>
        </p:nvSpPr>
        <p:spPr bwMode="auto">
          <a:xfrm>
            <a:off x="4211638" y="1700213"/>
            <a:ext cx="0" cy="424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997450" y="2276475"/>
            <a:ext cx="24574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IDFurnizareProdus</a:t>
            </a:r>
          </a:p>
        </p:txBody>
      </p:sp>
      <p:sp>
        <p:nvSpPr>
          <p:cNvPr id="15374" name="Rectangle 33"/>
          <p:cNvSpPr>
            <a:spLocks noChangeArrowheads="1"/>
          </p:cNvSpPr>
          <p:nvPr/>
        </p:nvSpPr>
        <p:spPr bwMode="auto">
          <a:xfrm>
            <a:off x="4852988" y="3284538"/>
            <a:ext cx="14747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IDFurnizor</a:t>
            </a:r>
          </a:p>
        </p:txBody>
      </p:sp>
      <p:sp>
        <p:nvSpPr>
          <p:cNvPr id="15375" name="Rectangle 34"/>
          <p:cNvSpPr>
            <a:spLocks noChangeArrowheads="1"/>
          </p:cNvSpPr>
          <p:nvPr/>
        </p:nvSpPr>
        <p:spPr bwMode="auto">
          <a:xfrm>
            <a:off x="5213350" y="4365625"/>
            <a:ext cx="10255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Adres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 flipH="1">
            <a:off x="4926013" y="3643313"/>
            <a:ext cx="6477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36"/>
          <p:cNvSpPr>
            <a:spLocks noChangeShapeType="1"/>
          </p:cNvSpPr>
          <p:nvPr/>
        </p:nvSpPr>
        <p:spPr bwMode="auto">
          <a:xfrm>
            <a:off x="5789613" y="3643313"/>
            <a:ext cx="1296987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37"/>
          <p:cNvSpPr>
            <a:spLocks noChangeShapeType="1"/>
          </p:cNvSpPr>
          <p:nvPr/>
        </p:nvSpPr>
        <p:spPr bwMode="auto">
          <a:xfrm flipH="1">
            <a:off x="5716588" y="2636838"/>
            <a:ext cx="2889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38"/>
          <p:cNvSpPr>
            <a:spLocks noChangeShapeType="1"/>
          </p:cNvSpPr>
          <p:nvPr/>
        </p:nvSpPr>
        <p:spPr bwMode="auto">
          <a:xfrm>
            <a:off x="6149975" y="2635250"/>
            <a:ext cx="13684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39"/>
          <p:cNvSpPr>
            <a:spLocks noChangeArrowheads="1"/>
          </p:cNvSpPr>
          <p:nvPr/>
        </p:nvSpPr>
        <p:spPr bwMode="auto">
          <a:xfrm>
            <a:off x="4278313" y="4797425"/>
            <a:ext cx="14652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NumeFurn</a:t>
            </a:r>
          </a:p>
        </p:txBody>
      </p:sp>
      <p:sp>
        <p:nvSpPr>
          <p:cNvPr id="15381" name="Rectangle 40"/>
          <p:cNvSpPr>
            <a:spLocks noChangeArrowheads="1"/>
          </p:cNvSpPr>
          <p:nvPr/>
        </p:nvSpPr>
        <p:spPr bwMode="auto">
          <a:xfrm>
            <a:off x="5934075" y="5013325"/>
            <a:ext cx="2286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 dirty="0" err="1">
                <a:latin typeface="Tahoma" pitchFamily="34" charset="0"/>
                <a:cs typeface="Arial" charset="0"/>
              </a:rPr>
              <a:t>CodIdentifFiscal</a:t>
            </a:r>
            <a:r>
              <a:rPr lang="ro-RO" sz="2200" dirty="0">
                <a:latin typeface="Tahoma" pitchFamily="34" charset="0"/>
                <a:cs typeface="Arial" charset="0"/>
              </a:rPr>
              <a:t>ă</a:t>
            </a:r>
            <a:endParaRPr lang="en-US" sz="2200" dirty="0">
              <a:latin typeface="Tahoma" pitchFamily="34" charset="0"/>
              <a:cs typeface="Arial" charset="0"/>
            </a:endParaRPr>
          </a:p>
        </p:txBody>
      </p:sp>
      <p:sp>
        <p:nvSpPr>
          <p:cNvPr id="15382" name="Line 41"/>
          <p:cNvSpPr>
            <a:spLocks noChangeShapeType="1"/>
          </p:cNvSpPr>
          <p:nvPr/>
        </p:nvSpPr>
        <p:spPr bwMode="auto">
          <a:xfrm>
            <a:off x="5645150" y="3644900"/>
            <a:ext cx="1444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42"/>
          <p:cNvSpPr>
            <a:spLocks noChangeArrowheads="1"/>
          </p:cNvSpPr>
          <p:nvPr/>
        </p:nvSpPr>
        <p:spPr bwMode="auto">
          <a:xfrm>
            <a:off x="6870700" y="3357563"/>
            <a:ext cx="15001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CodProdus</a:t>
            </a:r>
          </a:p>
        </p:txBody>
      </p:sp>
      <p:sp>
        <p:nvSpPr>
          <p:cNvPr id="15384" name="Rectangle 43"/>
          <p:cNvSpPr>
            <a:spLocks noChangeArrowheads="1"/>
          </p:cNvSpPr>
          <p:nvPr/>
        </p:nvSpPr>
        <p:spPr bwMode="auto">
          <a:xfrm>
            <a:off x="6732588" y="4076700"/>
            <a:ext cx="15176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DenProdus</a:t>
            </a:r>
          </a:p>
        </p:txBody>
      </p:sp>
      <p:sp>
        <p:nvSpPr>
          <p:cNvPr id="15385" name="Rectangle 44"/>
          <p:cNvSpPr>
            <a:spLocks noChangeArrowheads="1"/>
          </p:cNvSpPr>
          <p:nvPr/>
        </p:nvSpPr>
        <p:spPr bwMode="auto">
          <a:xfrm>
            <a:off x="8172450" y="4581525"/>
            <a:ext cx="5826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200">
                <a:latin typeface="Tahoma" pitchFamily="34" charset="0"/>
                <a:cs typeface="Arial" charset="0"/>
              </a:rPr>
              <a:t>UM</a:t>
            </a:r>
          </a:p>
        </p:txBody>
      </p:sp>
      <p:sp>
        <p:nvSpPr>
          <p:cNvPr id="15386" name="Line 45"/>
          <p:cNvSpPr>
            <a:spLocks noChangeShapeType="1"/>
          </p:cNvSpPr>
          <p:nvPr/>
        </p:nvSpPr>
        <p:spPr bwMode="auto">
          <a:xfrm flipH="1">
            <a:off x="7380288" y="37163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46"/>
          <p:cNvSpPr>
            <a:spLocks noChangeShapeType="1"/>
          </p:cNvSpPr>
          <p:nvPr/>
        </p:nvSpPr>
        <p:spPr bwMode="auto">
          <a:xfrm>
            <a:off x="7812088" y="3716338"/>
            <a:ext cx="7207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174626"/>
            <a:ext cx="799071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52" y="1533545"/>
            <a:ext cx="8533648" cy="3238494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cs typeface="Avenir Light"/>
              </a:rPr>
              <a:t>O veste bună</a:t>
            </a:r>
            <a:r>
              <a:rPr lang="en-US" sz="3000" dirty="0">
                <a:cs typeface="Avenir Light"/>
              </a:rPr>
              <a:t>: </a:t>
            </a:r>
            <a:r>
              <a:rPr lang="ro-RO" sz="3000" dirty="0">
                <a:cs typeface="Avenir Light"/>
              </a:rPr>
              <a:t>Cu chei surogat scăpăm de problema 2FN (întrucât cheia primară este simplă)</a:t>
            </a:r>
            <a:endParaRPr lang="en-US" sz="3000" dirty="0">
              <a:cs typeface="Avenir Light"/>
            </a:endParaRPr>
          </a:p>
          <a:p>
            <a:r>
              <a:rPr lang="en-US" sz="3000" dirty="0">
                <a:cs typeface="Avenir Light"/>
              </a:rPr>
              <a:t>Ş</a:t>
            </a:r>
            <a:r>
              <a:rPr lang="ro-RO" sz="3000" dirty="0">
                <a:cs typeface="Avenir Light"/>
              </a:rPr>
              <a:t>i o v</a:t>
            </a:r>
            <a:r>
              <a:rPr lang="en-US" sz="3000" dirty="0" err="1">
                <a:cs typeface="Avenir Light"/>
              </a:rPr>
              <a:t>este</a:t>
            </a:r>
            <a:r>
              <a:rPr lang="en-US" sz="3000" dirty="0">
                <a:cs typeface="Avenir Light"/>
              </a:rPr>
              <a:t> </a:t>
            </a:r>
            <a:r>
              <a:rPr lang="en-US" sz="3000" dirty="0" err="1">
                <a:cs typeface="Avenir Light"/>
              </a:rPr>
              <a:t>rea</a:t>
            </a:r>
            <a:r>
              <a:rPr lang="en-US" sz="3000" dirty="0">
                <a:cs typeface="Avenir Light"/>
              </a:rPr>
              <a:t>: </a:t>
            </a:r>
            <a:r>
              <a:rPr lang="ro-RO" sz="3000" dirty="0">
                <a:cs typeface="Avenir Light"/>
              </a:rPr>
              <a:t>Problemele de parţialitate ale DF se transformă în probleme de tranzitivitate</a:t>
            </a:r>
          </a:p>
          <a:p>
            <a:r>
              <a:rPr lang="ro-RO" sz="3000" dirty="0">
                <a:cs typeface="Avenir Light"/>
              </a:rPr>
              <a:t>Nu am rezolvat nimic, ci am amânat rezolvarea redundanţelor din 2FN în 3FN</a:t>
            </a:r>
            <a:endParaRPr lang="en-US" sz="3000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113" y="4672014"/>
            <a:ext cx="8243886" cy="22145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Localitate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(2)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088" y="144780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COMENZI1 în 2 FN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314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4438" y="3767140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8725" y="5357813"/>
            <a:ext cx="8115300" cy="1314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80" y="14288"/>
            <a:ext cx="80655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(3)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014" y="1206136"/>
            <a:ext cx="8519986" cy="24069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COMENZI1 nu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era în 2FN, însă putem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fenta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 2FN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folosind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o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cheie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surogat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-  </a:t>
            </a:r>
            <a:r>
              <a:rPr kumimoji="0" lang="en-US" sz="32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IdProdus</a:t>
            </a:r>
            <a:r>
              <a:rPr kumimoji="0" lang="ro-RO" sz="32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Comandat</a:t>
            </a:r>
            <a:r>
              <a:rPr lang="en-US" sz="3200" noProof="0" dirty="0">
                <a:latin typeface="Avenir Light"/>
                <a:cs typeface="Avenir Light"/>
              </a:rPr>
              <a:t>; o </a:t>
            </a:r>
            <a:r>
              <a:rPr lang="en-US" sz="3200" noProof="0" dirty="0" err="1">
                <a:latin typeface="Avenir Light"/>
                <a:cs typeface="Avenir Light"/>
              </a:rPr>
              <a:t>valoare</a:t>
            </a:r>
            <a:r>
              <a:rPr lang="en-US" sz="3200" noProof="0" dirty="0">
                <a:latin typeface="Avenir Light"/>
                <a:cs typeface="Avenir Light"/>
              </a:rPr>
              <a:t> a </a:t>
            </a:r>
            <a:r>
              <a:rPr lang="en-US" sz="3200" noProof="0" dirty="0" err="1">
                <a:latin typeface="Avenir Light"/>
                <a:cs typeface="Avenir Light"/>
              </a:rPr>
              <a:t>acestui</a:t>
            </a:r>
            <a:r>
              <a:rPr lang="en-US" sz="3200" noProof="0" dirty="0">
                <a:latin typeface="Avenir Light"/>
                <a:cs typeface="Avenir Light"/>
              </a:rPr>
              <a:t> </a:t>
            </a:r>
            <a:r>
              <a:rPr lang="en-US" sz="3200" noProof="0" dirty="0" err="1">
                <a:latin typeface="Avenir Light"/>
                <a:cs typeface="Avenir Light"/>
              </a:rPr>
              <a:t>atribut</a:t>
            </a:r>
            <a:r>
              <a:rPr lang="en-US" sz="3200" noProof="0" dirty="0">
                <a:latin typeface="Avenir Light"/>
                <a:cs typeface="Avenir Light"/>
              </a:rPr>
              <a:t> </a:t>
            </a:r>
            <a:r>
              <a:rPr lang="en-US" sz="3200" noProof="0" dirty="0" err="1">
                <a:latin typeface="Avenir Light"/>
                <a:cs typeface="Avenir Light"/>
              </a:rPr>
              <a:t>identific</a:t>
            </a:r>
            <a:r>
              <a:rPr lang="ro-RO" sz="3200" dirty="0">
                <a:latin typeface="Avenir Light"/>
                <a:cs typeface="Avenir Light"/>
              </a:rPr>
              <a:t>ă un produs ce apare pe o comandă trimisă unui furnizor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181" y="3485602"/>
            <a:ext cx="7857356" cy="250031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32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DenProdus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PretUnitar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StocCurent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100763"/>
            <a:ext cx="8181975" cy="757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COMENZI2 este 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în 2FN 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(4)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376360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COMENZI1 în 3FN</a:t>
            </a:r>
            <a:endParaRPr lang="en-US" sz="3000" dirty="0"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1563" y="2114553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8709" y="461010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8713" y="562927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8214" y="321942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Chei surogat </a:t>
            </a:r>
            <a:r>
              <a:rPr lang="ro-RO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şi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2FN  (5)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8" y="1133464"/>
            <a:ext cx="8233600" cy="781050"/>
          </a:xfrm>
        </p:spPr>
        <p:txBody>
          <a:bodyPr>
            <a:normAutofit/>
          </a:bodyPr>
          <a:lstStyle/>
          <a:p>
            <a:r>
              <a:rPr lang="ro-RO" sz="3000" dirty="0">
                <a:cs typeface="Avenir Light"/>
              </a:rPr>
              <a:t>Aducerea COMENZI2 în 3FN</a:t>
            </a:r>
            <a:r>
              <a:rPr lang="en-US" sz="3000" dirty="0">
                <a:cs typeface="Avenir Light"/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971" y="1914521"/>
            <a:ext cx="8072448" cy="1128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400" b="1" dirty="0">
                <a:latin typeface="Avenir Light"/>
                <a:cs typeface="Avenir Light"/>
              </a:rPr>
              <a:t>PRODUSE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DenProdus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PreţUnitar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StocCurent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0117" y="4467228"/>
            <a:ext cx="7929562" cy="8620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DataComenzii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I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393" y="5414955"/>
            <a:ext cx="7672387" cy="10429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PROD_C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OM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ENZI1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IdProdusComandat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ro-RO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Comand</a:t>
            </a:r>
            <a:r>
              <a:rPr kumimoji="0" lang="ro-RO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CodProdus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CantComandat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5334" y="3147981"/>
            <a:ext cx="7929562" cy="123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{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I</a:t>
            </a:r>
            <a:r>
              <a:rPr kumimoji="0" lang="ro-RO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Furnizor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NumeFurn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Localitate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  <a:endParaRPr kumimoji="0" lang="ro-R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012" y="40342"/>
            <a:ext cx="8511988" cy="1142999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COMENZI1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329146" y="1692370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Comanda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42988" y="2619470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081822" y="1646332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722280" y="2900457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6561408" y="3244945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336983" y="3692620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H="1">
            <a:off x="3816350" y="2792507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201988" y="2092420"/>
            <a:ext cx="22860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>
            <a:off x="1793875" y="2087657"/>
            <a:ext cx="1071563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4508500" y="2535332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H="1">
            <a:off x="2244725" y="3249707"/>
            <a:ext cx="652463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H="1">
            <a:off x="4803775" y="2055907"/>
            <a:ext cx="6508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1014423" y="4686300"/>
            <a:ext cx="8145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PRODUSE {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DenProdus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PreţUnitar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StocCurent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FURNIZORI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NumeFurn</a:t>
            </a:r>
            <a:r>
              <a:rPr lang="en-US" sz="2000" b="1" dirty="0">
                <a:latin typeface="Avenir Light"/>
                <a:cs typeface="Avenir Light"/>
              </a:rPr>
              <a:t>,  </a:t>
            </a:r>
            <a:r>
              <a:rPr lang="en-US" sz="2000" b="1" dirty="0" err="1">
                <a:latin typeface="Avenir Light"/>
                <a:cs typeface="Avenir Light"/>
              </a:rPr>
              <a:t>Adres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</a:t>
            </a:r>
            <a:r>
              <a:rPr lang="en-US" sz="2000" b="1" dirty="0" err="1">
                <a:latin typeface="Avenir Light"/>
                <a:cs typeface="Avenir Light"/>
              </a:rPr>
              <a:t>Localitate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COMENZI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Comand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DataComenzii</a:t>
            </a:r>
            <a:r>
              <a:rPr lang="en-US" sz="2000" b="1" dirty="0">
                <a:latin typeface="Avenir Light"/>
                <a:cs typeface="Avenir Light"/>
              </a:rPr>
              <a:t>, I</a:t>
            </a:r>
            <a:r>
              <a:rPr lang="ro-RO" sz="2000" b="1" dirty="0">
                <a:latin typeface="Avenir Light"/>
                <a:cs typeface="Avenir Light"/>
              </a:rPr>
              <a:t>d</a:t>
            </a:r>
            <a:r>
              <a:rPr lang="en-US" sz="2000" b="1" dirty="0" err="1">
                <a:latin typeface="Avenir Light"/>
                <a:cs typeface="Avenir Light"/>
              </a:rPr>
              <a:t>Furnizor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Avenir Light"/>
                <a:cs typeface="Avenir Light"/>
              </a:rPr>
              <a:t>PROD_COMENZI</a:t>
            </a:r>
            <a:r>
              <a:rPr lang="en-US" sz="2000" b="1" dirty="0">
                <a:latin typeface="Avenir Light"/>
                <a:cs typeface="Avenir Light"/>
              </a:rPr>
              <a:t>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Comanda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u="sng" dirty="0" err="1">
                <a:latin typeface="Avenir Light"/>
                <a:cs typeface="Avenir Light"/>
              </a:rPr>
              <a:t>CodProdus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CantComandat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H="1">
            <a:off x="2771775" y="3286220"/>
            <a:ext cx="473075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5649913" y="2030507"/>
            <a:ext cx="1009650" cy="1214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3665538" y="2130520"/>
            <a:ext cx="8016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7157817" y="2094007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PretUnitar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6923449" y="2741707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StocCurent</a:t>
            </a: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177968" y="4110132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Adres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401522" y="4037107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3479800" y="3287807"/>
            <a:ext cx="303213" cy="77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4164179" y="3443382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>
            <a:off x="5842000" y="2005107"/>
            <a:ext cx="1106488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6035675" y="2020982"/>
            <a:ext cx="11287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4641850" y="2784570"/>
            <a:ext cx="506413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188" y="46039"/>
            <a:ext cx="7965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COMENZI2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&amp; schemă</a:t>
            </a:r>
          </a:p>
        </p:txBody>
      </p:sp>
      <p:sp>
        <p:nvSpPr>
          <p:cNvPr id="17411" name="Line 10"/>
          <p:cNvSpPr>
            <a:spLocks noChangeShapeType="1"/>
          </p:cNvSpPr>
          <p:nvPr/>
        </p:nvSpPr>
        <p:spPr bwMode="auto">
          <a:xfrm flipH="1">
            <a:off x="4206875" y="37595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2" name="Line 14"/>
          <p:cNvSpPr>
            <a:spLocks noChangeShapeType="1"/>
          </p:cNvSpPr>
          <p:nvPr/>
        </p:nvSpPr>
        <p:spPr bwMode="auto">
          <a:xfrm>
            <a:off x="5364163" y="1652963"/>
            <a:ext cx="18716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3" name="Text Box 15"/>
          <p:cNvSpPr txBox="1">
            <a:spLocks noChangeArrowheads="1"/>
          </p:cNvSpPr>
          <p:nvPr/>
        </p:nvSpPr>
        <p:spPr bwMode="auto">
          <a:xfrm>
            <a:off x="1038225" y="4654548"/>
            <a:ext cx="81057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PRODUSE {</a:t>
            </a:r>
            <a:r>
              <a:rPr lang="en-US" sz="2100" b="1" u="sng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DenProdus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PreţUnitar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StocCurent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FURNIZORI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NumeFurn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Adres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Localitate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COMENZI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Comand</a:t>
            </a:r>
            <a:r>
              <a:rPr lang="ro-RO" sz="2100" b="1" u="sng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DataComenzii</a:t>
            </a:r>
            <a:r>
              <a:rPr lang="en-US" sz="2100" b="1" dirty="0">
                <a:latin typeface="Avenir Light"/>
                <a:cs typeface="Avenir Light"/>
              </a:rPr>
              <a:t>, I</a:t>
            </a:r>
            <a:r>
              <a:rPr lang="ro-RO" sz="2100" b="1" dirty="0">
                <a:latin typeface="Avenir Light"/>
                <a:cs typeface="Avenir Light"/>
              </a:rPr>
              <a:t>d</a:t>
            </a:r>
            <a:r>
              <a:rPr lang="en-US" sz="2100" b="1" dirty="0" err="1">
                <a:latin typeface="Avenir Light"/>
                <a:cs typeface="Avenir Light"/>
              </a:rPr>
              <a:t>Furnizor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o-RO" sz="5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 err="1">
                <a:latin typeface="Avenir Light"/>
                <a:cs typeface="Avenir Light"/>
              </a:rPr>
              <a:t>PRODUSE_COMANDATE</a:t>
            </a:r>
            <a:r>
              <a:rPr lang="en-US" sz="2100" b="1" dirty="0">
                <a:latin typeface="Avenir Light"/>
                <a:cs typeface="Avenir Light"/>
              </a:rPr>
              <a:t> {</a:t>
            </a:r>
            <a:r>
              <a:rPr lang="en-US" sz="2100" b="1" u="sng" dirty="0">
                <a:latin typeface="Avenir Light"/>
                <a:cs typeface="Avenir Light"/>
              </a:rPr>
              <a:t>I</a:t>
            </a:r>
            <a:r>
              <a:rPr lang="ro-RO" sz="2100" b="1" u="sng" dirty="0">
                <a:latin typeface="Avenir Light"/>
                <a:cs typeface="Avenir Light"/>
              </a:rPr>
              <a:t>d</a:t>
            </a:r>
            <a:r>
              <a:rPr lang="en-US" sz="2100" b="1" u="sng" dirty="0" err="1">
                <a:latin typeface="Avenir Light"/>
                <a:cs typeface="Avenir Light"/>
              </a:rPr>
              <a:t>ProdusComandat</a:t>
            </a:r>
            <a:r>
              <a:rPr lang="en-US" sz="2100" b="1" dirty="0">
                <a:latin typeface="Avenir Light"/>
                <a:cs typeface="Avenir Light"/>
              </a:rPr>
              <a:t>, I</a:t>
            </a:r>
            <a:r>
              <a:rPr lang="ro-RO" sz="2100" b="1" dirty="0">
                <a:latin typeface="Avenir Light"/>
                <a:cs typeface="Avenir Light"/>
              </a:rPr>
              <a:t>d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,</a:t>
            </a:r>
            <a:endParaRPr lang="ro-RO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     </a:t>
            </a:r>
            <a:r>
              <a:rPr lang="en-US" sz="2100" b="1" dirty="0" err="1">
                <a:latin typeface="Avenir Light"/>
                <a:cs typeface="Avenir Light"/>
              </a:rPr>
              <a:t>CodProdus</a:t>
            </a:r>
            <a:r>
              <a:rPr lang="en-US" sz="2100" b="1" dirty="0">
                <a:latin typeface="Avenir Light"/>
                <a:cs typeface="Avenir Light"/>
              </a:rPr>
              <a:t>, </a:t>
            </a:r>
            <a:r>
              <a:rPr lang="en-US" sz="2100" b="1" dirty="0" err="1">
                <a:latin typeface="Avenir Light"/>
                <a:cs typeface="Avenir Light"/>
              </a:rPr>
              <a:t>CantComandat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}</a:t>
            </a:r>
            <a:endParaRPr lang="ro-RO" sz="2100" b="1" dirty="0">
              <a:latin typeface="Avenir Light"/>
              <a:cs typeface="Avenir Light"/>
            </a:endParaRPr>
          </a:p>
        </p:txBody>
      </p:sp>
      <p:sp>
        <p:nvSpPr>
          <p:cNvPr id="17414" name="Line 17"/>
          <p:cNvSpPr>
            <a:spLocks noChangeShapeType="1"/>
          </p:cNvSpPr>
          <p:nvPr/>
        </p:nvSpPr>
        <p:spPr bwMode="auto">
          <a:xfrm flipH="1">
            <a:off x="4284663" y="27324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5" name="Line 18"/>
          <p:cNvSpPr>
            <a:spLocks noChangeShapeType="1"/>
          </p:cNvSpPr>
          <p:nvPr/>
        </p:nvSpPr>
        <p:spPr bwMode="auto">
          <a:xfrm flipH="1">
            <a:off x="3348038" y="1652963"/>
            <a:ext cx="955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6" name="Line 25"/>
          <p:cNvSpPr>
            <a:spLocks noChangeShapeType="1"/>
          </p:cNvSpPr>
          <p:nvPr/>
        </p:nvSpPr>
        <p:spPr bwMode="auto">
          <a:xfrm>
            <a:off x="5219700" y="2805488"/>
            <a:ext cx="296863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7" name="Line 26"/>
          <p:cNvSpPr>
            <a:spLocks noChangeShapeType="1"/>
          </p:cNvSpPr>
          <p:nvPr/>
        </p:nvSpPr>
        <p:spPr bwMode="auto">
          <a:xfrm>
            <a:off x="5435600" y="2732463"/>
            <a:ext cx="10810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8" name="Line 27"/>
          <p:cNvSpPr>
            <a:spLocks noChangeShapeType="1"/>
          </p:cNvSpPr>
          <p:nvPr/>
        </p:nvSpPr>
        <p:spPr bwMode="auto">
          <a:xfrm>
            <a:off x="4716463" y="1652963"/>
            <a:ext cx="3714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3612037" y="1292600"/>
            <a:ext cx="2399352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ProdusComandat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1752884" y="1797425"/>
            <a:ext cx="152502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Comand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1" name="Rectangle 30"/>
          <p:cNvSpPr>
            <a:spLocks noChangeArrowheads="1"/>
          </p:cNvSpPr>
          <p:nvPr/>
        </p:nvSpPr>
        <p:spPr bwMode="auto">
          <a:xfrm>
            <a:off x="971550" y="2516563"/>
            <a:ext cx="1800225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DataComenzii</a:t>
            </a:r>
          </a:p>
        </p:txBody>
      </p:sp>
      <p:sp>
        <p:nvSpPr>
          <p:cNvPr id="17422" name="Rectangle 31"/>
          <p:cNvSpPr>
            <a:spLocks noChangeArrowheads="1"/>
          </p:cNvSpPr>
          <p:nvPr/>
        </p:nvSpPr>
        <p:spPr bwMode="auto">
          <a:xfrm>
            <a:off x="2069818" y="2948363"/>
            <a:ext cx="133882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venir Light"/>
                <a:cs typeface="Avenir Light"/>
              </a:rPr>
              <a:t>I</a:t>
            </a:r>
            <a:r>
              <a:rPr lang="ro-RO" sz="2000" dirty="0">
                <a:latin typeface="Avenir Light"/>
                <a:cs typeface="Avenir Light"/>
              </a:rPr>
              <a:t>d</a:t>
            </a:r>
            <a:r>
              <a:rPr lang="en-US" sz="2000" dirty="0" err="1">
                <a:latin typeface="Avenir Light"/>
                <a:cs typeface="Avenir Light"/>
              </a:rPr>
              <a:t>Furnizor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3" name="Line 32"/>
          <p:cNvSpPr>
            <a:spLocks noChangeShapeType="1"/>
          </p:cNvSpPr>
          <p:nvPr/>
        </p:nvSpPr>
        <p:spPr bwMode="auto">
          <a:xfrm flipH="1">
            <a:off x="2124075" y="215620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2771775" y="2156200"/>
            <a:ext cx="714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5" name="Rectangle 34"/>
          <p:cNvSpPr>
            <a:spLocks noChangeArrowheads="1"/>
          </p:cNvSpPr>
          <p:nvPr/>
        </p:nvSpPr>
        <p:spPr bwMode="auto">
          <a:xfrm>
            <a:off x="1089333" y="3589713"/>
            <a:ext cx="14011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NumeFurn</a:t>
            </a:r>
          </a:p>
        </p:txBody>
      </p:sp>
      <p:sp>
        <p:nvSpPr>
          <p:cNvPr id="17426" name="Rectangle 35"/>
          <p:cNvSpPr>
            <a:spLocks noChangeArrowheads="1"/>
          </p:cNvSpPr>
          <p:nvPr/>
        </p:nvSpPr>
        <p:spPr bwMode="auto">
          <a:xfrm>
            <a:off x="1962068" y="3950075"/>
            <a:ext cx="98282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Adres</a:t>
            </a:r>
            <a:r>
              <a:rPr lang="ro-RO" sz="2000" dirty="0">
                <a:latin typeface="Avenir Light"/>
                <a:cs typeface="Avenir Light"/>
              </a:rPr>
              <a:t>ă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27" name="Rectangle 36"/>
          <p:cNvSpPr>
            <a:spLocks noChangeArrowheads="1"/>
          </p:cNvSpPr>
          <p:nvPr/>
        </p:nvSpPr>
        <p:spPr bwMode="auto">
          <a:xfrm>
            <a:off x="3258647" y="4100888"/>
            <a:ext cx="129162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Localitate</a:t>
            </a: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835150" y="3308725"/>
            <a:ext cx="8651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29" name="Line 38"/>
          <p:cNvSpPr>
            <a:spLocks noChangeShapeType="1"/>
          </p:cNvSpPr>
          <p:nvPr/>
        </p:nvSpPr>
        <p:spPr bwMode="auto">
          <a:xfrm flipH="1">
            <a:off x="2555875" y="3308725"/>
            <a:ext cx="2873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0" name="Line 39"/>
          <p:cNvSpPr>
            <a:spLocks noChangeShapeType="1"/>
          </p:cNvSpPr>
          <p:nvPr/>
        </p:nvSpPr>
        <p:spPr bwMode="auto">
          <a:xfrm>
            <a:off x="2987675" y="3308725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venir Light"/>
              <a:cs typeface="Avenir Light"/>
            </a:endParaRPr>
          </a:p>
        </p:txBody>
      </p:sp>
      <p:sp>
        <p:nvSpPr>
          <p:cNvPr id="17431" name="Rectangle 40"/>
          <p:cNvSpPr>
            <a:spLocks noChangeArrowheads="1"/>
          </p:cNvSpPr>
          <p:nvPr/>
        </p:nvSpPr>
        <p:spPr bwMode="auto">
          <a:xfrm>
            <a:off x="4313472" y="2372100"/>
            <a:ext cx="14632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CodProdus</a:t>
            </a:r>
          </a:p>
        </p:txBody>
      </p:sp>
      <p:sp>
        <p:nvSpPr>
          <p:cNvPr id="17432" name="Rectangle 42"/>
          <p:cNvSpPr>
            <a:spLocks noChangeArrowheads="1"/>
          </p:cNvSpPr>
          <p:nvPr/>
        </p:nvSpPr>
        <p:spPr bwMode="auto">
          <a:xfrm>
            <a:off x="3608658" y="3453188"/>
            <a:ext cx="1448848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DenProdus</a:t>
            </a:r>
          </a:p>
        </p:txBody>
      </p:sp>
      <p:sp>
        <p:nvSpPr>
          <p:cNvPr id="17433" name="Rectangle 43"/>
          <p:cNvSpPr>
            <a:spLocks noChangeArrowheads="1"/>
          </p:cNvSpPr>
          <p:nvPr/>
        </p:nvSpPr>
        <p:spPr bwMode="auto">
          <a:xfrm>
            <a:off x="4852767" y="3884988"/>
            <a:ext cx="1326004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PretUnitar</a:t>
            </a:r>
          </a:p>
        </p:txBody>
      </p:sp>
      <p:sp>
        <p:nvSpPr>
          <p:cNvPr id="17434" name="Rectangle 44"/>
          <p:cNvSpPr>
            <a:spLocks noChangeArrowheads="1"/>
          </p:cNvSpPr>
          <p:nvPr/>
        </p:nvSpPr>
        <p:spPr bwMode="auto">
          <a:xfrm>
            <a:off x="5986824" y="3453188"/>
            <a:ext cx="146295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dirty="0" err="1">
                <a:latin typeface="Avenir Light"/>
                <a:cs typeface="Avenir Light"/>
              </a:rPr>
              <a:t>StocCurent</a:t>
            </a:r>
            <a:endParaRPr lang="en-US" sz="2000" dirty="0">
              <a:latin typeface="Avenir Light"/>
              <a:cs typeface="Avenir Light"/>
            </a:endParaRPr>
          </a:p>
        </p:txBody>
      </p:sp>
      <p:sp>
        <p:nvSpPr>
          <p:cNvPr id="17435" name="Rectangle 45"/>
          <p:cNvSpPr>
            <a:spLocks noChangeArrowheads="1"/>
          </p:cNvSpPr>
          <p:nvPr/>
        </p:nvSpPr>
        <p:spPr bwMode="auto">
          <a:xfrm>
            <a:off x="6324766" y="2300663"/>
            <a:ext cx="2061831" cy="374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>
                <a:latin typeface="Avenir Light"/>
                <a:cs typeface="Avenir Light"/>
              </a:rPr>
              <a:t>CantComandat</a:t>
            </a:r>
            <a:r>
              <a:rPr lang="ro-RO" sz="2000">
                <a:latin typeface="Avenir Light"/>
                <a:cs typeface="Avenir Light"/>
              </a:rPr>
              <a:t>ă</a:t>
            </a:r>
            <a:endParaRPr lang="en-US" sz="200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538" y="113274"/>
            <a:ext cx="7869755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Dependen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incluziune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(DI)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89212" y="1931892"/>
            <a:ext cx="7844476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Exprim</a:t>
            </a:r>
            <a:r>
              <a:rPr lang="ro-RO"/>
              <a:t>ă</a:t>
            </a:r>
            <a:r>
              <a:rPr lang="en-US"/>
              <a:t> o rela</a:t>
            </a:r>
            <a:r>
              <a:rPr lang="ro-RO"/>
              <a:t>ţ</a:t>
            </a:r>
            <a:r>
              <a:rPr lang="en-US"/>
              <a:t>ie de tip </a:t>
            </a:r>
            <a:r>
              <a:rPr lang="en-US" b="1" i="1"/>
              <a:t>este un / este o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ntre dou</a:t>
            </a:r>
            <a:r>
              <a:rPr lang="ro-RO"/>
              <a:t>ă</a:t>
            </a:r>
            <a:r>
              <a:rPr lang="en-US"/>
              <a:t> atribute.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400"/>
              <a:t>Ex. Un Manager (IdManager) </a:t>
            </a:r>
            <a:r>
              <a:rPr lang="en-US" sz="2400" i="1"/>
              <a:t>este un</a:t>
            </a:r>
            <a:r>
              <a:rPr lang="en-US" sz="2400"/>
              <a:t> angajat (IdAngajat)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Indic</a:t>
            </a:r>
            <a:r>
              <a:rPr lang="ro-RO"/>
              <a:t>ă</a:t>
            </a:r>
            <a:r>
              <a:rPr lang="en-US"/>
              <a:t> o specializare/particularizare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Nu genereaz</a:t>
            </a:r>
            <a:r>
              <a:rPr lang="ro-RO"/>
              <a:t>ă</a:t>
            </a:r>
            <a:r>
              <a:rPr lang="en-US"/>
              <a:t> tabele suplimentare, ci, </a:t>
            </a:r>
            <a:r>
              <a:rPr lang="ro-RO"/>
              <a:t>î</a:t>
            </a:r>
            <a:r>
              <a:rPr lang="en-US"/>
              <a:t>n final, doar restric</a:t>
            </a:r>
            <a:r>
              <a:rPr lang="ro-RO"/>
              <a:t>ţ</a:t>
            </a:r>
            <a:r>
              <a:rPr lang="en-US"/>
              <a:t>ii referen</a:t>
            </a:r>
            <a:r>
              <a:rPr lang="ro-RO"/>
              <a:t>ţ</a:t>
            </a:r>
            <a:r>
              <a:rPr lang="en-US"/>
              <a:t>iale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ro-RO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95082" y="26894"/>
            <a:ext cx="7938606" cy="98163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Subiecte de discuţie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28614" y="1343025"/>
            <a:ext cx="8600234" cy="5514975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Atomizarea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selectiv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r>
              <a:rPr lang="en-US" sz="3000" dirty="0">
                <a:latin typeface="Avenir Light"/>
                <a:cs typeface="Avenir Light"/>
              </a:rPr>
              <a:t> a </a:t>
            </a:r>
            <a:r>
              <a:rPr lang="en-US" sz="3000" dirty="0" err="1">
                <a:latin typeface="Avenir Light"/>
                <a:cs typeface="Avenir Light"/>
              </a:rPr>
              <a:t>atributelor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neatomice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Dependen</a:t>
            </a:r>
            <a:r>
              <a:rPr lang="ro-RO" sz="3000" dirty="0">
                <a:latin typeface="Avenir Light"/>
                <a:cs typeface="Avenir Light"/>
              </a:rPr>
              <a:t>ţ</a:t>
            </a:r>
            <a:r>
              <a:rPr lang="en-US" sz="3000" dirty="0">
                <a:latin typeface="Avenir Light"/>
                <a:cs typeface="Avenir Light"/>
              </a:rPr>
              <a:t>e </a:t>
            </a:r>
            <a:r>
              <a:rPr lang="en-US" sz="3000" dirty="0" err="1">
                <a:latin typeface="Avenir Light"/>
                <a:cs typeface="Avenir Light"/>
              </a:rPr>
              <a:t>func</a:t>
            </a:r>
            <a:r>
              <a:rPr lang="ro-RO" sz="3000" dirty="0" err="1">
                <a:latin typeface="Avenir Light"/>
                <a:cs typeface="Avenir Light"/>
              </a:rPr>
              <a:t>ţ</a:t>
            </a:r>
            <a:r>
              <a:rPr lang="en-US" sz="3000" dirty="0" err="1">
                <a:latin typeface="Avenir Light"/>
                <a:cs typeface="Avenir Light"/>
              </a:rPr>
              <a:t>ionale</a:t>
            </a:r>
            <a:r>
              <a:rPr lang="en-US" sz="3000" dirty="0">
                <a:latin typeface="Avenir Light"/>
                <a:cs typeface="Avenir Light"/>
              </a:rPr>
              <a:t> (DF)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Eliminarea</a:t>
            </a:r>
            <a:r>
              <a:rPr lang="en-US" sz="3000" dirty="0">
                <a:latin typeface="Avenir Light"/>
                <a:cs typeface="Avenir Light"/>
              </a:rPr>
              <a:t> DF </a:t>
            </a:r>
            <a:r>
              <a:rPr lang="en-US" sz="3000" dirty="0" err="1">
                <a:latin typeface="Avenir Light"/>
                <a:cs typeface="Avenir Light"/>
              </a:rPr>
              <a:t>simetrice</a:t>
            </a:r>
            <a:r>
              <a:rPr lang="en-US" sz="3000" dirty="0">
                <a:latin typeface="Avenir Light"/>
                <a:cs typeface="Avenir Light"/>
              </a:rPr>
              <a:t>/</a:t>
            </a:r>
            <a:r>
              <a:rPr lang="en-US" sz="3000" dirty="0" err="1">
                <a:latin typeface="Avenir Light"/>
                <a:cs typeface="Avenir Light"/>
              </a:rPr>
              <a:t>redundante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Chei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surogat</a:t>
            </a:r>
            <a:r>
              <a:rPr lang="en-US" sz="3000" dirty="0">
                <a:latin typeface="Avenir Light"/>
                <a:cs typeface="Avenir Light"/>
              </a:rPr>
              <a:t> (</a:t>
            </a:r>
            <a:r>
              <a:rPr lang="ro-RO" sz="3000" dirty="0">
                <a:latin typeface="Avenir Light"/>
                <a:cs typeface="Avenir Light"/>
              </a:rPr>
              <a:t>pt.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entit</a:t>
            </a:r>
            <a:r>
              <a:rPr lang="ro-RO" sz="3000" dirty="0">
                <a:latin typeface="Avenir Light"/>
                <a:cs typeface="Avenir Light"/>
              </a:rPr>
              <a:t>ăţi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şi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relaţii între entităţi</a:t>
            </a:r>
            <a:r>
              <a:rPr lang="en-US" sz="3000" dirty="0">
                <a:latin typeface="Avenir Light"/>
                <a:cs typeface="Avenir Ligh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Dep</a:t>
            </a:r>
            <a:r>
              <a:rPr lang="ro-RO" sz="3000" dirty="0">
                <a:latin typeface="Avenir Light"/>
                <a:cs typeface="Avenir Light"/>
              </a:rPr>
              <a:t>endenţe</a:t>
            </a:r>
            <a:r>
              <a:rPr lang="en-US" sz="3000" dirty="0">
                <a:latin typeface="Avenir Light"/>
                <a:cs typeface="Avenir Light"/>
              </a:rPr>
              <a:t> de </a:t>
            </a:r>
            <a:r>
              <a:rPr lang="en-US" sz="3000" dirty="0" err="1">
                <a:latin typeface="Avenir Light"/>
                <a:cs typeface="Avenir Light"/>
              </a:rPr>
              <a:t>incluziune</a:t>
            </a:r>
            <a:r>
              <a:rPr lang="en-US" sz="3000" dirty="0">
                <a:latin typeface="Avenir Light"/>
                <a:cs typeface="Avenir Light"/>
              </a:rPr>
              <a:t> (DI)</a:t>
            </a: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Graful</a:t>
            </a:r>
            <a:r>
              <a:rPr lang="en-US" sz="3000" dirty="0">
                <a:latin typeface="Avenir Light"/>
                <a:cs typeface="Avenir Light"/>
              </a:rPr>
              <a:t> DF/DI</a:t>
            </a:r>
            <a:endParaRPr lang="ro-RO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Ciclicităţi şi BCNF</a:t>
            </a: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Transformarea dependenţelor multi</a:t>
            </a:r>
            <a:r>
              <a:rPr lang="en-US" sz="3000" dirty="0">
                <a:latin typeface="Avenir Light"/>
                <a:cs typeface="Avenir Light"/>
              </a:rPr>
              <a:t>-</a:t>
            </a:r>
            <a:r>
              <a:rPr lang="en-US" sz="3000" dirty="0" err="1">
                <a:latin typeface="Avenir Light"/>
                <a:cs typeface="Avenir Light"/>
              </a:rPr>
              <a:t>valoare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(DMV) în DF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000" dirty="0" err="1">
                <a:latin typeface="Avenir Light"/>
                <a:cs typeface="Avenir Light"/>
              </a:rPr>
              <a:t>Analiza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grupurilor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en-US" sz="3000" dirty="0" err="1">
                <a:latin typeface="Avenir Light"/>
                <a:cs typeface="Avenir Light"/>
              </a:rPr>
              <a:t>izolate</a:t>
            </a:r>
            <a:r>
              <a:rPr lang="en-US" sz="3000" dirty="0">
                <a:latin typeface="Avenir Light"/>
                <a:cs typeface="Avenir Light"/>
              </a:rPr>
              <a:t> (</a:t>
            </a:r>
            <a:r>
              <a:rPr lang="ro-RO" sz="3000" dirty="0">
                <a:latin typeface="Avenir Light"/>
                <a:cs typeface="Avenir Light"/>
              </a:rPr>
              <a:t>în graf) de atribute</a:t>
            </a:r>
            <a:endParaRPr lang="en-US" sz="3000" dirty="0">
              <a:latin typeface="Avenir Light"/>
              <a:cs typeface="Avenir Light"/>
            </a:endParaRPr>
          </a:p>
          <a:p>
            <a:pPr lvl="1">
              <a:buFont typeface="Arial" pitchFamily="34" charset="0"/>
              <a:buChar char="•"/>
            </a:pPr>
            <a:r>
              <a:rPr lang="ro-RO" sz="3000" dirty="0">
                <a:latin typeface="Avenir Light"/>
                <a:cs typeface="Avenir Light"/>
              </a:rPr>
              <a:t>Validitate t</a:t>
            </a:r>
            <a:r>
              <a:rPr lang="en-US" sz="3000" dirty="0" err="1">
                <a:latin typeface="Avenir Light"/>
                <a:cs typeface="Avenir Light"/>
              </a:rPr>
              <a:t>emporal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ro-RO" sz="3000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93288"/>
            <a:ext cx="2879725" cy="8651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Graf cu DI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942975" y="4471989"/>
            <a:ext cx="8201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 err="1">
                <a:latin typeface="Avenir Light"/>
                <a:cs typeface="Avenir Light"/>
              </a:rPr>
              <a:t>ANGAJA</a:t>
            </a:r>
            <a:r>
              <a:rPr lang="ro-RO" sz="2000" b="1" dirty="0">
                <a:latin typeface="Avenir Light"/>
                <a:cs typeface="Avenir Light"/>
              </a:rPr>
              <a:t>Ţ</a:t>
            </a:r>
            <a:r>
              <a:rPr lang="en-US" sz="2000" b="1" dirty="0">
                <a:latin typeface="Avenir Light"/>
                <a:cs typeface="Avenir Light"/>
              </a:rPr>
              <a:t>I {</a:t>
            </a:r>
            <a:r>
              <a:rPr lang="en-US" sz="2000" b="1" u="sng" dirty="0">
                <a:latin typeface="Avenir Light"/>
                <a:cs typeface="Avenir Light"/>
              </a:rPr>
              <a:t>Marc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u="sng" dirty="0" err="1">
                <a:latin typeface="Avenir Light"/>
                <a:cs typeface="Avenir Light"/>
              </a:rPr>
              <a:t>Angajat</a:t>
            </a:r>
            <a:r>
              <a:rPr lang="en-US" sz="2000" b="1" dirty="0">
                <a:latin typeface="Avenir Light"/>
                <a:cs typeface="Avenir Light"/>
              </a:rPr>
              <a:t>,</a:t>
            </a:r>
            <a:r>
              <a:rPr lang="ro-RO" sz="2000" b="1" dirty="0">
                <a:latin typeface="Avenir Light"/>
                <a:cs typeface="Avenir Light"/>
              </a:rPr>
              <a:t> </a:t>
            </a:r>
            <a:r>
              <a:rPr lang="en-US" sz="2000" b="1" dirty="0" err="1">
                <a:latin typeface="Avenir Light"/>
                <a:cs typeface="Avenir Light"/>
              </a:rPr>
              <a:t>NumeAngajat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Compartiment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>
                <a:latin typeface="Avenir Light"/>
                <a:cs typeface="Avenir Light"/>
              </a:rPr>
              <a:t>     </a:t>
            </a:r>
            <a:r>
              <a:rPr lang="en-US" sz="2000" b="1" dirty="0" err="1">
                <a:latin typeface="Avenir Light"/>
                <a:cs typeface="Avenir Light"/>
              </a:rPr>
              <a:t>DataAngaj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br>
              <a:rPr lang="en-US" sz="2000" b="1" dirty="0">
                <a:latin typeface="Avenir Light"/>
                <a:cs typeface="Avenir Light"/>
              </a:rPr>
            </a:br>
            <a:r>
              <a:rPr lang="en-US" sz="2000" b="1" dirty="0">
                <a:latin typeface="Avenir Light"/>
                <a:cs typeface="Avenir Light"/>
              </a:rPr>
              <a:t>MANAGERI {</a:t>
            </a:r>
            <a:r>
              <a:rPr lang="en-US" sz="2000" b="1" u="sng" dirty="0" err="1">
                <a:latin typeface="Avenir Light"/>
                <a:cs typeface="Avenir Light"/>
              </a:rPr>
              <a:t>Marca</a:t>
            </a:r>
            <a:r>
              <a:rPr lang="ro-RO" sz="2000" b="1" u="sng" dirty="0">
                <a:latin typeface="Avenir Light"/>
                <a:cs typeface="Avenir Light"/>
              </a:rPr>
              <a:t>Ş</a:t>
            </a:r>
            <a:r>
              <a:rPr lang="en-US" sz="2000" b="1" u="sng" dirty="0" err="1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NrAni</a:t>
            </a:r>
            <a:r>
              <a:rPr lang="en-US" sz="2000" b="1" dirty="0" err="1">
                <a:latin typeface="Avenir Light"/>
                <a:cs typeface="Avenir Light"/>
              </a:rPr>
              <a:t>Experien</a:t>
            </a:r>
            <a:r>
              <a:rPr lang="ro-RO" sz="2000" b="1" dirty="0">
                <a:latin typeface="Avenir Light"/>
                <a:cs typeface="Avenir Light"/>
              </a:rPr>
              <a:t>ţă</a:t>
            </a:r>
            <a:r>
              <a:rPr lang="en-US" sz="2000" b="1" dirty="0" err="1">
                <a:latin typeface="Avenir Light"/>
                <a:cs typeface="Avenir Light"/>
              </a:rPr>
              <a:t>Cond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PROIECTE {</a:t>
            </a:r>
            <a:r>
              <a:rPr lang="en-US" sz="2000" b="1" u="sng" dirty="0" err="1">
                <a:latin typeface="Avenir Light"/>
                <a:cs typeface="Avenir Light"/>
              </a:rPr>
              <a:t>IdProiect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NumeProiect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Descriere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DataStart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endParaRPr lang="ro-RO" sz="20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ro-RO" sz="2000" b="1" dirty="0">
                <a:latin typeface="Avenir Light"/>
                <a:cs typeface="Avenir Light"/>
              </a:rPr>
              <a:t>    </a:t>
            </a:r>
            <a:r>
              <a:rPr lang="en-US" sz="2000" b="1" dirty="0" err="1">
                <a:latin typeface="Avenir Light"/>
                <a:cs typeface="Avenir Light"/>
              </a:rPr>
              <a:t>Durata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Marca</a:t>
            </a:r>
            <a:r>
              <a:rPr lang="ro-RO" sz="2000" b="1" dirty="0">
                <a:latin typeface="Avenir Light"/>
                <a:cs typeface="Avenir Light"/>
              </a:rPr>
              <a:t>Ş</a:t>
            </a:r>
            <a:r>
              <a:rPr lang="en-US" sz="2000" b="1" dirty="0" err="1">
                <a:latin typeface="Avenir Light"/>
                <a:cs typeface="Avenir Light"/>
              </a:rPr>
              <a:t>ef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COPIATOARE {</a:t>
            </a:r>
            <a:r>
              <a:rPr lang="en-US" sz="2000" b="1" u="sng" dirty="0">
                <a:latin typeface="Avenir Light"/>
                <a:cs typeface="Avenir Light"/>
              </a:rPr>
              <a:t>I</a:t>
            </a:r>
            <a:r>
              <a:rPr lang="ro-RO" sz="2000" b="1" u="sng" dirty="0">
                <a:latin typeface="Avenir Light"/>
                <a:cs typeface="Avenir Light"/>
              </a:rPr>
              <a:t>d</a:t>
            </a:r>
            <a:r>
              <a:rPr lang="en-US" sz="2000" b="1" u="sng" dirty="0" err="1">
                <a:latin typeface="Avenir Light"/>
                <a:cs typeface="Avenir Light"/>
              </a:rPr>
              <a:t>Copiator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ro-RO" sz="2000" b="1" dirty="0">
                <a:latin typeface="Avenir Light"/>
                <a:cs typeface="Avenir Light"/>
              </a:rPr>
              <a:t> Den</a:t>
            </a:r>
            <a:r>
              <a:rPr lang="en-US" sz="2000" b="1" dirty="0">
                <a:latin typeface="Avenir Light"/>
                <a:cs typeface="Avenir Light"/>
              </a:rPr>
              <a:t>Model, </a:t>
            </a:r>
            <a:r>
              <a:rPr lang="en-US" sz="2000" b="1" dirty="0" err="1">
                <a:latin typeface="Avenir Light"/>
                <a:cs typeface="Avenir Light"/>
              </a:rPr>
              <a:t>DataAchizi</a:t>
            </a:r>
            <a:r>
              <a:rPr lang="ro-RO" sz="2000" b="1" dirty="0">
                <a:latin typeface="Avenir Light"/>
                <a:cs typeface="Avenir Light"/>
              </a:rPr>
              <a:t>ţ</a:t>
            </a:r>
            <a:r>
              <a:rPr lang="en-US" sz="2000" b="1" dirty="0">
                <a:latin typeface="Avenir Light"/>
                <a:cs typeface="Avenir Light"/>
              </a:rPr>
              <a:t>ion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rii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latin typeface="Avenir Light"/>
                <a:cs typeface="Avenir Light"/>
              </a:rPr>
              <a:t>SECRETARE {</a:t>
            </a:r>
            <a:r>
              <a:rPr lang="en-US" sz="2000" b="1" u="sng" dirty="0">
                <a:latin typeface="Avenir Light"/>
                <a:cs typeface="Avenir Light"/>
              </a:rPr>
              <a:t>Marc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u="sng" dirty="0" err="1">
                <a:latin typeface="Avenir Light"/>
                <a:cs typeface="Avenir Light"/>
              </a:rPr>
              <a:t>Secretar</a:t>
            </a:r>
            <a:r>
              <a:rPr lang="ro-RO" sz="2000" b="1" u="sng" dirty="0">
                <a:latin typeface="Avenir Light"/>
                <a:cs typeface="Avenir Light"/>
              </a:rPr>
              <a:t>ă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Vitez</a:t>
            </a:r>
            <a:r>
              <a:rPr lang="ro-RO" sz="2000" b="1" dirty="0">
                <a:latin typeface="Avenir Light"/>
                <a:cs typeface="Avenir Light"/>
              </a:rPr>
              <a:t>ă</a:t>
            </a:r>
            <a:r>
              <a:rPr lang="en-US" sz="2000" b="1" dirty="0" err="1">
                <a:latin typeface="Avenir Light"/>
                <a:cs typeface="Avenir Light"/>
              </a:rPr>
              <a:t>Tehnoredactare</a:t>
            </a:r>
            <a:r>
              <a:rPr lang="en-US" sz="2000" b="1" dirty="0">
                <a:latin typeface="Avenir Light"/>
                <a:cs typeface="Avenir Light"/>
              </a:rPr>
              <a:t>, </a:t>
            </a:r>
            <a:r>
              <a:rPr lang="en-US" sz="2000" b="1" dirty="0" err="1">
                <a:latin typeface="Avenir Light"/>
                <a:cs typeface="Avenir Light"/>
              </a:rPr>
              <a:t>IdCopiator</a:t>
            </a:r>
            <a:r>
              <a:rPr lang="en-US" sz="2000" b="1" dirty="0">
                <a:latin typeface="Avenir Light"/>
                <a:cs typeface="Avenir Light"/>
              </a:rPr>
              <a:t>}</a:t>
            </a:r>
            <a:endParaRPr lang="ro-RO" sz="2000" b="1" dirty="0">
              <a:latin typeface="Avenir Light"/>
              <a:cs typeface="Avenir Light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02631" y="3780024"/>
            <a:ext cx="2017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DataAngaj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80063" y="1055314"/>
            <a:ext cx="1082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559300" y="155201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DescriereProiect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159250" y="1549026"/>
            <a:ext cx="1462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NumeProiect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102475" y="167901"/>
            <a:ext cx="18415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DataStart</a:t>
            </a:r>
            <a:r>
              <a:rPr lang="ro-RO" sz="1800">
                <a:latin typeface="Tahoma" pitchFamily="34" charset="0"/>
                <a:cs typeface="Arial" charset="0"/>
              </a:rPr>
              <a:t>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539038" y="755276"/>
            <a:ext cx="15621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Durat</a:t>
            </a:r>
            <a:r>
              <a:rPr lang="ro-RO" sz="1800">
                <a:latin typeface="Tahoma" pitchFamily="34" charset="0"/>
                <a:cs typeface="Arial" charset="0"/>
              </a:rPr>
              <a:t>ăProiect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87388" y="2638051"/>
            <a:ext cx="17589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Secretar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963988" y="2271339"/>
            <a:ext cx="183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Angajat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222998" y="3283136"/>
            <a:ext cx="1681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NumeAngajat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098179" y="3966695"/>
            <a:ext cx="18002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4857749" y="1264023"/>
            <a:ext cx="763121" cy="258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2390775" y="2037976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101352" y="2636465"/>
            <a:ext cx="470647" cy="698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194300" y="2776164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243638" y="1407739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6829425" y="1952251"/>
            <a:ext cx="111918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Marc</a:t>
            </a:r>
            <a:r>
              <a:rPr lang="ro-RO" sz="1800">
                <a:latin typeface="Tahoma" pitchFamily="34" charset="0"/>
                <a:cs typeface="Arial" charset="0"/>
              </a:rPr>
              <a:t>ăŞ</a:t>
            </a:r>
            <a:r>
              <a:rPr lang="en-US" sz="1800">
                <a:latin typeface="Tahoma" pitchFamily="34" charset="0"/>
                <a:cs typeface="Arial" charset="0"/>
              </a:rPr>
              <a:t>ef</a:t>
            </a:r>
          </a:p>
        </p:txBody>
      </p:sp>
      <p:sp>
        <p:nvSpPr>
          <p:cNvPr id="19476" name="Rectangle 22"/>
          <p:cNvSpPr>
            <a:spLocks noChangeArrowheads="1"/>
          </p:cNvSpPr>
          <p:nvPr/>
        </p:nvSpPr>
        <p:spPr bwMode="auto">
          <a:xfrm>
            <a:off x="1820863" y="1636339"/>
            <a:ext cx="1268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Copiator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2443163" y="860051"/>
            <a:ext cx="2017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DataAchi</a:t>
            </a:r>
            <a:r>
              <a:rPr lang="ro-RO" sz="1800">
                <a:latin typeface="Tahoma" pitchFamily="34" charset="0"/>
                <a:cs typeface="Arial" charset="0"/>
              </a:rPr>
              <a:t>ziţ</a:t>
            </a:r>
            <a:r>
              <a:rPr lang="en-US" sz="1800">
                <a:latin typeface="Tahoma" pitchFamily="34" charset="0"/>
                <a:cs typeface="Arial" charset="0"/>
              </a:rPr>
              <a:t>ion</a:t>
            </a:r>
            <a:r>
              <a:rPr lang="ro-RO" sz="1800">
                <a:latin typeface="Tahoma" pitchFamily="34" charset="0"/>
                <a:cs typeface="Arial" charset="0"/>
              </a:rPr>
              <a:t>ă</a:t>
            </a:r>
            <a:r>
              <a:rPr lang="en-US" sz="1800">
                <a:latin typeface="Tahoma" pitchFamily="34" charset="0"/>
                <a:cs typeface="Arial" charset="0"/>
              </a:rPr>
              <a:t>rii</a:t>
            </a:r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1092200" y="852114"/>
            <a:ext cx="1400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Den</a:t>
            </a:r>
            <a:r>
              <a:rPr lang="en-US" sz="1800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 flipH="1" flipV="1">
            <a:off x="1643063" y="1136276"/>
            <a:ext cx="604837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 flipV="1">
            <a:off x="1728788" y="1957014"/>
            <a:ext cx="4953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928704" y="3887414"/>
            <a:ext cx="23764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Vitez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r>
              <a:rPr lang="en-US" sz="1800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1800" dirty="0">
                <a:latin typeface="Tahoma" pitchFamily="34" charset="0"/>
                <a:cs typeface="Arial" charset="0"/>
              </a:rPr>
              <a:t>actare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633537" y="2960313"/>
            <a:ext cx="409575" cy="954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6605230" y="3063501"/>
            <a:ext cx="233910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Nr</a:t>
            </a:r>
            <a:r>
              <a:rPr lang="en-US" sz="1800" dirty="0" err="1">
                <a:latin typeface="Tahoma" pitchFamily="34" charset="0"/>
                <a:cs typeface="Arial" charset="0"/>
              </a:rPr>
              <a:t>AniExperien</a:t>
            </a:r>
            <a:r>
              <a:rPr lang="ro-RO" sz="1800" dirty="0">
                <a:latin typeface="Tahoma" pitchFamily="34" charset="0"/>
                <a:cs typeface="Arial" charset="0"/>
              </a:rPr>
              <a:t>ţă</a:t>
            </a:r>
            <a:r>
              <a:rPr lang="en-US" sz="1800" dirty="0" err="1">
                <a:latin typeface="Tahoma" pitchFamily="34" charset="0"/>
                <a:cs typeface="Arial" charset="0"/>
              </a:rPr>
              <a:t>Cond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7435850" y="2274514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AutoShape 33"/>
          <p:cNvSpPr>
            <a:spLocks noChangeArrowheads="1"/>
          </p:cNvSpPr>
          <p:nvPr/>
        </p:nvSpPr>
        <p:spPr bwMode="auto">
          <a:xfrm rot="-583655">
            <a:off x="2420938" y="2463426"/>
            <a:ext cx="1573212" cy="274638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utoShape 34"/>
          <p:cNvSpPr>
            <a:spLocks noChangeArrowheads="1"/>
          </p:cNvSpPr>
          <p:nvPr/>
        </p:nvSpPr>
        <p:spPr bwMode="auto">
          <a:xfrm rot="9836217">
            <a:off x="5580063" y="2128464"/>
            <a:ext cx="1223962" cy="287337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ine 26"/>
          <p:cNvSpPr>
            <a:spLocks noChangeShapeType="1"/>
          </p:cNvSpPr>
          <p:nvPr/>
        </p:nvSpPr>
        <p:spPr bwMode="auto">
          <a:xfrm flipV="1">
            <a:off x="2443163" y="1193426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14"/>
          <p:cNvSpPr>
            <a:spLocks noChangeShapeType="1"/>
          </p:cNvSpPr>
          <p:nvPr/>
        </p:nvSpPr>
        <p:spPr bwMode="auto">
          <a:xfrm flipH="1" flipV="1">
            <a:off x="5386388" y="521914"/>
            <a:ext cx="6572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14"/>
          <p:cNvSpPr>
            <a:spLocks noChangeShapeType="1"/>
          </p:cNvSpPr>
          <p:nvPr/>
        </p:nvSpPr>
        <p:spPr bwMode="auto">
          <a:xfrm flipV="1">
            <a:off x="6196013" y="379039"/>
            <a:ext cx="890587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14"/>
          <p:cNvSpPr>
            <a:spLocks noChangeShapeType="1"/>
          </p:cNvSpPr>
          <p:nvPr/>
        </p:nvSpPr>
        <p:spPr bwMode="auto">
          <a:xfrm flipV="1">
            <a:off x="6672263" y="936251"/>
            <a:ext cx="9144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16"/>
          <p:cNvSpPr>
            <a:spLocks noChangeShapeType="1"/>
          </p:cNvSpPr>
          <p:nvPr/>
        </p:nvSpPr>
        <p:spPr bwMode="auto">
          <a:xfrm>
            <a:off x="4757738" y="2650751"/>
            <a:ext cx="446274" cy="1316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16"/>
          <p:cNvSpPr>
            <a:spLocks noChangeShapeType="1"/>
          </p:cNvSpPr>
          <p:nvPr/>
        </p:nvSpPr>
        <p:spPr bwMode="auto">
          <a:xfrm>
            <a:off x="4972050" y="2679326"/>
            <a:ext cx="1617009" cy="11261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288085"/>
            <a:ext cx="8054788" cy="145415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-Codd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(FNBC)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transformare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206500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042988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432175" y="3022226"/>
            <a:ext cx="12652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2961051" y="4252539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2670175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032000" y="3163514"/>
            <a:ext cx="6556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2919413" y="3328614"/>
            <a:ext cx="7921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H="1">
            <a:off x="2124075" y="3896939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906713" y="3846139"/>
            <a:ext cx="777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H="1" flipV="1">
            <a:off x="3833813" y="3368301"/>
            <a:ext cx="412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5713413" y="2847601"/>
            <a:ext cx="1206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IDStudent</a:t>
            </a: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5364163" y="4616076"/>
            <a:ext cx="21574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NrPuncteAcumulate</a:t>
            </a:r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7596188" y="4257301"/>
            <a:ext cx="12652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DenMaster</a:t>
            </a:r>
          </a:p>
        </p:txBody>
      </p:sp>
      <p:sp>
        <p:nvSpPr>
          <p:cNvPr id="20496" name="Rectangle 17"/>
          <p:cNvSpPr>
            <a:spLocks noChangeArrowheads="1"/>
          </p:cNvSpPr>
          <p:nvPr/>
        </p:nvSpPr>
        <p:spPr bwMode="auto">
          <a:xfrm>
            <a:off x="7480664" y="2941264"/>
            <a:ext cx="14153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Nume</a:t>
            </a:r>
            <a:r>
              <a:rPr lang="en-US" sz="1800" dirty="0" err="1">
                <a:latin typeface="Tahoma" pitchFamily="34" charset="0"/>
                <a:cs typeface="Arial" charset="0"/>
              </a:rPr>
              <a:t>Tutore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0497" name="Oval 18"/>
          <p:cNvSpPr>
            <a:spLocks noChangeArrowheads="1"/>
          </p:cNvSpPr>
          <p:nvPr/>
        </p:nvSpPr>
        <p:spPr bwMode="auto">
          <a:xfrm>
            <a:off x="7177088" y="3666751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6538913" y="3163514"/>
            <a:ext cx="6556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 flipH="1">
            <a:off x="7451725" y="3273051"/>
            <a:ext cx="657225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 flipH="1">
            <a:off x="6516688" y="3900114"/>
            <a:ext cx="608012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 flipH="1">
            <a:off x="8259763" y="3284164"/>
            <a:ext cx="1587" cy="101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AutoShape 23"/>
          <p:cNvSpPr>
            <a:spLocks noChangeArrowheads="1"/>
          </p:cNvSpPr>
          <p:nvPr/>
        </p:nvSpPr>
        <p:spPr bwMode="auto">
          <a:xfrm rot="-5400000">
            <a:off x="4800600" y="3387351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5" y="147918"/>
            <a:ext cx="7960659" cy="13984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 normal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Boyce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-Codd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(FNBC)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 (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308350" y="2258545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673350" y="3360270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V="1">
            <a:off x="2959100" y="3201520"/>
            <a:ext cx="465138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3463925" y="2534770"/>
            <a:ext cx="4127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671888" y="3203108"/>
            <a:ext cx="47942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4087813" y="3404720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3416300" y="29856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 flipV="1">
            <a:off x="3532188" y="2534770"/>
            <a:ext cx="695325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AutoShape 12"/>
          <p:cNvSpPr>
            <a:spLocks noChangeArrowheads="1"/>
          </p:cNvSpPr>
          <p:nvPr/>
        </p:nvSpPr>
        <p:spPr bwMode="auto">
          <a:xfrm rot="-5400000">
            <a:off x="4895850" y="2556995"/>
            <a:ext cx="366713" cy="792163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6299200" y="22188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664200" y="33205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V="1">
            <a:off x="5949950" y="3161833"/>
            <a:ext cx="46513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 flipV="1">
            <a:off x="6610350" y="3206283"/>
            <a:ext cx="5032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7078663" y="33650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1" name="Oval 18"/>
          <p:cNvSpPr>
            <a:spLocks noChangeArrowheads="1"/>
          </p:cNvSpPr>
          <p:nvPr/>
        </p:nvSpPr>
        <p:spPr bwMode="auto">
          <a:xfrm>
            <a:off x="6407150" y="29459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H="1" flipV="1">
            <a:off x="6523038" y="2495083"/>
            <a:ext cx="695325" cy="846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924175" y="411433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4365625" y="443818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2339975" y="534305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26" name="Oval 23"/>
          <p:cNvSpPr>
            <a:spLocks noChangeArrowheads="1"/>
          </p:cNvSpPr>
          <p:nvPr/>
        </p:nvSpPr>
        <p:spPr bwMode="auto">
          <a:xfrm>
            <a:off x="3522663" y="471917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4"/>
          <p:cNvSpPr>
            <a:spLocks noChangeArrowheads="1"/>
          </p:cNvSpPr>
          <p:nvPr/>
        </p:nvSpPr>
        <p:spPr bwMode="auto">
          <a:xfrm rot="-5400000">
            <a:off x="4919663" y="4727108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3829050" y="567167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29" name="Oval 26"/>
          <p:cNvSpPr>
            <a:spLocks noChangeArrowheads="1"/>
          </p:cNvSpPr>
          <p:nvPr/>
        </p:nvSpPr>
        <p:spPr bwMode="auto">
          <a:xfrm>
            <a:off x="3143250" y="537798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 flipV="1">
            <a:off x="2544763" y="443024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V="1">
            <a:off x="4046538" y="471599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3090863" y="4444533"/>
            <a:ext cx="122237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H="1" flipV="1">
            <a:off x="2667000" y="5495458"/>
            <a:ext cx="4508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 flipH="1" flipV="1">
            <a:off x="3417888" y="554943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 flipV="1">
            <a:off x="2625725" y="492078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 flipH="1">
            <a:off x="3759200" y="4593758"/>
            <a:ext cx="6143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>
            <a:off x="3676650" y="5003333"/>
            <a:ext cx="23177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Rectangle 35"/>
          <p:cNvSpPr>
            <a:spLocks noChangeArrowheads="1"/>
          </p:cNvSpPr>
          <p:nvPr/>
        </p:nvSpPr>
        <p:spPr bwMode="auto">
          <a:xfrm>
            <a:off x="6308725" y="4057183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21539" name="Rectangle 36"/>
          <p:cNvSpPr>
            <a:spLocks noChangeArrowheads="1"/>
          </p:cNvSpPr>
          <p:nvPr/>
        </p:nvSpPr>
        <p:spPr bwMode="auto">
          <a:xfrm>
            <a:off x="7750175" y="4381033"/>
            <a:ext cx="319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B</a:t>
            </a:r>
          </a:p>
        </p:txBody>
      </p:sp>
      <p:sp>
        <p:nvSpPr>
          <p:cNvPr id="21540" name="Rectangle 37"/>
          <p:cNvSpPr>
            <a:spLocks noChangeArrowheads="1"/>
          </p:cNvSpPr>
          <p:nvPr/>
        </p:nvSpPr>
        <p:spPr bwMode="auto">
          <a:xfrm>
            <a:off x="5724525" y="528590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</a:t>
            </a:r>
          </a:p>
        </p:txBody>
      </p:sp>
      <p:sp>
        <p:nvSpPr>
          <p:cNvPr id="21541" name="Oval 38"/>
          <p:cNvSpPr>
            <a:spLocks noChangeArrowheads="1"/>
          </p:cNvSpPr>
          <p:nvPr/>
        </p:nvSpPr>
        <p:spPr bwMode="auto">
          <a:xfrm>
            <a:off x="6907213" y="466202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9"/>
          <p:cNvSpPr>
            <a:spLocks noChangeArrowheads="1"/>
          </p:cNvSpPr>
          <p:nvPr/>
        </p:nvSpPr>
        <p:spPr bwMode="auto">
          <a:xfrm>
            <a:off x="7213600" y="561452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</a:t>
            </a:r>
          </a:p>
        </p:txBody>
      </p:sp>
      <p:sp>
        <p:nvSpPr>
          <p:cNvPr id="21543" name="Oval 40"/>
          <p:cNvSpPr>
            <a:spLocks noChangeArrowheads="1"/>
          </p:cNvSpPr>
          <p:nvPr/>
        </p:nvSpPr>
        <p:spPr bwMode="auto">
          <a:xfrm>
            <a:off x="6527800" y="532083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41"/>
          <p:cNvSpPr>
            <a:spLocks noChangeShapeType="1"/>
          </p:cNvSpPr>
          <p:nvPr/>
        </p:nvSpPr>
        <p:spPr bwMode="auto">
          <a:xfrm flipV="1">
            <a:off x="5929313" y="4373095"/>
            <a:ext cx="46355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Line 42"/>
          <p:cNvSpPr>
            <a:spLocks noChangeShapeType="1"/>
          </p:cNvSpPr>
          <p:nvPr/>
        </p:nvSpPr>
        <p:spPr bwMode="auto">
          <a:xfrm flipV="1">
            <a:off x="7431088" y="4658845"/>
            <a:ext cx="395287" cy="101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H="1" flipV="1">
            <a:off x="6802438" y="5492283"/>
            <a:ext cx="40957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Line 44"/>
          <p:cNvSpPr>
            <a:spLocks noChangeShapeType="1"/>
          </p:cNvSpPr>
          <p:nvPr/>
        </p:nvSpPr>
        <p:spPr bwMode="auto">
          <a:xfrm flipV="1">
            <a:off x="6010275" y="4863633"/>
            <a:ext cx="8747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Line 45"/>
          <p:cNvSpPr>
            <a:spLocks noChangeShapeType="1"/>
          </p:cNvSpPr>
          <p:nvPr/>
        </p:nvSpPr>
        <p:spPr bwMode="auto">
          <a:xfrm>
            <a:off x="1979613" y="4031783"/>
            <a:ext cx="612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9" name="Line 46"/>
          <p:cNvSpPr>
            <a:spLocks noChangeShapeType="1"/>
          </p:cNvSpPr>
          <p:nvPr/>
        </p:nvSpPr>
        <p:spPr bwMode="auto">
          <a:xfrm flipV="1">
            <a:off x="5989638" y="5427195"/>
            <a:ext cx="423862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50" name="Line 47"/>
          <p:cNvSpPr>
            <a:spLocks noChangeShapeType="1"/>
          </p:cNvSpPr>
          <p:nvPr/>
        </p:nvSpPr>
        <p:spPr bwMode="auto">
          <a:xfrm flipH="1" flipV="1">
            <a:off x="7069138" y="4893795"/>
            <a:ext cx="231775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2"/>
          <p:cNvSpPr>
            <a:spLocks noChangeArrowheads="1"/>
          </p:cNvSpPr>
          <p:nvPr/>
        </p:nvSpPr>
        <p:spPr bwMode="auto">
          <a:xfrm>
            <a:off x="2122774" y="20129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1" name="Rectangle 53"/>
          <p:cNvSpPr>
            <a:spLocks noChangeArrowheads="1"/>
          </p:cNvSpPr>
          <p:nvPr/>
        </p:nvSpPr>
        <p:spPr bwMode="auto">
          <a:xfrm>
            <a:off x="976313" y="3298825"/>
            <a:ext cx="11128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DataCmd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2" name="Rectangle 54"/>
          <p:cNvSpPr>
            <a:spLocks noChangeArrowheads="1"/>
          </p:cNvSpPr>
          <p:nvPr/>
        </p:nvSpPr>
        <p:spPr bwMode="auto">
          <a:xfrm>
            <a:off x="3473450" y="2771775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33" name="Rectangle 55"/>
          <p:cNvSpPr>
            <a:spLocks noChangeArrowheads="1"/>
          </p:cNvSpPr>
          <p:nvPr/>
        </p:nvSpPr>
        <p:spPr bwMode="auto">
          <a:xfrm>
            <a:off x="1931988" y="2908300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34" name="Rectangle 56"/>
          <p:cNvSpPr>
            <a:spLocks noChangeArrowheads="1"/>
          </p:cNvSpPr>
          <p:nvPr/>
        </p:nvSpPr>
        <p:spPr bwMode="auto">
          <a:xfrm>
            <a:off x="3462338" y="4090988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35" name="Rectangle 57"/>
          <p:cNvSpPr>
            <a:spLocks noChangeArrowheads="1"/>
          </p:cNvSpPr>
          <p:nvPr/>
        </p:nvSpPr>
        <p:spPr bwMode="auto">
          <a:xfrm>
            <a:off x="1636713" y="4232275"/>
            <a:ext cx="1077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36" name="Line 58"/>
          <p:cNvSpPr>
            <a:spLocks noChangeShapeType="1"/>
          </p:cNvSpPr>
          <p:nvPr/>
        </p:nvSpPr>
        <p:spPr bwMode="auto">
          <a:xfrm flipH="1">
            <a:off x="3079750" y="24352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59"/>
          <p:cNvSpPr>
            <a:spLocks noChangeShapeType="1"/>
          </p:cNvSpPr>
          <p:nvPr/>
        </p:nvSpPr>
        <p:spPr bwMode="auto">
          <a:xfrm>
            <a:off x="2630488" y="2363788"/>
            <a:ext cx="92075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60"/>
          <p:cNvSpPr>
            <a:spLocks noChangeShapeType="1"/>
          </p:cNvSpPr>
          <p:nvPr/>
        </p:nvSpPr>
        <p:spPr bwMode="auto">
          <a:xfrm flipH="1">
            <a:off x="1682750" y="2332038"/>
            <a:ext cx="73183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Oval 61"/>
          <p:cNvSpPr>
            <a:spLocks noChangeArrowheads="1"/>
          </p:cNvSpPr>
          <p:nvPr/>
        </p:nvSpPr>
        <p:spPr bwMode="auto">
          <a:xfrm>
            <a:off x="3375025" y="369252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62"/>
          <p:cNvSpPr>
            <a:spLocks noChangeShapeType="1"/>
          </p:cNvSpPr>
          <p:nvPr/>
        </p:nvSpPr>
        <p:spPr bwMode="auto">
          <a:xfrm>
            <a:off x="2747963" y="3233738"/>
            <a:ext cx="630237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3"/>
          <p:cNvSpPr>
            <a:spLocks noChangeShapeType="1"/>
          </p:cNvSpPr>
          <p:nvPr/>
        </p:nvSpPr>
        <p:spPr bwMode="auto">
          <a:xfrm flipH="1">
            <a:off x="3589338" y="3128963"/>
            <a:ext cx="458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64"/>
          <p:cNvSpPr>
            <a:spLocks noChangeShapeType="1"/>
          </p:cNvSpPr>
          <p:nvPr/>
        </p:nvSpPr>
        <p:spPr bwMode="auto">
          <a:xfrm flipH="1">
            <a:off x="2581275" y="3841750"/>
            <a:ext cx="746125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65"/>
          <p:cNvSpPr>
            <a:spLocks noChangeShapeType="1"/>
          </p:cNvSpPr>
          <p:nvPr/>
        </p:nvSpPr>
        <p:spPr bwMode="auto">
          <a:xfrm>
            <a:off x="3600450" y="3868738"/>
            <a:ext cx="42703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Text Box 66"/>
          <p:cNvSpPr txBox="1">
            <a:spLocks noChangeArrowheads="1"/>
          </p:cNvSpPr>
          <p:nvPr/>
        </p:nvSpPr>
        <p:spPr bwMode="auto">
          <a:xfrm>
            <a:off x="771525" y="892269"/>
            <a:ext cx="818673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este onorată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ro-RO" sz="2100" b="1" dirty="0">
                <a:latin typeface="Avenir Light"/>
                <a:cs typeface="Avenir Light"/>
              </a:rPr>
              <a:t>cu </a:t>
            </a:r>
            <a:r>
              <a:rPr lang="en-US" sz="2100" b="1" dirty="0" err="1">
                <a:latin typeface="Avenir Light"/>
                <a:cs typeface="Avenir Light"/>
              </a:rPr>
              <a:t>mai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multe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ro-RO" sz="2100" b="1" dirty="0">
                <a:latin typeface="Avenir Light"/>
                <a:cs typeface="Avenir Light"/>
              </a:rPr>
              <a:t> (un furnizor)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endParaRPr lang="ro-RO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ro-RO" sz="2100" b="1" dirty="0">
                <a:latin typeface="Avenir Light"/>
                <a:cs typeface="Avenir Light"/>
              </a:rPr>
              <a:t> </a:t>
            </a:r>
            <a:r>
              <a:rPr lang="en-US" sz="2100" b="1" dirty="0">
                <a:latin typeface="Avenir Light"/>
                <a:cs typeface="Avenir Light"/>
              </a:rPr>
              <a:t>o </a:t>
            </a:r>
            <a:r>
              <a:rPr lang="en-US" sz="2100" b="1" dirty="0" err="1">
                <a:latin typeface="Avenir Light"/>
                <a:cs typeface="Avenir Light"/>
              </a:rPr>
              <a:t>factur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onoreaza</a:t>
            </a:r>
            <a:r>
              <a:rPr lang="en-US" sz="2100" b="1" dirty="0">
                <a:latin typeface="Avenir Light"/>
                <a:cs typeface="Avenir Light"/>
              </a:rPr>
              <a:t> o </a:t>
            </a:r>
            <a:r>
              <a:rPr lang="en-US" sz="2100" b="1" dirty="0" err="1">
                <a:latin typeface="Avenir Light"/>
                <a:cs typeface="Avenir Light"/>
              </a:rPr>
              <a:t>singur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comand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endParaRPr lang="en-US" sz="2100" b="1" dirty="0">
              <a:latin typeface="Avenir Light"/>
              <a:cs typeface="Avenir Light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2100" b="1" dirty="0">
                <a:latin typeface="Avenir Light"/>
                <a:cs typeface="Avenir Light"/>
              </a:rPr>
              <a:t> </a:t>
            </a:r>
            <a:r>
              <a:rPr lang="en-US" sz="2100" b="1" dirty="0" err="1">
                <a:latin typeface="Avenir Light"/>
                <a:cs typeface="Avenir Light"/>
              </a:rPr>
              <a:t>numerele</a:t>
            </a:r>
            <a:r>
              <a:rPr lang="en-US" sz="2100" b="1" dirty="0">
                <a:latin typeface="Avenir Light"/>
                <a:cs typeface="Avenir Light"/>
              </a:rPr>
              <a:t> de </a:t>
            </a:r>
            <a:r>
              <a:rPr lang="en-US" sz="2100" b="1" dirty="0" err="1">
                <a:latin typeface="Avenir Light"/>
                <a:cs typeface="Avenir Light"/>
              </a:rPr>
              <a:t>facturi</a:t>
            </a:r>
            <a:r>
              <a:rPr lang="en-US" sz="2100" b="1" dirty="0">
                <a:latin typeface="Avenir Light"/>
                <a:cs typeface="Avenir Light"/>
              </a:rPr>
              <a:t> se </a:t>
            </a:r>
            <a:r>
              <a:rPr lang="en-US" sz="2100" b="1" dirty="0" err="1">
                <a:latin typeface="Avenir Light"/>
                <a:cs typeface="Avenir Light"/>
              </a:rPr>
              <a:t>repet</a:t>
            </a:r>
            <a:r>
              <a:rPr lang="ro-RO" sz="2100" b="1" dirty="0">
                <a:latin typeface="Avenir Light"/>
                <a:cs typeface="Avenir Light"/>
              </a:rPr>
              <a:t>ă</a:t>
            </a:r>
            <a:r>
              <a:rPr lang="en-US" sz="2100" b="1" dirty="0">
                <a:latin typeface="Avenir Light"/>
                <a:cs typeface="Avenir Light"/>
              </a:rPr>
              <a:t> (</a:t>
            </a:r>
            <a:r>
              <a:rPr lang="ro-RO" sz="2100" b="1" dirty="0">
                <a:latin typeface="Avenir Light"/>
                <a:cs typeface="Avenir Light"/>
              </a:rPr>
              <a:t>provin de la </a:t>
            </a:r>
            <a:r>
              <a:rPr lang="en-US" sz="2100" b="1" dirty="0" err="1">
                <a:latin typeface="Avenir Light"/>
                <a:cs typeface="Avenir Light"/>
              </a:rPr>
              <a:t>m.m.furnizori</a:t>
            </a:r>
            <a:r>
              <a:rPr lang="en-US" sz="2100" b="1" dirty="0">
                <a:latin typeface="Avenir Light"/>
                <a:cs typeface="Avenir Light"/>
              </a:rPr>
              <a:t>)</a:t>
            </a:r>
          </a:p>
        </p:txBody>
      </p:sp>
      <p:sp>
        <p:nvSpPr>
          <p:cNvPr id="22545" name="Line 67"/>
          <p:cNvSpPr>
            <a:spLocks noChangeShapeType="1"/>
          </p:cNvSpPr>
          <p:nvPr/>
        </p:nvSpPr>
        <p:spPr bwMode="auto">
          <a:xfrm flipH="1" flipV="1">
            <a:off x="2820988" y="2316163"/>
            <a:ext cx="62865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69"/>
          <p:cNvSpPr>
            <a:spLocks noChangeArrowheads="1"/>
          </p:cNvSpPr>
          <p:nvPr/>
        </p:nvSpPr>
        <p:spPr bwMode="auto">
          <a:xfrm>
            <a:off x="5219700" y="3346450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47" name="Rectangle 70"/>
          <p:cNvSpPr>
            <a:spLocks noChangeArrowheads="1"/>
          </p:cNvSpPr>
          <p:nvPr/>
        </p:nvSpPr>
        <p:spPr bwMode="auto">
          <a:xfrm>
            <a:off x="7488238" y="27924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48" name="Rectangle 72"/>
          <p:cNvSpPr>
            <a:spLocks noChangeArrowheads="1"/>
          </p:cNvSpPr>
          <p:nvPr/>
        </p:nvSpPr>
        <p:spPr bwMode="auto">
          <a:xfrm>
            <a:off x="7477125" y="4111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49" name="Rectangle 73"/>
          <p:cNvSpPr>
            <a:spLocks noChangeArrowheads="1"/>
          </p:cNvSpPr>
          <p:nvPr/>
        </p:nvSpPr>
        <p:spPr bwMode="auto">
          <a:xfrm>
            <a:off x="5651500" y="4252913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50" name="Line 74"/>
          <p:cNvSpPr>
            <a:spLocks noChangeShapeType="1"/>
          </p:cNvSpPr>
          <p:nvPr/>
        </p:nvSpPr>
        <p:spPr bwMode="auto">
          <a:xfrm flipH="1">
            <a:off x="7094538" y="21177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75"/>
          <p:cNvSpPr>
            <a:spLocks noChangeShapeType="1"/>
          </p:cNvSpPr>
          <p:nvPr/>
        </p:nvSpPr>
        <p:spPr bwMode="auto">
          <a:xfrm>
            <a:off x="6645275" y="2384425"/>
            <a:ext cx="92075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76"/>
          <p:cNvSpPr>
            <a:spLocks noChangeShapeType="1"/>
          </p:cNvSpPr>
          <p:nvPr/>
        </p:nvSpPr>
        <p:spPr bwMode="auto">
          <a:xfrm flipH="1">
            <a:off x="5697538" y="2352675"/>
            <a:ext cx="731837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Oval 77"/>
          <p:cNvSpPr>
            <a:spLocks noChangeArrowheads="1"/>
          </p:cNvSpPr>
          <p:nvPr/>
        </p:nvSpPr>
        <p:spPr bwMode="auto">
          <a:xfrm>
            <a:off x="7389813" y="371316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78"/>
          <p:cNvSpPr>
            <a:spLocks noChangeShapeType="1"/>
          </p:cNvSpPr>
          <p:nvPr/>
        </p:nvSpPr>
        <p:spPr bwMode="auto">
          <a:xfrm flipH="1">
            <a:off x="7604125" y="3149600"/>
            <a:ext cx="4587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79"/>
          <p:cNvSpPr>
            <a:spLocks noChangeShapeType="1"/>
          </p:cNvSpPr>
          <p:nvPr/>
        </p:nvSpPr>
        <p:spPr bwMode="auto">
          <a:xfrm flipH="1">
            <a:off x="6596063" y="3862388"/>
            <a:ext cx="74612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80"/>
          <p:cNvSpPr>
            <a:spLocks noChangeShapeType="1"/>
          </p:cNvSpPr>
          <p:nvPr/>
        </p:nvSpPr>
        <p:spPr bwMode="auto">
          <a:xfrm>
            <a:off x="7615238" y="3889375"/>
            <a:ext cx="42703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AutoShape 81"/>
          <p:cNvSpPr>
            <a:spLocks noChangeArrowheads="1"/>
          </p:cNvSpPr>
          <p:nvPr/>
        </p:nvSpPr>
        <p:spPr bwMode="auto">
          <a:xfrm rot="-5400000">
            <a:off x="4497388" y="3071813"/>
            <a:ext cx="366712" cy="792162"/>
          </a:xfrm>
          <a:prstGeom prst="downArrow">
            <a:avLst>
              <a:gd name="adj1" fmla="val 50000"/>
              <a:gd name="adj2" fmla="val 54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82"/>
          <p:cNvSpPr>
            <a:spLocks noChangeShapeType="1"/>
          </p:cNvSpPr>
          <p:nvPr/>
        </p:nvSpPr>
        <p:spPr bwMode="auto">
          <a:xfrm>
            <a:off x="6864350" y="2395538"/>
            <a:ext cx="560388" cy="1227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Rectangle 84"/>
          <p:cNvSpPr>
            <a:spLocks noChangeArrowheads="1"/>
          </p:cNvSpPr>
          <p:nvPr/>
        </p:nvSpPr>
        <p:spPr bwMode="auto">
          <a:xfrm>
            <a:off x="1577975" y="6269038"/>
            <a:ext cx="1112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DataCmd</a:t>
            </a:r>
          </a:p>
        </p:txBody>
      </p:sp>
      <p:sp>
        <p:nvSpPr>
          <p:cNvPr id="22560" name="Rectangle 85"/>
          <p:cNvSpPr>
            <a:spLocks noChangeArrowheads="1"/>
          </p:cNvSpPr>
          <p:nvPr/>
        </p:nvSpPr>
        <p:spPr bwMode="auto">
          <a:xfrm>
            <a:off x="3638550" y="6000750"/>
            <a:ext cx="839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2561" name="Rectangle 87"/>
          <p:cNvSpPr>
            <a:spLocks noChangeArrowheads="1"/>
          </p:cNvSpPr>
          <p:nvPr/>
        </p:nvSpPr>
        <p:spPr bwMode="auto">
          <a:xfrm>
            <a:off x="5940425" y="5889625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ValFact</a:t>
            </a:r>
          </a:p>
        </p:txBody>
      </p:sp>
      <p:sp>
        <p:nvSpPr>
          <p:cNvPr id="22562" name="Rectangle 88"/>
          <p:cNvSpPr>
            <a:spLocks noChangeArrowheads="1"/>
          </p:cNvSpPr>
          <p:nvPr/>
        </p:nvSpPr>
        <p:spPr bwMode="auto">
          <a:xfrm>
            <a:off x="5006975" y="6465888"/>
            <a:ext cx="1077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2563" name="Line 89"/>
          <p:cNvSpPr>
            <a:spLocks noChangeShapeType="1"/>
          </p:cNvSpPr>
          <p:nvPr/>
        </p:nvSpPr>
        <p:spPr bwMode="auto">
          <a:xfrm flipH="1">
            <a:off x="6015038" y="479107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90"/>
          <p:cNvSpPr>
            <a:spLocks noChangeShapeType="1"/>
          </p:cNvSpPr>
          <p:nvPr/>
        </p:nvSpPr>
        <p:spPr bwMode="auto">
          <a:xfrm>
            <a:off x="3027363" y="6016625"/>
            <a:ext cx="24923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91"/>
          <p:cNvSpPr>
            <a:spLocks noChangeShapeType="1"/>
          </p:cNvSpPr>
          <p:nvPr/>
        </p:nvSpPr>
        <p:spPr bwMode="auto">
          <a:xfrm flipH="1">
            <a:off x="2187575" y="5972175"/>
            <a:ext cx="6508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Line 92"/>
          <p:cNvSpPr>
            <a:spLocks noChangeShapeType="1"/>
          </p:cNvSpPr>
          <p:nvPr/>
        </p:nvSpPr>
        <p:spPr bwMode="auto">
          <a:xfrm flipH="1">
            <a:off x="4178300" y="5265738"/>
            <a:ext cx="76200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Line 93"/>
          <p:cNvSpPr>
            <a:spLocks noChangeShapeType="1"/>
          </p:cNvSpPr>
          <p:nvPr/>
        </p:nvSpPr>
        <p:spPr bwMode="auto">
          <a:xfrm>
            <a:off x="4500563" y="5276850"/>
            <a:ext cx="94615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Line 94"/>
          <p:cNvSpPr>
            <a:spLocks noChangeShapeType="1"/>
          </p:cNvSpPr>
          <p:nvPr/>
        </p:nvSpPr>
        <p:spPr bwMode="auto">
          <a:xfrm>
            <a:off x="4773613" y="5268913"/>
            <a:ext cx="145415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Line 95"/>
          <p:cNvSpPr>
            <a:spLocks noChangeShapeType="1"/>
          </p:cNvSpPr>
          <p:nvPr/>
        </p:nvSpPr>
        <p:spPr bwMode="auto">
          <a:xfrm flipH="1">
            <a:off x="3165475" y="5208588"/>
            <a:ext cx="91440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96"/>
          <p:cNvSpPr>
            <a:spLocks noChangeArrowheads="1"/>
          </p:cNvSpPr>
          <p:nvPr/>
        </p:nvSpPr>
        <p:spPr bwMode="auto">
          <a:xfrm>
            <a:off x="3749675" y="4899025"/>
            <a:ext cx="1379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Facturare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1" name="Line 97"/>
          <p:cNvSpPr>
            <a:spLocks noChangeShapeType="1"/>
          </p:cNvSpPr>
          <p:nvPr/>
        </p:nvSpPr>
        <p:spPr bwMode="auto">
          <a:xfrm>
            <a:off x="1116013" y="4773613"/>
            <a:ext cx="748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Text Box 98"/>
          <p:cNvSpPr txBox="1">
            <a:spLocks noChangeArrowheads="1"/>
          </p:cNvSpPr>
          <p:nvPr/>
        </p:nvSpPr>
        <p:spPr bwMode="auto">
          <a:xfrm>
            <a:off x="7667625" y="2000250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FNBC</a:t>
            </a:r>
            <a:endParaRPr lang="ro-RO" sz="2400" b="1" dirty="0">
              <a:latin typeface="Arial" charset="0"/>
              <a:cs typeface="Arial" charset="0"/>
            </a:endParaRPr>
          </a:p>
        </p:txBody>
      </p:sp>
      <p:sp>
        <p:nvSpPr>
          <p:cNvPr id="22573" name="Text Box 99"/>
          <p:cNvSpPr txBox="1">
            <a:spLocks noChangeArrowheads="1"/>
          </p:cNvSpPr>
          <p:nvPr/>
        </p:nvSpPr>
        <p:spPr bwMode="auto">
          <a:xfrm>
            <a:off x="6391275" y="4953000"/>
            <a:ext cx="228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Cu “surogare”</a:t>
            </a:r>
            <a:endParaRPr lang="ro-RO" sz="2400" b="1">
              <a:latin typeface="Arial" charset="0"/>
              <a:cs typeface="Arial" charset="0"/>
            </a:endParaRPr>
          </a:p>
        </p:txBody>
      </p:sp>
      <p:sp>
        <p:nvSpPr>
          <p:cNvPr id="22574" name="Rectangle 100"/>
          <p:cNvSpPr>
            <a:spLocks noChangeArrowheads="1"/>
          </p:cNvSpPr>
          <p:nvPr/>
        </p:nvSpPr>
        <p:spPr bwMode="auto">
          <a:xfrm>
            <a:off x="6005799" y="2051050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5" name="Rectangle 101"/>
          <p:cNvSpPr>
            <a:spLocks noChangeArrowheads="1"/>
          </p:cNvSpPr>
          <p:nvPr/>
        </p:nvSpPr>
        <p:spPr bwMode="auto">
          <a:xfrm>
            <a:off x="2333911" y="5621338"/>
            <a:ext cx="138531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Comand</a:t>
            </a:r>
            <a:r>
              <a:rPr lang="ro-RO" sz="1800" dirty="0">
                <a:latin typeface="Tahoma" pitchFamily="34" charset="0"/>
                <a:cs typeface="Arial" charset="0"/>
              </a:rPr>
              <a:t>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6" name="Rectangle 102"/>
          <p:cNvSpPr>
            <a:spLocks noChangeArrowheads="1"/>
          </p:cNvSpPr>
          <p:nvPr/>
        </p:nvSpPr>
        <p:spPr bwMode="auto">
          <a:xfrm>
            <a:off x="5940425" y="293528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2577" name="Rectangle 103"/>
          <p:cNvSpPr>
            <a:spLocks noChangeArrowheads="1"/>
          </p:cNvSpPr>
          <p:nvPr/>
        </p:nvSpPr>
        <p:spPr bwMode="auto">
          <a:xfrm>
            <a:off x="2771775" y="6484938"/>
            <a:ext cx="124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Furnizor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" y="188259"/>
            <a:ext cx="9022136" cy="6001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rezolvată prin FNBC şi prin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105" y="188260"/>
            <a:ext cx="7839636" cy="130501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caz de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”</a:t>
            </a:r>
            <a:b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(ex. unui hotel)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078038" y="2479675"/>
            <a:ext cx="1430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IDRezervare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221163" y="4143375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042988" y="3860800"/>
            <a:ext cx="1638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CameraRezerv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1933575" y="2809875"/>
            <a:ext cx="668338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3409950" y="2852738"/>
            <a:ext cx="145891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H="1">
            <a:off x="1619250" y="2782888"/>
            <a:ext cx="66833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2822575" y="2824163"/>
            <a:ext cx="26988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3148013" y="2824163"/>
            <a:ext cx="792162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4716463" y="3429000"/>
            <a:ext cx="990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IDClient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5197475" y="4564063"/>
            <a:ext cx="10620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6659563" y="2565400"/>
            <a:ext cx="1108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IDCazare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>
            <a:off x="5240338" y="3794125"/>
            <a:ext cx="6286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5508625" y="2838450"/>
            <a:ext cx="1477963" cy="5905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4584700" y="3765550"/>
            <a:ext cx="436563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6824663" y="2930525"/>
            <a:ext cx="369887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1479476" y="4437063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Data</a:t>
            </a:r>
            <a:r>
              <a:rPr lang="ro-RO" sz="1800" dirty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>
                <a:latin typeface="Tahoma" pitchFamily="34" charset="0"/>
                <a:cs typeface="Arial" charset="0"/>
              </a:rPr>
              <a:t>ncep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3137021" y="4868863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DataSf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6767513" y="4037013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6089233" y="3646488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Camer</a:t>
            </a:r>
            <a:r>
              <a:rPr lang="ro-RO" sz="1800" dirty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7451725" y="4437063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 flipH="1">
            <a:off x="7366000" y="2906713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>
            <a:off x="7524750" y="2852738"/>
            <a:ext cx="755650" cy="156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 flipH="1" flipV="1">
            <a:off x="3654425" y="2687638"/>
            <a:ext cx="2824163" cy="2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900113" y="3141663"/>
            <a:ext cx="1338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7" name="TextBox 26"/>
          <p:cNvSpPr txBox="1"/>
          <p:nvPr/>
        </p:nvSpPr>
        <p:spPr>
          <a:xfrm rot="20213394">
            <a:off x="5600077" y="3069636"/>
            <a:ext cx="1463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DF tranzitivă</a:t>
            </a:r>
            <a:endParaRPr lang="en-US" sz="1800" b="1" dirty="0">
              <a:solidFill>
                <a:srgbClr val="C00000"/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976" y="201519"/>
            <a:ext cx="792031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Rezolvare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problemei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ionat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113331" y="3055938"/>
            <a:ext cx="1401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971550" y="3746500"/>
            <a:ext cx="13382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DataRezerv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241800" y="4719638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NumeCl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63625" y="4437063"/>
            <a:ext cx="132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CameraRez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1954213" y="3386138"/>
            <a:ext cx="668337" cy="103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5191125" y="3243263"/>
            <a:ext cx="206375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1639888" y="3359150"/>
            <a:ext cx="6683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 flipH="1">
            <a:off x="2843213" y="3400425"/>
            <a:ext cx="26987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3168650" y="3400425"/>
            <a:ext cx="792163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43588" y="4005263"/>
            <a:ext cx="96815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5218113" y="5140325"/>
            <a:ext cx="106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AdresaCl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896345" y="3054350"/>
            <a:ext cx="10853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Cazare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5565775" y="4405313"/>
            <a:ext cx="32385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 flipH="1">
            <a:off x="4605338" y="4341813"/>
            <a:ext cx="7064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19"/>
          <p:cNvSpPr>
            <a:spLocks noChangeShapeType="1"/>
          </p:cNvSpPr>
          <p:nvPr/>
        </p:nvSpPr>
        <p:spPr bwMode="auto">
          <a:xfrm flipH="1">
            <a:off x="6845300" y="3506788"/>
            <a:ext cx="369888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911276" y="4970464"/>
            <a:ext cx="172258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Data</a:t>
            </a:r>
            <a:r>
              <a:rPr lang="ro-RO" sz="1800" dirty="0">
                <a:latin typeface="Tahoma" pitchFamily="34" charset="0"/>
                <a:cs typeface="Arial" charset="0"/>
              </a:rPr>
              <a:t>Î</a:t>
            </a:r>
            <a:r>
              <a:rPr lang="en-US" sz="1800" dirty="0" err="1">
                <a:latin typeface="Tahoma" pitchFamily="34" charset="0"/>
                <a:cs typeface="Arial" charset="0"/>
              </a:rPr>
              <a:t>ncep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3151309" y="5402264"/>
            <a:ext cx="135389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DataSf</a:t>
            </a:r>
            <a:r>
              <a:rPr lang="ro-RO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6" name="Rectangle 22"/>
          <p:cNvSpPr>
            <a:spLocks noChangeArrowheads="1"/>
          </p:cNvSpPr>
          <p:nvPr/>
        </p:nvSpPr>
        <p:spPr bwMode="auto">
          <a:xfrm>
            <a:off x="6788150" y="4613275"/>
            <a:ext cx="1339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DataCazare</a:t>
            </a:r>
          </a:p>
        </p:txBody>
      </p:sp>
      <p:sp>
        <p:nvSpPr>
          <p:cNvPr id="24597" name="Rectangle 23"/>
          <p:cNvSpPr>
            <a:spLocks noChangeArrowheads="1"/>
          </p:cNvSpPr>
          <p:nvPr/>
        </p:nvSpPr>
        <p:spPr bwMode="auto">
          <a:xfrm>
            <a:off x="6081294" y="4222750"/>
            <a:ext cx="120257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Camer</a:t>
            </a:r>
            <a:r>
              <a:rPr lang="ro-RO" sz="1800" dirty="0">
                <a:latin typeface="Tahoma" pitchFamily="34" charset="0"/>
                <a:cs typeface="Arial" charset="0"/>
              </a:rPr>
              <a:t>ăNr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7235825" y="5013325"/>
            <a:ext cx="1584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DataDecazare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>
            <a:off x="7386638" y="3482975"/>
            <a:ext cx="53975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7727950" y="3495675"/>
            <a:ext cx="573088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Rectangle 27"/>
          <p:cNvSpPr>
            <a:spLocks noChangeArrowheads="1"/>
          </p:cNvSpPr>
          <p:nvPr/>
        </p:nvSpPr>
        <p:spPr bwMode="auto">
          <a:xfrm>
            <a:off x="4143426" y="2227263"/>
            <a:ext cx="286533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Caz_baza</a:t>
            </a:r>
            <a:r>
              <a:rPr lang="en-US" sz="1800" dirty="0" err="1">
                <a:latin typeface="Arial" charset="0"/>
                <a:cs typeface="Arial" charset="0"/>
              </a:rPr>
              <a:t>t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pe_Rezerv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 flipH="1">
            <a:off x="3100388" y="2568575"/>
            <a:ext cx="173355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AutoShape 30"/>
          <p:cNvSpPr>
            <a:spLocks noChangeArrowheads="1"/>
          </p:cNvSpPr>
          <p:nvPr/>
        </p:nvSpPr>
        <p:spPr bwMode="auto">
          <a:xfrm rot="-3706626">
            <a:off x="7341394" y="2131219"/>
            <a:ext cx="298450" cy="1608138"/>
          </a:xfrm>
          <a:custGeom>
            <a:avLst/>
            <a:gdLst>
              <a:gd name="T0" fmla="*/ 393636064 w 21600"/>
              <a:gd name="T1" fmla="*/ 0 h 21600"/>
              <a:gd name="T2" fmla="*/ 36850 w 21600"/>
              <a:gd name="T3" fmla="*/ 2147483647 h 21600"/>
              <a:gd name="T4" fmla="*/ 393636064 w 21600"/>
              <a:gd name="T5" fmla="*/ 0 h 21600"/>
              <a:gd name="T6" fmla="*/ 78723498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3840146" y="2913063"/>
            <a:ext cx="222253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Caz_f</a:t>
            </a:r>
            <a:r>
              <a:rPr lang="ro-RO" sz="1800" dirty="0">
                <a:latin typeface="Arial" charset="0"/>
              </a:rPr>
              <a:t>ă</a:t>
            </a:r>
            <a:r>
              <a:rPr lang="en-US" sz="1800" dirty="0">
                <a:latin typeface="Arial" charset="0"/>
              </a:rPr>
              <a:t>r</a:t>
            </a:r>
            <a:r>
              <a:rPr lang="ro-RO" sz="1800" dirty="0">
                <a:latin typeface="Tahoma" pitchFamily="34" charset="0"/>
              </a:rPr>
              <a:t>ă</a:t>
            </a:r>
            <a:r>
              <a:rPr lang="en-US" sz="1800" dirty="0">
                <a:latin typeface="Tahoma" pitchFamily="34" charset="0"/>
                <a:cs typeface="Arial" charset="0"/>
              </a:rPr>
              <a:t>_</a:t>
            </a:r>
            <a:r>
              <a:rPr lang="en-US" sz="1800" dirty="0" err="1">
                <a:latin typeface="Tahoma" pitchFamily="34" charset="0"/>
                <a:cs typeface="Arial" charset="0"/>
              </a:rPr>
              <a:t>Rezerv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4605" name="AutoShape 32"/>
          <p:cNvSpPr>
            <a:spLocks noChangeArrowheads="1"/>
          </p:cNvSpPr>
          <p:nvPr/>
        </p:nvSpPr>
        <p:spPr bwMode="auto">
          <a:xfrm rot="-5018295">
            <a:off x="6746875" y="2366963"/>
            <a:ext cx="304800" cy="1695450"/>
          </a:xfrm>
          <a:custGeom>
            <a:avLst/>
            <a:gdLst>
              <a:gd name="T0" fmla="*/ 428221154 w 21600"/>
              <a:gd name="T1" fmla="*/ 0 h 21600"/>
              <a:gd name="T2" fmla="*/ 39426 w 21600"/>
              <a:gd name="T3" fmla="*/ 2147483647 h 21600"/>
              <a:gd name="T4" fmla="*/ 428221154 w 21600"/>
              <a:gd name="T5" fmla="*/ 0 h 21600"/>
              <a:gd name="T6" fmla="*/ 856403475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0 w 21600"/>
              <a:gd name="T13" fmla="*/ 0 h 21600"/>
              <a:gd name="T14" fmla="*/ 21200 w 21600"/>
              <a:gd name="T15" fmla="*/ 13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" y="10633"/>
                </a:moveTo>
                <a:cubicBezTo>
                  <a:pt x="91" y="4734"/>
                  <a:pt x="4900" y="-1"/>
                  <a:pt x="10800" y="0"/>
                </a:cubicBezTo>
                <a:cubicBezTo>
                  <a:pt x="16699" y="0"/>
                  <a:pt x="21508" y="4734"/>
                  <a:pt x="21598" y="10633"/>
                </a:cubicBezTo>
                <a:cubicBezTo>
                  <a:pt x="21508" y="4734"/>
                  <a:pt x="16699" y="-1"/>
                  <a:pt x="10799" y="0"/>
                </a:cubicBezTo>
                <a:cubicBezTo>
                  <a:pt x="4900" y="0"/>
                  <a:pt x="91" y="4734"/>
                  <a:pt x="1" y="106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3"/>
          <p:cNvSpPr>
            <a:spLocks noChangeShapeType="1"/>
          </p:cNvSpPr>
          <p:nvPr/>
        </p:nvSpPr>
        <p:spPr bwMode="auto">
          <a:xfrm>
            <a:off x="3338513" y="3395663"/>
            <a:ext cx="15668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632" y="26894"/>
            <a:ext cx="794534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Transformarea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DMV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DF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68481" y="2497700"/>
            <a:ext cx="9191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366066" y="2708837"/>
            <a:ext cx="94750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766918" y="354386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V="1">
            <a:off x="1996981" y="2265925"/>
            <a:ext cx="71437" cy="45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2257425" y="3831201"/>
            <a:ext cx="798418" cy="22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6635656" y="2211950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132543" y="3669275"/>
            <a:ext cx="207963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995082" y="5349875"/>
            <a:ext cx="803966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AUTORI {</a:t>
            </a:r>
            <a:r>
              <a:rPr lang="en-US" sz="2300" b="1" u="sng" dirty="0">
                <a:latin typeface="Avenir Light"/>
                <a:cs typeface="Avenir Light"/>
              </a:rPr>
              <a:t>I</a:t>
            </a:r>
            <a:r>
              <a:rPr lang="ro-RO" sz="2300" b="1" u="sng" dirty="0">
                <a:latin typeface="Avenir Light"/>
                <a:cs typeface="Avenir Light"/>
              </a:rPr>
              <a:t>d</a:t>
            </a:r>
            <a:r>
              <a:rPr lang="en-US" sz="2300" b="1" u="sng" dirty="0" err="1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NumeAutor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Adresa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EMail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Titlu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>
                <a:latin typeface="Avenir Light"/>
                <a:cs typeface="Avenir Light"/>
              </a:rPr>
              <a:t>Den</a:t>
            </a:r>
            <a:r>
              <a:rPr lang="en-US" sz="2300" b="1" dirty="0" err="1">
                <a:latin typeface="Avenir Light"/>
                <a:cs typeface="Avenir Light"/>
              </a:rPr>
              <a:t>Editura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dirty="0" err="1">
                <a:latin typeface="Avenir Light"/>
                <a:cs typeface="Avenir Light"/>
              </a:rPr>
              <a:t>AnPublic</a:t>
            </a:r>
            <a:r>
              <a:rPr lang="ro-RO" sz="2300" b="1" dirty="0">
                <a:latin typeface="Avenir Light"/>
                <a:cs typeface="Avenir Light"/>
              </a:rPr>
              <a:t>are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  <a:br>
              <a:rPr lang="en-US" sz="2300" b="1" dirty="0">
                <a:latin typeface="Avenir Light"/>
                <a:cs typeface="Avenir Light"/>
              </a:rPr>
            </a:br>
            <a:r>
              <a:rPr lang="en-US" sz="2300" b="1" dirty="0">
                <a:latin typeface="Avenir Light"/>
                <a:cs typeface="Avenir Light"/>
              </a:rPr>
              <a:t>CĂRŢI_AUT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NrOrdineAutor</a:t>
            </a:r>
            <a:r>
              <a:rPr lang="en-US" sz="2300" b="1" dirty="0">
                <a:latin typeface="Avenir Light"/>
                <a:cs typeface="Avenir Light"/>
              </a:rPr>
              <a:t>, I</a:t>
            </a:r>
            <a:r>
              <a:rPr lang="ro-RO" sz="2300" b="1" dirty="0">
                <a:latin typeface="Avenir Light"/>
                <a:cs typeface="Avenir Light"/>
              </a:rPr>
              <a:t>d</a:t>
            </a:r>
            <a:r>
              <a:rPr lang="en-US" sz="2300" b="1" dirty="0" err="1">
                <a:latin typeface="Avenir Light"/>
                <a:cs typeface="Avenir Light"/>
              </a:rPr>
              <a:t>Autor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2300" b="1" dirty="0">
                <a:latin typeface="Avenir Light"/>
                <a:cs typeface="Avenir Light"/>
              </a:rPr>
              <a:t>CĂRŢI_SUBIECTE {</a:t>
            </a:r>
            <a:r>
              <a:rPr lang="en-US" sz="2300" b="1" u="sng" dirty="0">
                <a:latin typeface="Avenir Light"/>
                <a:cs typeface="Avenir Light"/>
              </a:rPr>
              <a:t>ISBN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en-US" sz="2300" b="1" u="sng" dirty="0" err="1">
                <a:latin typeface="Avenir Light"/>
                <a:cs typeface="Avenir Light"/>
              </a:rPr>
              <a:t>Subiect</a:t>
            </a:r>
            <a:r>
              <a:rPr lang="en-US" sz="2300" b="1" dirty="0">
                <a:latin typeface="Avenir Light"/>
                <a:cs typeface="Avenir Light"/>
              </a:rPr>
              <a:t>, </a:t>
            </a:r>
            <a:r>
              <a:rPr lang="ro-RO" sz="2300" b="1" dirty="0">
                <a:latin typeface="Avenir Light"/>
                <a:cs typeface="Avenir Light"/>
              </a:rPr>
              <a:t>Grad</a:t>
            </a:r>
            <a:r>
              <a:rPr lang="en-US" sz="2300" b="1" dirty="0" err="1">
                <a:latin typeface="Avenir Light"/>
                <a:cs typeface="Avenir Light"/>
              </a:rPr>
              <a:t>Relevanţă</a:t>
            </a:r>
            <a:r>
              <a:rPr lang="en-US" sz="2300" b="1" dirty="0">
                <a:latin typeface="Avenir Light"/>
                <a:cs typeface="Avenir Light"/>
              </a:rPr>
              <a:t>}</a:t>
            </a:r>
          </a:p>
        </p:txBody>
      </p:sp>
      <p:grpSp>
        <p:nvGrpSpPr>
          <p:cNvPr id="25611" name="Group 12"/>
          <p:cNvGrpSpPr>
            <a:grpSpLocks/>
          </p:cNvGrpSpPr>
          <p:nvPr/>
        </p:nvGrpSpPr>
        <p:grpSpPr bwMode="auto">
          <a:xfrm>
            <a:off x="1298484" y="3961375"/>
            <a:ext cx="1559019" cy="1177925"/>
            <a:chOff x="96" y="2318"/>
            <a:chExt cx="986" cy="742"/>
          </a:xfrm>
        </p:grpSpPr>
        <p:sp>
          <p:nvSpPr>
            <p:cNvPr id="25645" name="Rectangle 13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46" name="Rectangle 14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47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Rectangle 16"/>
            <p:cNvSpPr>
              <a:spLocks noChangeArrowheads="1"/>
            </p:cNvSpPr>
            <p:nvPr/>
          </p:nvSpPr>
          <p:spPr bwMode="auto">
            <a:xfrm>
              <a:off x="96" y="2398"/>
              <a:ext cx="896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Rectangle 17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5612" name="Group 18"/>
          <p:cNvGrpSpPr>
            <a:grpSpLocks/>
          </p:cNvGrpSpPr>
          <p:nvPr/>
        </p:nvGrpSpPr>
        <p:grpSpPr bwMode="auto">
          <a:xfrm>
            <a:off x="1395318" y="1310250"/>
            <a:ext cx="1803400" cy="903287"/>
            <a:chOff x="689" y="213"/>
            <a:chExt cx="1136" cy="569"/>
          </a:xfrm>
        </p:grpSpPr>
        <p:sp>
          <p:nvSpPr>
            <p:cNvPr id="25641" name="Rectangle 19"/>
            <p:cNvSpPr>
              <a:spLocks noChangeArrowheads="1"/>
            </p:cNvSpPr>
            <p:nvPr/>
          </p:nvSpPr>
          <p:spPr bwMode="auto">
            <a:xfrm>
              <a:off x="692" y="220"/>
              <a:ext cx="11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689" y="563"/>
              <a:ext cx="46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5643" name="Rectangle 21"/>
            <p:cNvSpPr>
              <a:spLocks noChangeArrowheads="1"/>
            </p:cNvSpPr>
            <p:nvPr/>
          </p:nvSpPr>
          <p:spPr bwMode="auto">
            <a:xfrm>
              <a:off x="691" y="213"/>
              <a:ext cx="937" cy="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Rectangle 22"/>
            <p:cNvSpPr>
              <a:spLocks noChangeArrowheads="1"/>
            </p:cNvSpPr>
            <p:nvPr/>
          </p:nvSpPr>
          <p:spPr bwMode="auto">
            <a:xfrm>
              <a:off x="690" y="384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5613" name="Rectangle 23"/>
          <p:cNvSpPr>
            <a:spLocks noChangeArrowheads="1"/>
          </p:cNvSpPr>
          <p:nvPr/>
        </p:nvSpPr>
        <p:spPr bwMode="auto">
          <a:xfrm>
            <a:off x="7488143" y="3258112"/>
            <a:ext cx="919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5614" name="Rectangle 24"/>
          <p:cNvSpPr>
            <a:spLocks noChangeArrowheads="1"/>
          </p:cNvSpPr>
          <p:nvPr/>
        </p:nvSpPr>
        <p:spPr bwMode="auto">
          <a:xfrm>
            <a:off x="5273581" y="2764400"/>
            <a:ext cx="971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 err="1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15" name="Rectangle 25"/>
          <p:cNvSpPr>
            <a:spLocks noChangeArrowheads="1"/>
          </p:cNvSpPr>
          <p:nvPr/>
        </p:nvSpPr>
        <p:spPr bwMode="auto">
          <a:xfrm>
            <a:off x="6935693" y="2889812"/>
            <a:ext cx="684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5616" name="Line 26"/>
          <p:cNvSpPr>
            <a:spLocks noChangeShapeType="1"/>
          </p:cNvSpPr>
          <p:nvPr/>
        </p:nvSpPr>
        <p:spPr bwMode="auto">
          <a:xfrm flipH="1" flipV="1">
            <a:off x="5610131" y="2248462"/>
            <a:ext cx="873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27"/>
          <p:cNvSpPr>
            <a:spLocks noChangeShapeType="1"/>
          </p:cNvSpPr>
          <p:nvPr/>
        </p:nvSpPr>
        <p:spPr bwMode="auto">
          <a:xfrm flipH="1">
            <a:off x="6357937" y="3142224"/>
            <a:ext cx="598393" cy="81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18" name="Group 28"/>
          <p:cNvGrpSpPr>
            <a:grpSpLocks/>
          </p:cNvGrpSpPr>
          <p:nvPr/>
        </p:nvGrpSpPr>
        <p:grpSpPr bwMode="auto">
          <a:xfrm>
            <a:off x="4938618" y="3312087"/>
            <a:ext cx="1565275" cy="1177925"/>
            <a:chOff x="96" y="2318"/>
            <a:chExt cx="986" cy="742"/>
          </a:xfrm>
        </p:grpSpPr>
        <p:sp>
          <p:nvSpPr>
            <p:cNvPr id="25636" name="Rectangle 29"/>
            <p:cNvSpPr>
              <a:spLocks noChangeArrowheads="1"/>
            </p:cNvSpPr>
            <p:nvPr/>
          </p:nvSpPr>
          <p:spPr bwMode="auto">
            <a:xfrm>
              <a:off x="96" y="2406"/>
              <a:ext cx="88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5637" name="Rectangle 30"/>
            <p:cNvSpPr>
              <a:spLocks noChangeArrowheads="1"/>
            </p:cNvSpPr>
            <p:nvPr/>
          </p:nvSpPr>
          <p:spPr bwMode="auto">
            <a:xfrm>
              <a:off x="96" y="2592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ro-RO" sz="1800" dirty="0">
                  <a:latin typeface="Tahoma" pitchFamily="34" charset="0"/>
                  <a:cs typeface="Arial" charset="0"/>
                </a:rPr>
                <a:t>Den</a:t>
              </a:r>
              <a:r>
                <a:rPr lang="en-US" sz="1800" dirty="0" err="1">
                  <a:latin typeface="Tahoma" pitchFamily="34" charset="0"/>
                  <a:cs typeface="Arial" charset="0"/>
                </a:rPr>
                <a:t>Editura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  <p:sp>
          <p:nvSpPr>
            <p:cNvPr id="25638" name="Line 31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Rectangle 32"/>
            <p:cNvSpPr>
              <a:spLocks noChangeArrowheads="1"/>
            </p:cNvSpPr>
            <p:nvPr/>
          </p:nvSpPr>
          <p:spPr bwMode="auto">
            <a:xfrm>
              <a:off x="96" y="2398"/>
              <a:ext cx="885" cy="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Rectangle 33"/>
            <p:cNvSpPr>
              <a:spLocks noChangeArrowheads="1"/>
            </p:cNvSpPr>
            <p:nvPr/>
          </p:nvSpPr>
          <p:spPr bwMode="auto">
            <a:xfrm>
              <a:off x="113" y="2834"/>
              <a:ext cx="96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sz="1800" dirty="0" err="1">
                  <a:latin typeface="Tahoma" pitchFamily="34" charset="0"/>
                  <a:cs typeface="Arial" charset="0"/>
                </a:rPr>
                <a:t>AnPublic</a:t>
              </a:r>
              <a:r>
                <a:rPr lang="ro-RO" sz="1800" dirty="0">
                  <a:latin typeface="Tahoma" pitchFamily="34" charset="0"/>
                  <a:cs typeface="Arial" charset="0"/>
                </a:rPr>
                <a:t>are</a:t>
              </a:r>
              <a:endParaRPr lang="en-US" sz="1800" dirty="0"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25619" name="Rectangle 34"/>
          <p:cNvSpPr>
            <a:spLocks noChangeArrowheads="1"/>
          </p:cNvSpPr>
          <p:nvPr/>
        </p:nvSpPr>
        <p:spPr bwMode="auto">
          <a:xfrm>
            <a:off x="4770343" y="1268975"/>
            <a:ext cx="179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Nume</a:t>
            </a:r>
            <a:r>
              <a:rPr lang="ro-RO" sz="1800" dirty="0">
                <a:latin typeface="Tahoma" pitchFamily="34" charset="0"/>
                <a:cs typeface="Arial" charset="0"/>
              </a:rPr>
              <a:t>Autor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0" name="Rectangle 35"/>
          <p:cNvSpPr>
            <a:spLocks noChangeArrowheads="1"/>
          </p:cNvSpPr>
          <p:nvPr/>
        </p:nvSpPr>
        <p:spPr bwMode="auto">
          <a:xfrm>
            <a:off x="4765581" y="1826187"/>
            <a:ext cx="730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Email</a:t>
            </a:r>
          </a:p>
        </p:txBody>
      </p:sp>
      <p:sp>
        <p:nvSpPr>
          <p:cNvPr id="25621" name="Rectangle 36"/>
          <p:cNvSpPr>
            <a:spLocks noChangeArrowheads="1"/>
          </p:cNvSpPr>
          <p:nvPr/>
        </p:nvSpPr>
        <p:spPr bwMode="auto">
          <a:xfrm>
            <a:off x="4768756" y="1270562"/>
            <a:ext cx="1487487" cy="90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37"/>
          <p:cNvSpPr>
            <a:spLocks noChangeArrowheads="1"/>
          </p:cNvSpPr>
          <p:nvPr/>
        </p:nvSpPr>
        <p:spPr bwMode="auto">
          <a:xfrm>
            <a:off x="4754468" y="1529325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Adresa</a:t>
            </a:r>
          </a:p>
        </p:txBody>
      </p: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7115081" y="1597587"/>
            <a:ext cx="1636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NrOrdineAutor</a:t>
            </a:r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flipH="1">
            <a:off x="6864256" y="1900800"/>
            <a:ext cx="695325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 flipH="1" flipV="1">
            <a:off x="6767418" y="2437375"/>
            <a:ext cx="2921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 flipH="1">
            <a:off x="5986368" y="2400862"/>
            <a:ext cx="6350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6850374" y="4129650"/>
            <a:ext cx="16628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sz="1800" dirty="0">
                <a:latin typeface="Tahoma" pitchFamily="34" charset="0"/>
                <a:cs typeface="Arial" charset="0"/>
              </a:rPr>
              <a:t>Grad</a:t>
            </a:r>
            <a:r>
              <a:rPr lang="en-US" sz="1800" dirty="0" err="1">
                <a:latin typeface="Tahoma" pitchFamily="34" charset="0"/>
                <a:cs typeface="Arial" charset="0"/>
              </a:rPr>
              <a:t>Relevan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ţă</a:t>
            </a:r>
            <a:endParaRPr lang="en-US" sz="1800" dirty="0">
              <a:latin typeface="Tahoma" pitchFamily="34" charset="0"/>
              <a:cs typeface="Arial" charset="0"/>
            </a:endParaRPr>
          </a:p>
        </p:txBody>
      </p:sp>
      <p:sp>
        <p:nvSpPr>
          <p:cNvPr id="25628" name="Line 43"/>
          <p:cNvSpPr>
            <a:spLocks noChangeShapeType="1"/>
          </p:cNvSpPr>
          <p:nvPr/>
        </p:nvSpPr>
        <p:spPr bwMode="auto">
          <a:xfrm>
            <a:off x="7230968" y="31930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44"/>
          <p:cNvSpPr>
            <a:spLocks noChangeShapeType="1"/>
          </p:cNvSpPr>
          <p:nvPr/>
        </p:nvSpPr>
        <p:spPr bwMode="auto">
          <a:xfrm flipH="1">
            <a:off x="7351618" y="3497825"/>
            <a:ext cx="60960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45"/>
          <p:cNvSpPr>
            <a:spLocks noChangeShapeType="1"/>
          </p:cNvSpPr>
          <p:nvPr/>
        </p:nvSpPr>
        <p:spPr bwMode="auto">
          <a:xfrm>
            <a:off x="7302406" y="3864537"/>
            <a:ext cx="3302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AutoShape 46"/>
          <p:cNvSpPr>
            <a:spLocks noChangeArrowheads="1"/>
          </p:cNvSpPr>
          <p:nvPr/>
        </p:nvSpPr>
        <p:spPr bwMode="auto">
          <a:xfrm>
            <a:off x="3779743" y="2765987"/>
            <a:ext cx="792163" cy="450850"/>
          </a:xfrm>
          <a:prstGeom prst="rightArrow">
            <a:avLst>
              <a:gd name="adj1" fmla="val 50000"/>
              <a:gd name="adj2" fmla="val 439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47"/>
          <p:cNvSpPr>
            <a:spLocks noChangeShapeType="1"/>
          </p:cNvSpPr>
          <p:nvPr/>
        </p:nvSpPr>
        <p:spPr bwMode="auto">
          <a:xfrm flipH="1" flipV="1">
            <a:off x="2263681" y="3254937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48"/>
          <p:cNvSpPr>
            <a:spLocks noChangeShapeType="1"/>
          </p:cNvSpPr>
          <p:nvPr/>
        </p:nvSpPr>
        <p:spPr bwMode="auto">
          <a:xfrm flipH="1" flipV="1">
            <a:off x="2119218" y="3199375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Line 49"/>
          <p:cNvSpPr>
            <a:spLocks noChangeShapeType="1"/>
          </p:cNvSpPr>
          <p:nvPr/>
        </p:nvSpPr>
        <p:spPr bwMode="auto">
          <a:xfrm flipV="1">
            <a:off x="3047906" y="2996175"/>
            <a:ext cx="0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50"/>
          <p:cNvSpPr>
            <a:spLocks noChangeShapeType="1"/>
          </p:cNvSpPr>
          <p:nvPr/>
        </p:nvSpPr>
        <p:spPr bwMode="auto">
          <a:xfrm flipH="1" flipV="1">
            <a:off x="3038381" y="2826312"/>
            <a:ext cx="174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tribute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izolate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în graf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51038" y="2830513"/>
            <a:ext cx="8397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NrFact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25475" y="3509963"/>
            <a:ext cx="1420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Datafact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233488" y="4043363"/>
            <a:ext cx="749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Client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1579563" y="4675188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>
            <a:off x="1387475" y="3206750"/>
            <a:ext cx="64611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2300288" y="498316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H="1">
            <a:off x="1874838" y="3179763"/>
            <a:ext cx="463550" cy="903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4422775" y="2163763"/>
            <a:ext cx="14288" cy="407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085850" y="1549382"/>
            <a:ext cx="283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 err="1">
                <a:latin typeface="Arial" charset="0"/>
                <a:cs typeface="Arial" charset="0"/>
              </a:rPr>
              <a:t>DISCOUNTURI</a:t>
            </a:r>
            <a:r>
              <a:rPr lang="en-US" sz="1800" b="1" dirty="0">
                <a:latin typeface="Arial" charset="0"/>
                <a:cs typeface="Arial" charset="0"/>
              </a:rPr>
              <a:t> </a:t>
            </a:r>
            <a:r>
              <a:rPr lang="en-US" sz="1800" b="1" dirty="0" err="1">
                <a:latin typeface="Arial" charset="0"/>
                <a:cs typeface="Arial" charset="0"/>
              </a:rPr>
              <a:t>FACTURI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254622" y="1541444"/>
            <a:ext cx="3346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Arial" charset="0"/>
                <a:cs typeface="Arial" charset="0"/>
              </a:rPr>
              <a:t>CAMERA DE </a:t>
            </a:r>
            <a:r>
              <a:rPr lang="en-US" sz="1800" b="1" dirty="0" err="1">
                <a:latin typeface="Arial" charset="0"/>
                <a:cs typeface="Arial" charset="0"/>
              </a:rPr>
              <a:t>GARDĂ</a:t>
            </a:r>
            <a:r>
              <a:rPr lang="en-US" sz="1800" b="1" dirty="0">
                <a:latin typeface="Arial" charset="0"/>
                <a:cs typeface="Arial" charset="0"/>
              </a:rPr>
              <a:t> (</a:t>
            </a:r>
            <a:r>
              <a:rPr lang="en-US" sz="1800" b="1" dirty="0" err="1">
                <a:latin typeface="Arial" charset="0"/>
                <a:cs typeface="Arial" charset="0"/>
              </a:rPr>
              <a:t>TRIAJ</a:t>
            </a:r>
            <a:r>
              <a:rPr lang="en-US" sz="1800" b="1" dirty="0">
                <a:latin typeface="Arial" charset="0"/>
                <a:cs typeface="Arial" charset="0"/>
              </a:rPr>
              <a:t>)</a:t>
            </a:r>
            <a:endParaRPr lang="ro-RO" sz="1800" b="1" dirty="0">
              <a:latin typeface="Arial" charset="0"/>
              <a:cs typeface="Arial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263775" y="3835400"/>
            <a:ext cx="1362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ValoareFact</a:t>
            </a:r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2578100" y="3160713"/>
            <a:ext cx="35401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58184" y="4689477"/>
            <a:ext cx="175528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ValMinim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3631" y="5207001"/>
            <a:ext cx="180979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 err="1">
                <a:latin typeface="Tahoma" pitchFamily="34" charset="0"/>
                <a:cs typeface="Arial" charset="0"/>
              </a:rPr>
              <a:t>ValMaxim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ă</a:t>
            </a:r>
            <a:r>
              <a:rPr lang="ro-RO" sz="1800" dirty="0">
                <a:latin typeface="Tahoma" pitchFamily="34" charset="0"/>
                <a:cs typeface="Tahoma" pitchFamily="34" charset="0"/>
              </a:rPr>
              <a:t>_Fact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2927350" y="4876800"/>
            <a:ext cx="1276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%Discount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1744663" y="4852988"/>
            <a:ext cx="492125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V="1">
            <a:off x="1719263" y="5148263"/>
            <a:ext cx="517525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2541588" y="5038725"/>
            <a:ext cx="403225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5306757" y="4095750"/>
            <a:ext cx="107048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 dirty="0">
                <a:latin typeface="Tahoma" pitchFamily="34" charset="0"/>
                <a:cs typeface="Arial" charset="0"/>
              </a:rPr>
              <a:t>I</a:t>
            </a:r>
            <a:r>
              <a:rPr lang="ro-RO" sz="1800" dirty="0">
                <a:latin typeface="Tahoma" pitchFamily="34" charset="0"/>
                <a:cs typeface="Arial" charset="0"/>
              </a:rPr>
              <a:t>d</a:t>
            </a:r>
            <a:r>
              <a:rPr lang="en-US" sz="1800" dirty="0">
                <a:latin typeface="Tahoma" pitchFamily="34" charset="0"/>
                <a:cs typeface="Arial" charset="0"/>
              </a:rPr>
              <a:t>Doctor</a:t>
            </a:r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4843463" y="2847975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</a:t>
            </a:r>
            <a:r>
              <a:rPr lang="en-US" sz="1800">
                <a:latin typeface="Tahoma" pitchFamily="34" charset="0"/>
                <a:cs typeface="Tahoma" pitchFamily="34" charset="0"/>
              </a:rPr>
              <a:t>ÎncepGardă</a:t>
            </a: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 flipV="1">
            <a:off x="5913438" y="3532188"/>
            <a:ext cx="110490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V="1">
            <a:off x="7250113" y="2822575"/>
            <a:ext cx="5207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6"/>
          <p:cNvSpPr>
            <a:spLocks noChangeArrowheads="1"/>
          </p:cNvSpPr>
          <p:nvPr/>
        </p:nvSpPr>
        <p:spPr bwMode="auto">
          <a:xfrm>
            <a:off x="5010150" y="5230813"/>
            <a:ext cx="14430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NumeDoctor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6102350" y="3189288"/>
            <a:ext cx="94615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6926263" y="2455863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DataOraSfGard</a:t>
            </a:r>
            <a:r>
              <a:rPr lang="en-US" sz="1800">
                <a:latin typeface="Tahoma" pitchFamily="34" charset="0"/>
                <a:cs typeface="Tahoma" pitchFamily="34" charset="0"/>
              </a:rPr>
              <a:t>ă</a:t>
            </a:r>
          </a:p>
        </p:txBody>
      </p:sp>
      <p:sp>
        <p:nvSpPr>
          <p:cNvPr id="26652" name="Oval 29"/>
          <p:cNvSpPr>
            <a:spLocks noChangeArrowheads="1"/>
          </p:cNvSpPr>
          <p:nvPr/>
        </p:nvSpPr>
        <p:spPr bwMode="auto">
          <a:xfrm>
            <a:off x="7059613" y="3338513"/>
            <a:ext cx="207962" cy="2206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5048250" y="5222875"/>
            <a:ext cx="1411288" cy="7667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1"/>
          <p:cNvSpPr>
            <a:spLocks noChangeShapeType="1"/>
          </p:cNvSpPr>
          <p:nvPr/>
        </p:nvSpPr>
        <p:spPr bwMode="auto">
          <a:xfrm flipH="1">
            <a:off x="5627688" y="4397375"/>
            <a:ext cx="207962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2"/>
          <p:cNvSpPr>
            <a:spLocks noChangeArrowheads="1"/>
          </p:cNvSpPr>
          <p:nvPr/>
        </p:nvSpPr>
        <p:spPr bwMode="auto">
          <a:xfrm>
            <a:off x="7064375" y="3786188"/>
            <a:ext cx="187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DataOraSosirii</a:t>
            </a:r>
          </a:p>
        </p:txBody>
      </p:sp>
      <p:sp>
        <p:nvSpPr>
          <p:cNvPr id="26656" name="Rectangle 33"/>
          <p:cNvSpPr>
            <a:spLocks noChangeArrowheads="1"/>
          </p:cNvSpPr>
          <p:nvPr/>
        </p:nvSpPr>
        <p:spPr bwMode="auto">
          <a:xfrm>
            <a:off x="6577013" y="4752975"/>
            <a:ext cx="1211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IDPacient</a:t>
            </a:r>
          </a:p>
        </p:txBody>
      </p:sp>
      <p:sp>
        <p:nvSpPr>
          <p:cNvPr id="26657" name="Rectangle 34"/>
          <p:cNvSpPr>
            <a:spLocks noChangeArrowheads="1"/>
          </p:cNvSpPr>
          <p:nvPr/>
        </p:nvSpPr>
        <p:spPr bwMode="auto">
          <a:xfrm>
            <a:off x="6807200" y="5641975"/>
            <a:ext cx="15033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NumePacient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...</a:t>
            </a:r>
          </a:p>
        </p:txBody>
      </p:sp>
      <p:sp>
        <p:nvSpPr>
          <p:cNvPr id="26658" name="Rectangle 35"/>
          <p:cNvSpPr>
            <a:spLocks noChangeArrowheads="1"/>
          </p:cNvSpPr>
          <p:nvPr/>
        </p:nvSpPr>
        <p:spPr bwMode="auto">
          <a:xfrm>
            <a:off x="6715125" y="5619750"/>
            <a:ext cx="1622425" cy="671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6"/>
          <p:cNvSpPr>
            <a:spLocks noChangeShapeType="1"/>
          </p:cNvSpPr>
          <p:nvPr/>
        </p:nvSpPr>
        <p:spPr bwMode="auto">
          <a:xfrm>
            <a:off x="7194550" y="5086350"/>
            <a:ext cx="28575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7"/>
          <p:cNvSpPr>
            <a:spLocks noChangeShapeType="1"/>
          </p:cNvSpPr>
          <p:nvPr/>
        </p:nvSpPr>
        <p:spPr bwMode="auto">
          <a:xfrm flipH="1">
            <a:off x="7169150" y="4130675"/>
            <a:ext cx="484188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>
            <a:off x="7788275" y="4124325"/>
            <a:ext cx="517525" cy="94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39"/>
          <p:cNvSpPr>
            <a:spLocks noChangeArrowheads="1"/>
          </p:cNvSpPr>
          <p:nvPr/>
        </p:nvSpPr>
        <p:spPr bwMode="auto">
          <a:xfrm>
            <a:off x="7700963" y="5070475"/>
            <a:ext cx="1357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>
                <a:latin typeface="Tahoma" pitchFamily="34" charset="0"/>
                <a:cs typeface="Arial" charset="0"/>
              </a:rPr>
              <a:t>Simptome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7" y="0"/>
            <a:ext cx="8167968" cy="108921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(In)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Validitate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temporal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634"/>
            <a:ext cx="9144000" cy="587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7911712" cy="14176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ce schema BD Vânzări este incorectă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termen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lung?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3436" y="1748116"/>
            <a:ext cx="8552329" cy="5244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latin typeface="Avenir Light"/>
                <a:cs typeface="Avenir Light"/>
              </a:rPr>
              <a:t>În timp, se </a:t>
            </a:r>
            <a:r>
              <a:rPr lang="en-US" dirty="0" err="1">
                <a:latin typeface="Avenir Light"/>
                <a:cs typeface="Avenir Light"/>
              </a:rPr>
              <a:t>modific</a:t>
            </a:r>
            <a:r>
              <a:rPr lang="ro-RO" dirty="0">
                <a:latin typeface="Avenir Light"/>
                <a:cs typeface="Avenir Light"/>
              </a:rPr>
              <a:t>ă procentul de TVA pentru </a:t>
            </a:r>
            <a:r>
              <a:rPr lang="en-US" dirty="0">
                <a:latin typeface="Avenir Light"/>
                <a:cs typeface="Avenir Light"/>
              </a:rPr>
              <a:t>o</a:t>
            </a:r>
            <a:r>
              <a:rPr lang="ro-RO" dirty="0">
                <a:latin typeface="Avenir Light"/>
                <a:cs typeface="Avenir Light"/>
              </a:rPr>
              <a:t> parte </a:t>
            </a:r>
            <a:r>
              <a:rPr lang="en-US" dirty="0">
                <a:latin typeface="Avenir Light"/>
                <a:cs typeface="Avenir Light"/>
              </a:rPr>
              <a:t>din </a:t>
            </a:r>
            <a:r>
              <a:rPr lang="ro-RO" dirty="0">
                <a:latin typeface="Avenir Light"/>
                <a:cs typeface="Avenir Light"/>
              </a:rPr>
              <a:t>produse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(sau toate)</a:t>
            </a:r>
            <a:r>
              <a:rPr lang="en-US" dirty="0">
                <a:latin typeface="Avenir Light"/>
                <a:cs typeface="Avenir Light"/>
              </a:rPr>
              <a:t>: 19%→2</a:t>
            </a:r>
            <a:r>
              <a:rPr lang="ro-RO" dirty="0">
                <a:latin typeface="Avenir Light"/>
                <a:cs typeface="Avenir Light"/>
              </a:rPr>
              <a:t>4</a:t>
            </a:r>
            <a:r>
              <a:rPr lang="en-US" dirty="0">
                <a:latin typeface="Avenir Light"/>
                <a:cs typeface="Avenir Light"/>
              </a:rPr>
              <a:t>%</a:t>
            </a:r>
            <a:endParaRPr lang="ro-RO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dirty="0">
                <a:latin typeface="Avenir Light"/>
                <a:cs typeface="Avenir Light"/>
              </a:rPr>
              <a:t>Valoarea fiecărei facturi se calculează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astfel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</a:t>
            </a:r>
            <a:r>
              <a:rPr lang="ro-RO" sz="2400" b="1" dirty="0">
                <a:latin typeface="Avenir Light"/>
                <a:cs typeface="Avenir Light"/>
              </a:rPr>
              <a:t>SELECT NrFact, SUM(Ca</a:t>
            </a:r>
            <a:r>
              <a:rPr lang="en-US" sz="2400" b="1" dirty="0" err="1">
                <a:latin typeface="Avenir Light"/>
                <a:cs typeface="Avenir Light"/>
              </a:rPr>
              <a:t>ntitate</a:t>
            </a:r>
            <a:r>
              <a:rPr lang="en-US" sz="2400" b="1" dirty="0">
                <a:latin typeface="Avenir Light"/>
                <a:cs typeface="Avenir Light"/>
              </a:rPr>
              <a:t>*</a:t>
            </a:r>
            <a:r>
              <a:rPr lang="en-US" sz="2400" b="1" dirty="0" err="1">
                <a:latin typeface="Avenir Light"/>
                <a:cs typeface="Avenir Light"/>
              </a:rPr>
              <a:t>PretUnitar</a:t>
            </a:r>
            <a:r>
              <a:rPr lang="en-US" sz="2400" b="1" dirty="0">
                <a:latin typeface="Avenir Light"/>
                <a:cs typeface="Avenir Light"/>
              </a:rPr>
              <a:t> *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		    (</a:t>
            </a:r>
            <a:r>
              <a:rPr lang="en-US" sz="2400" b="1" dirty="0" err="1">
                <a:latin typeface="Avenir Light"/>
                <a:cs typeface="Avenir Light"/>
              </a:rPr>
              <a:t>1+ProcTVA</a:t>
            </a:r>
            <a:r>
              <a:rPr lang="en-US" sz="2400" b="1" dirty="0">
                <a:latin typeface="Avenir Light"/>
                <a:cs typeface="Avenir Light"/>
              </a:rPr>
              <a:t>)) AS </a:t>
            </a:r>
            <a:r>
              <a:rPr lang="en-US" sz="2400" b="1" dirty="0" err="1">
                <a:latin typeface="Avenir Light"/>
                <a:cs typeface="Avenir Light"/>
              </a:rPr>
              <a:t>ValoareFactur</a:t>
            </a:r>
            <a:r>
              <a:rPr lang="ro-RO" sz="2400" b="1" dirty="0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</a:t>
            </a:r>
            <a:r>
              <a:rPr lang="ro-RO" sz="2400" b="1" dirty="0">
                <a:latin typeface="Avenir Light"/>
                <a:cs typeface="Avenir Light"/>
              </a:rPr>
              <a:t>FROM liniifact INNER JOIN produse 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          </a:t>
            </a:r>
            <a:r>
              <a:rPr lang="ro-RO" sz="2400" b="1" dirty="0">
                <a:latin typeface="Avenir Light"/>
                <a:cs typeface="Avenir Light"/>
              </a:rPr>
              <a:t>ON liniifact.CodPr</a:t>
            </a:r>
            <a:r>
              <a:rPr lang="en-US" sz="2400" b="1" dirty="0">
                <a:latin typeface="Avenir Light"/>
                <a:cs typeface="Avenir Light"/>
              </a:rPr>
              <a:t>=</a:t>
            </a:r>
            <a:r>
              <a:rPr lang="en-US" sz="2400" b="1" dirty="0" err="1">
                <a:latin typeface="Avenir Light"/>
                <a:cs typeface="Avenir Light"/>
              </a:rPr>
              <a:t>produse.CodPr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venir Light"/>
                <a:cs typeface="Avenir Light"/>
              </a:rPr>
              <a:t>    GROUP BY 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endParaRPr lang="en-US" sz="2400" b="1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toate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facturile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i="1" dirty="0" err="1">
                <a:latin typeface="Avenir Light"/>
                <a:cs typeface="Avenir Light"/>
              </a:rPr>
              <a:t>procentul</a:t>
            </a:r>
            <a:r>
              <a:rPr lang="en-US" i="1" dirty="0">
                <a:latin typeface="Avenir Light"/>
                <a:cs typeface="Avenir Light"/>
              </a:rPr>
              <a:t> de TVA al </a:t>
            </a:r>
            <a:r>
              <a:rPr lang="en-US" i="1" dirty="0" err="1">
                <a:latin typeface="Avenir Light"/>
                <a:cs typeface="Avenir Light"/>
              </a:rPr>
              <a:t>fiec</a:t>
            </a:r>
            <a:r>
              <a:rPr lang="ro-RO" i="1" dirty="0">
                <a:latin typeface="Avenir Light"/>
                <a:cs typeface="Avenir Light"/>
              </a:rPr>
              <a:t>ărui produs </a:t>
            </a:r>
            <a:r>
              <a:rPr lang="en-US" i="1" dirty="0" err="1">
                <a:latin typeface="Avenir Light"/>
                <a:cs typeface="Avenir Light"/>
              </a:rPr>
              <a:t>luat</a:t>
            </a:r>
            <a:r>
              <a:rPr lang="en-US" i="1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în calcul este doar cel curent !</a:t>
            </a:r>
          </a:p>
          <a:p>
            <a:pPr>
              <a:buNone/>
            </a:pPr>
            <a:endParaRPr lang="en-US" sz="2400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274638"/>
            <a:ext cx="8597512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descriere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sumară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 lb. engleză) a metodologiei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42247"/>
            <a:ext cx="8315124" cy="4800600"/>
          </a:xfrm>
        </p:spPr>
        <p:txBody>
          <a:bodyPr/>
          <a:lstStyle/>
          <a:p>
            <a:r>
              <a:rPr lang="en-US"/>
              <a:t>Fotache, M. - A Simpler and More Practical-Oriented Methodology for Database Design în Proceedings of the 6th International Business Information Management Association (IBIMA) Conference, Bonn, Germany, (pp. 237-243), 2006</a:t>
            </a:r>
            <a:endParaRPr lang="ro-RO"/>
          </a:p>
          <a:p>
            <a:pPr>
              <a:buNone/>
            </a:pPr>
            <a:r>
              <a:rPr lang="ro-RO" sz="2000" b="1">
                <a:hlinkClick r:id="rId2"/>
              </a:rPr>
              <a:t> </a:t>
            </a:r>
            <a:r>
              <a:rPr lang="en-US" sz="2000" b="1">
                <a:hlinkClick r:id="rId2"/>
              </a:rPr>
              <a:t>http://papers.ssrn.com/sol3/papers.cfm?abstract_id=932487</a:t>
            </a:r>
            <a:endParaRPr lang="ro-RO" sz="2000" b="1"/>
          </a:p>
          <a:p>
            <a:pPr>
              <a:buNone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00999" y="6118412"/>
            <a:ext cx="564777" cy="5244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8743" y="6131859"/>
            <a:ext cx="4347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/>
              <a:t>P</a:t>
            </a:r>
            <a:endParaRPr lang="en-US" sz="3200" b="1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153" y="32592"/>
            <a:ext cx="633840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86" y="4840941"/>
            <a:ext cx="7822538" cy="1896035"/>
          </a:xfrm>
        </p:spPr>
        <p:txBody>
          <a:bodyPr>
            <a:normAutofit/>
          </a:bodyPr>
          <a:lstStyle/>
          <a:p>
            <a:r>
              <a:rPr lang="ro-RO" sz="2400" b="1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>
                <a:latin typeface="Avenir Light"/>
                <a:cs typeface="Avenir Light"/>
              </a:rPr>
              <a:t>PRODUSE</a:t>
            </a:r>
            <a:r>
              <a:rPr lang="en-US" sz="2400">
                <a:latin typeface="Avenir Light"/>
                <a:cs typeface="Avenir Light"/>
              </a:rPr>
              <a:t>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>
                <a:latin typeface="Avenir Light"/>
                <a:cs typeface="Avenir Light"/>
              </a:rPr>
              <a:t>PRODUSE_TVA 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</a:t>
            </a:r>
            <a:r>
              <a:rPr lang="en-US" sz="2400" u="sng">
                <a:latin typeface="Avenir Light"/>
                <a:cs typeface="Avenir Light"/>
              </a:rPr>
              <a:t>DataIntrareVigoare</a:t>
            </a:r>
            <a:r>
              <a:rPr lang="en-US" sz="2400">
                <a:latin typeface="Avenir Light"/>
                <a:cs typeface="Avenir Light"/>
              </a:rPr>
              <a:t>, DataIe</a:t>
            </a:r>
            <a:r>
              <a:rPr lang="ro-RO" sz="2400">
                <a:latin typeface="Avenir Light"/>
                <a:cs typeface="Avenir Light"/>
              </a:rPr>
              <a:t>ş</a:t>
            </a:r>
            <a:r>
              <a:rPr lang="en-US" sz="2400">
                <a:latin typeface="Avenir Light"/>
                <a:cs typeface="Avenir Light"/>
              </a:rPr>
              <a:t>ireVigoare, ProcentTVA}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100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NrFact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079" y="284982"/>
            <a:ext cx="12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DataFact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200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CodCl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85109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Linie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793" y="212959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CodPr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1105" y="351768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DenPr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0509" y="365145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UM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22073"/>
            <a:ext cx="1324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Cantitate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637" y="4045527"/>
            <a:ext cx="123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PreţUnit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963" y="1769674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ProcentTVA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4431" y="1171782"/>
            <a:ext cx="36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DataIntrareVigoareProcTVA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4597" y="3042828"/>
            <a:ext cx="34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DataIeşireVigoareProcTVA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>
            <a:stCxn id="4" idx="0"/>
            <a:endCxn id="5" idx="2"/>
          </p:cNvCxnSpPr>
          <p:nvPr/>
        </p:nvCxnSpPr>
        <p:spPr>
          <a:xfrm rot="16200000" flipV="1">
            <a:off x="1485500" y="678928"/>
            <a:ext cx="853553" cy="988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3"/>
          </p:cNvCxnSpPr>
          <p:nvPr/>
        </p:nvCxnSpPr>
        <p:spPr>
          <a:xfrm rot="10800000">
            <a:off x="906017" y="1142840"/>
            <a:ext cx="1084148" cy="511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2491" y="2362200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1767613" y="2050472"/>
            <a:ext cx="504532" cy="3452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771365" y="2315942"/>
            <a:ext cx="801126" cy="160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</p:cNvCxnSpPr>
          <p:nvPr/>
        </p:nvCxnSpPr>
        <p:spPr>
          <a:xfrm rot="5400000">
            <a:off x="779317" y="2553860"/>
            <a:ext cx="823190" cy="830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1013702" y="3263889"/>
            <a:ext cx="1454727" cy="108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1801091" y="2360432"/>
            <a:ext cx="1447702" cy="1160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55642" y="2709548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03964" y="2492596"/>
            <a:ext cx="885156" cy="290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7"/>
          </p:cNvCxnSpPr>
          <p:nvPr/>
        </p:nvCxnSpPr>
        <p:spPr>
          <a:xfrm rot="10800000" flipV="1">
            <a:off x="5050764" y="1613646"/>
            <a:ext cx="1269354" cy="1129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60846" y="328265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sz="2400">
                <a:solidFill>
                  <a:prstClr val="black"/>
                </a:solidFill>
                <a:latin typeface="Calibri"/>
              </a:rPr>
              <a:t>Grupa</a:t>
            </a: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2388126" y="2553723"/>
            <a:ext cx="1083709" cy="991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754581" y="2590802"/>
            <a:ext cx="867376" cy="712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</p:cNvCxnSpPr>
          <p:nvPr/>
        </p:nvCxnSpPr>
        <p:spPr>
          <a:xfrm rot="5400000">
            <a:off x="3133767" y="3128953"/>
            <a:ext cx="1121754" cy="463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6"/>
            <a:endCxn id="15" idx="0"/>
          </p:cNvCxnSpPr>
          <p:nvPr/>
        </p:nvCxnSpPr>
        <p:spPr>
          <a:xfrm>
            <a:off x="5084242" y="2823848"/>
            <a:ext cx="2340057" cy="218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084242" y="2111188"/>
            <a:ext cx="2056146" cy="685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95" y="167062"/>
            <a:ext cx="7950439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ţie 1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358153"/>
            <a:ext cx="7992394" cy="5553635"/>
          </a:xfrm>
        </p:spPr>
        <p:txBody>
          <a:bodyPr>
            <a:normAutofit lnSpcReduction="10000"/>
          </a:bodyPr>
          <a:lstStyle/>
          <a:p>
            <a:r>
              <a:rPr lang="ro-RO">
                <a:latin typeface="Avenir Light"/>
                <a:cs typeface="Avenir Light"/>
              </a:rPr>
              <a:t>Aflarea valorii unei facturi necesită </a:t>
            </a:r>
            <a:r>
              <a:rPr lang="en-US">
                <a:latin typeface="Avenir Light"/>
                <a:cs typeface="Avenir Light"/>
              </a:rPr>
              <a:t>o </a:t>
            </a:r>
            <a:r>
              <a:rPr lang="ro-RO">
                <a:latin typeface="Avenir Light"/>
                <a:cs typeface="Avenir Light"/>
              </a:rPr>
              <a:t>interogare</a:t>
            </a:r>
            <a:r>
              <a:rPr lang="en-US">
                <a:latin typeface="Avenir Light"/>
                <a:cs typeface="Avenir Light"/>
              </a:rPr>
              <a:t> mai complex</a:t>
            </a:r>
            <a:r>
              <a:rPr lang="ro-RO">
                <a:latin typeface="Avenir Light"/>
                <a:cs typeface="Avenir Light"/>
              </a:rPr>
              <a:t>ă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SELECT </a:t>
            </a:r>
            <a:r>
              <a:rPr lang="en-US" sz="2600" b="1">
                <a:latin typeface="Avenir Light"/>
                <a:cs typeface="Avenir Light"/>
              </a:rPr>
              <a:t>f.</a:t>
            </a:r>
            <a:r>
              <a:rPr lang="ro-RO" sz="2600" b="1">
                <a:latin typeface="Avenir Light"/>
                <a:cs typeface="Avenir Light"/>
              </a:rPr>
              <a:t>NrFact, SUM(Ca</a:t>
            </a:r>
            <a:r>
              <a:rPr lang="en-US" sz="2600" b="1">
                <a:latin typeface="Avenir Light"/>
                <a:cs typeface="Avenir Light"/>
              </a:rPr>
              <a:t>ntitate*PretUnitar *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</a:t>
            </a:r>
            <a:r>
              <a:rPr lang="en-US" sz="2600" b="1">
                <a:latin typeface="Avenir Light"/>
                <a:cs typeface="Avenir Light"/>
              </a:rPr>
              <a:t> (1+ProcentTVA)) 	AS ValoareFactur</a:t>
            </a:r>
            <a:r>
              <a:rPr lang="ro-RO" sz="2600" b="1">
                <a:latin typeface="Avenir Light"/>
                <a:cs typeface="Avenir Light"/>
              </a:rPr>
              <a:t>ă</a:t>
            </a: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FROM fact</a:t>
            </a:r>
            <a:r>
              <a:rPr lang="en-US" sz="2600" b="1">
                <a:latin typeface="Avenir Light"/>
                <a:cs typeface="Avenir Light"/>
              </a:rPr>
              <a:t>uri f </a:t>
            </a:r>
            <a:r>
              <a:rPr lang="ro-RO" sz="2600" b="1">
                <a:latin typeface="Avenir Light"/>
                <a:cs typeface="Avenir Light"/>
              </a:rPr>
              <a:t> </a:t>
            </a:r>
            <a:endParaRPr lang="en-US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INNER JOIN liniifact lf ON f.NrFact = lf.NrFact</a:t>
            </a: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</a:t>
            </a:r>
            <a:r>
              <a:rPr lang="ro-RO" sz="2600" b="1">
                <a:latin typeface="Avenir Light"/>
                <a:cs typeface="Avenir Light"/>
              </a:rPr>
              <a:t>INNER JOIN produse</a:t>
            </a:r>
            <a:r>
              <a:rPr lang="en-US" sz="2600" b="1">
                <a:latin typeface="Avenir Light"/>
                <a:cs typeface="Avenir Light"/>
              </a:rPr>
              <a:t>_tva pt</a:t>
            </a:r>
            <a:r>
              <a:rPr lang="ro-RO" sz="2600" b="1">
                <a:latin typeface="Avenir Light"/>
                <a:cs typeface="Avenir Light"/>
              </a:rPr>
              <a:t>  ON </a:t>
            </a:r>
            <a:endParaRPr lang="en-US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		</a:t>
            </a:r>
            <a:r>
              <a:rPr lang="ro-RO" sz="2600" b="1">
                <a:latin typeface="Avenir Light"/>
                <a:cs typeface="Avenir Light"/>
              </a:rPr>
              <a:t>lf.CodPr</a:t>
            </a:r>
            <a:r>
              <a:rPr lang="en-US" sz="2600" b="1">
                <a:latin typeface="Avenir Light"/>
                <a:cs typeface="Avenir Light"/>
              </a:rPr>
              <a:t>=pt.CodPr </a:t>
            </a:r>
            <a:r>
              <a:rPr lang="ro-RO" sz="2600" b="1">
                <a:latin typeface="Avenir Light"/>
                <a:cs typeface="Avenir Light"/>
              </a:rPr>
              <a:t> </a:t>
            </a:r>
            <a:r>
              <a:rPr lang="en-US" sz="2600" b="1">
                <a:latin typeface="Avenir Light"/>
                <a:cs typeface="Avenir Light"/>
              </a:rPr>
              <a:t>AND </a:t>
            </a:r>
            <a:r>
              <a:rPr lang="ro-RO" sz="2600" b="1">
                <a:latin typeface="Avenir Light"/>
                <a:cs typeface="Avenir Light"/>
              </a:rPr>
              <a:t> </a:t>
            </a:r>
            <a:r>
              <a:rPr lang="en-US" sz="2600" b="1">
                <a:latin typeface="Avenir Light"/>
                <a:cs typeface="Avenir Light"/>
              </a:rPr>
              <a:t>DataFact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  </a:t>
            </a:r>
            <a:r>
              <a:rPr lang="en-US" sz="2600" b="1">
                <a:latin typeface="Avenir Light"/>
                <a:cs typeface="Avenir Light"/>
              </a:rPr>
              <a:t> BETWEEN pt.DataIntrareVigoare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 </a:t>
            </a:r>
            <a:r>
              <a:rPr lang="ro-RO" sz="2600" b="1">
                <a:latin typeface="Avenir Light"/>
                <a:cs typeface="Avenir Light"/>
              </a:rPr>
              <a:t>        </a:t>
            </a:r>
            <a:r>
              <a:rPr lang="en-US" sz="2600" b="1">
                <a:latin typeface="Avenir Light"/>
                <a:cs typeface="Avenir Light"/>
              </a:rPr>
              <a:t>AND COALESCE(pt.DataIesireVigoare,</a:t>
            </a:r>
            <a:endParaRPr lang="ro-RO" sz="2600" b="1">
              <a:latin typeface="Avenir Light"/>
              <a:cs typeface="Avenir Light"/>
            </a:endParaRPr>
          </a:p>
          <a:p>
            <a:pPr>
              <a:buNone/>
            </a:pPr>
            <a:r>
              <a:rPr lang="ro-RO" sz="2600" b="1">
                <a:latin typeface="Avenir Light"/>
                <a:cs typeface="Avenir Light"/>
              </a:rPr>
              <a:t>           </a:t>
            </a:r>
            <a:r>
              <a:rPr lang="en-US" sz="2600" b="1">
                <a:latin typeface="Avenir Light"/>
                <a:cs typeface="Avenir Light"/>
              </a:rPr>
              <a:t> CURRENT_DATE)</a:t>
            </a:r>
          </a:p>
          <a:p>
            <a:pPr>
              <a:buNone/>
            </a:pPr>
            <a:r>
              <a:rPr lang="en-US" sz="2600" b="1">
                <a:latin typeface="Avenir Light"/>
                <a:cs typeface="Avenir Light"/>
              </a:rPr>
              <a:t>GROUP BY NrFact</a:t>
            </a:r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  <a:p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167062"/>
            <a:ext cx="5518135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24" y="4693023"/>
            <a:ext cx="8108575" cy="19901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b="1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>
                <a:latin typeface="Avenir Light"/>
                <a:cs typeface="Avenir Light"/>
              </a:rPr>
              <a:t>PRODUSE</a:t>
            </a:r>
            <a:r>
              <a:rPr lang="en-US" sz="2400">
                <a:latin typeface="Avenir Light"/>
                <a:cs typeface="Avenir Light"/>
              </a:rPr>
              <a:t>{</a:t>
            </a:r>
            <a:r>
              <a:rPr lang="en-US" sz="2400" u="sng">
                <a:latin typeface="Avenir Light"/>
                <a:cs typeface="Avenir Light"/>
              </a:rPr>
              <a:t>CodPr</a:t>
            </a:r>
            <a:r>
              <a:rPr lang="en-US" sz="2400">
                <a:latin typeface="Avenir Light"/>
                <a:cs typeface="Avenir Light"/>
              </a:rPr>
              <a:t>, DenPr, UM, Grupa}</a:t>
            </a:r>
          </a:p>
          <a:p>
            <a:pPr>
              <a:buNone/>
            </a:pPr>
            <a:r>
              <a:rPr lang="en-US" sz="2400">
                <a:latin typeface="Avenir Light"/>
                <a:cs typeface="Avenir Light"/>
              </a:rPr>
              <a:t>LINIIFACT {</a:t>
            </a:r>
            <a:r>
              <a:rPr lang="en-US" sz="2400" u="sng">
                <a:latin typeface="Avenir Light"/>
                <a:cs typeface="Avenir Light"/>
              </a:rPr>
              <a:t>NrFact, Linie</a:t>
            </a:r>
            <a:r>
              <a:rPr lang="en-US" sz="2400">
                <a:latin typeface="Avenir Light"/>
                <a:cs typeface="Avenir Light"/>
              </a:rPr>
              <a:t>, CodPr, Cantitate, Pre</a:t>
            </a:r>
            <a:r>
              <a:rPr lang="ro-RO" sz="2400">
                <a:latin typeface="Avenir Light"/>
                <a:cs typeface="Avenir Light"/>
              </a:rPr>
              <a:t>ţ</a:t>
            </a:r>
            <a:r>
              <a:rPr lang="en-US" sz="2400">
                <a:latin typeface="Avenir Light"/>
                <a:cs typeface="Avenir Light"/>
              </a:rPr>
              <a:t>Unit,</a:t>
            </a:r>
            <a:r>
              <a:rPr lang="ro-RO" sz="2400">
                <a:latin typeface="Avenir Light"/>
                <a:cs typeface="Avenir Light"/>
              </a:rPr>
              <a:t> </a:t>
            </a:r>
            <a:r>
              <a:rPr lang="en-US" sz="2400">
                <a:latin typeface="Avenir Light"/>
                <a:cs typeface="Avenir Light"/>
              </a:rPr>
              <a:t>ProcentTVA}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0621" y="162709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1414" y="751963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DataFact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832" y="1446222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615" y="225014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573" y="279566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239" y="17051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1739" y="239679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6077" y="3263152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0110" y="395343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402107" y="1223683"/>
            <a:ext cx="1331258" cy="4571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</p:cNvCxnSpPr>
          <p:nvPr/>
        </p:nvCxnSpPr>
        <p:spPr>
          <a:xfrm rot="10800000">
            <a:off x="2850777" y="1707776"/>
            <a:ext cx="1689845" cy="180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90039" y="2577352"/>
            <a:ext cx="228600" cy="228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rot="10800000" flipV="1">
            <a:off x="3485161" y="2097740"/>
            <a:ext cx="1476804" cy="513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31664" y="2552091"/>
            <a:ext cx="958375" cy="99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 rot="10800000" flipV="1">
            <a:off x="2132632" y="2759594"/>
            <a:ext cx="1152253" cy="503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</p:cNvCxnSpPr>
          <p:nvPr/>
        </p:nvCxnSpPr>
        <p:spPr>
          <a:xfrm rot="5400000">
            <a:off x="2782416" y="3385303"/>
            <a:ext cx="1201274" cy="425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34683" y="2699641"/>
            <a:ext cx="1771035" cy="352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27122" y="319996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08918" y="3544340"/>
            <a:ext cx="188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ProcentTVA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3646527" y="2611107"/>
            <a:ext cx="844788" cy="11675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83941" y="2218766"/>
            <a:ext cx="968188" cy="645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306671" y="2658407"/>
            <a:ext cx="1138515" cy="326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2" idx="1"/>
          </p:cNvCxnSpPr>
          <p:nvPr/>
        </p:nvCxnSpPr>
        <p:spPr>
          <a:xfrm>
            <a:off x="6306671" y="3186953"/>
            <a:ext cx="820451" cy="274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6" y="0"/>
            <a:ext cx="8162364" cy="1323509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ţia 2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264024"/>
            <a:ext cx="8525435" cy="551670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Avantaje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Fiecărei facturi i se “reconstituie” corect valoarea totală, indiferent de numărul de modificări ale procentelor de TVA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Light"/>
                <a:cs typeface="Avenir Light"/>
              </a:rPr>
              <a:t>Pentru aflarea valorii unei facturi interogarea e mai simp</a:t>
            </a:r>
            <a:r>
              <a:rPr lang="ro-RO">
                <a:latin typeface="Avenir Light"/>
                <a:cs typeface="Avenir Light"/>
              </a:rPr>
              <a:t>lă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</a:t>
            </a:r>
            <a:r>
              <a:rPr lang="ro-RO" sz="2800" b="1">
                <a:latin typeface="Avenir Light"/>
                <a:cs typeface="Avenir Light"/>
              </a:rPr>
              <a:t>SELECT </a:t>
            </a:r>
            <a:r>
              <a:rPr lang="en-US" sz="2800" b="1">
                <a:latin typeface="Avenir Light"/>
                <a:cs typeface="Avenir Light"/>
              </a:rPr>
              <a:t>f.</a:t>
            </a:r>
            <a:r>
              <a:rPr lang="ro-RO" sz="2800" b="1">
                <a:latin typeface="Avenir Light"/>
                <a:cs typeface="Avenir Light"/>
              </a:rPr>
              <a:t>NrFact, SUM(Ca</a:t>
            </a:r>
            <a:r>
              <a:rPr lang="en-US" sz="2800" b="1">
                <a:latin typeface="Avenir Light"/>
                <a:cs typeface="Avenir Light"/>
              </a:rPr>
              <a:t>ntitate*PretUnitar *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	 (1+ProcentTVA))   AS ValoareFactur</a:t>
            </a:r>
            <a:r>
              <a:rPr lang="ro-RO" sz="2800" b="1">
                <a:latin typeface="Avenir Light"/>
                <a:cs typeface="Avenir Light"/>
              </a:rPr>
              <a:t>ă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</a:t>
            </a:r>
            <a:r>
              <a:rPr lang="ro-RO" sz="2800" b="1">
                <a:latin typeface="Avenir Light"/>
                <a:cs typeface="Avenir Light"/>
              </a:rPr>
              <a:t>FROM </a:t>
            </a:r>
            <a:r>
              <a:rPr lang="en-US" sz="2800" b="1">
                <a:latin typeface="Avenir Light"/>
                <a:cs typeface="Avenir Light"/>
              </a:rPr>
              <a:t>liniifact</a:t>
            </a:r>
          </a:p>
          <a:p>
            <a:pPr>
              <a:lnSpc>
                <a:spcPct val="120000"/>
              </a:lnSpc>
              <a:buNone/>
            </a:pPr>
            <a:r>
              <a:rPr lang="en-US" sz="2800" b="1">
                <a:latin typeface="Avenir Light"/>
                <a:cs typeface="Avenir Light"/>
              </a:rPr>
              <a:t>		GROUP BY NrFact</a:t>
            </a:r>
          </a:p>
          <a:p>
            <a:pPr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Dezavantaje</a:t>
            </a:r>
            <a:r>
              <a:rPr lang="en-US">
                <a:latin typeface="Avenir Light"/>
                <a:cs typeface="Avenir Ligh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Nu se cunoaşte cu exactitate procentul TVA curent al produselor </a:t>
            </a:r>
          </a:p>
          <a:p>
            <a:pPr lvl="1">
              <a:lnSpc>
                <a:spcPct val="120000"/>
              </a:lnSpc>
            </a:pPr>
            <a:r>
              <a:rPr lang="ro-RO">
                <a:latin typeface="Avenir Light"/>
                <a:cs typeface="Avenir Light"/>
              </a:rPr>
              <a:t>Efort de preluare a datelor</a:t>
            </a:r>
            <a:r>
              <a:rPr lang="en-US">
                <a:latin typeface="Avenir Light"/>
                <a:cs typeface="Avenir Light"/>
              </a:rPr>
              <a:t>: procentul TVA al fiec</a:t>
            </a:r>
            <a:r>
              <a:rPr lang="ro-RO">
                <a:latin typeface="Avenir Light"/>
                <a:cs typeface="Avenir Light"/>
              </a:rPr>
              <a:t>ărui produs trebuie introdus la fiecare factură în care apare</a:t>
            </a:r>
          </a:p>
          <a:p>
            <a:pPr lvl="1">
              <a:lnSpc>
                <a:spcPct val="120000"/>
              </a:lnSpc>
            </a:pPr>
            <a:endParaRPr lang="en-US">
              <a:latin typeface="Avenir Light"/>
              <a:cs typeface="Avenir Light"/>
            </a:endParaRPr>
          </a:p>
          <a:p>
            <a:pPr lvl="1"/>
            <a:endParaRPr lang="en-US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243" y="0"/>
            <a:ext cx="425249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2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4069724"/>
            <a:ext cx="8186737" cy="27882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400" b="1" dirty="0">
                <a:latin typeface="Avenir Light"/>
                <a:cs typeface="Avenir Light"/>
              </a:rPr>
              <a:t>Modificări schemă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LINIIFACT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u="sng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>
                <a:latin typeface="Avenir Light"/>
                <a:cs typeface="Avenir Light"/>
              </a:rPr>
              <a:t>	- </a:t>
            </a:r>
            <a:r>
              <a:rPr lang="en-US" sz="2400" dirty="0" err="1">
                <a:latin typeface="Avenir Light"/>
                <a:cs typeface="Avenir Light"/>
              </a:rPr>
              <a:t>acelea</a:t>
            </a:r>
            <a:r>
              <a:rPr lang="ro-RO" sz="2400" dirty="0">
                <a:latin typeface="Avenir Light"/>
                <a:cs typeface="Avenir Light"/>
              </a:rPr>
              <a:t>şi avantaje şi dezavantaje ca ale soluţiei 2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	</a:t>
            </a:r>
            <a:r>
              <a:rPr lang="en-US" sz="2400" dirty="0">
                <a:latin typeface="Avenir Light"/>
                <a:cs typeface="Avenir Light"/>
              </a:rPr>
              <a:t>- </a:t>
            </a:r>
            <a:r>
              <a:rPr lang="ro-RO" sz="2400" dirty="0">
                <a:latin typeface="Avenir Light"/>
                <a:cs typeface="Avenir Light"/>
              </a:rPr>
              <a:t>în plus, aflarea procentelor TVA ale unui produs de</a:t>
            </a:r>
            <a:r>
              <a:rPr lang="en-US" sz="2400" dirty="0">
                <a:latin typeface="Avenir Light"/>
                <a:cs typeface="Avenir Light"/>
              </a:rPr>
              <a:t>-a </a:t>
            </a:r>
            <a:r>
              <a:rPr lang="en-US" sz="2400" dirty="0" err="1">
                <a:latin typeface="Avenir Light"/>
                <a:cs typeface="Avenir Light"/>
              </a:rPr>
              <a:t>lungul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anilor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necesit</a:t>
            </a:r>
            <a:r>
              <a:rPr lang="ro-RO" sz="2400" dirty="0">
                <a:latin typeface="Avenir Light"/>
                <a:cs typeface="Avenir Light"/>
              </a:rPr>
              <a:t>ă </a:t>
            </a:r>
            <a:r>
              <a:rPr lang="en-US" sz="2400" dirty="0" err="1">
                <a:latin typeface="Avenir Light"/>
                <a:cs typeface="Avenir Light"/>
              </a:rPr>
              <a:t>calculul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TVALinie </a:t>
            </a:r>
            <a:r>
              <a:rPr lang="en-US" sz="2400" dirty="0">
                <a:latin typeface="Avenir Light"/>
                <a:cs typeface="Avenir Light"/>
              </a:rPr>
              <a:t>/ (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 *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)</a:t>
            </a:r>
            <a:endParaRPr lang="ro-RO" sz="2400" dirty="0">
              <a:latin typeface="Avenir Light"/>
              <a:cs typeface="Avenir Light"/>
            </a:endParaRPr>
          </a:p>
          <a:p>
            <a:pPr>
              <a:buNone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8304" y="157330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NrFact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794" y="778857"/>
            <a:ext cx="146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 dirty="0">
                <a:solidFill>
                  <a:prstClr val="black"/>
                </a:solidFill>
                <a:latin typeface="Calibri"/>
              </a:rPr>
              <a:t>DataFact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882" y="1486564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CodCl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6331" y="21829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Linie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856" y="248638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CodPr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4510" y="134205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DenPr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6892" y="18589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UM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6307" y="3048000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Cantitate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1025" y="3550024"/>
            <a:ext cx="141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PreţUnit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837329" y="1264025"/>
            <a:ext cx="887506" cy="40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rot="10800000">
            <a:off x="2020126" y="1748174"/>
            <a:ext cx="1458179" cy="86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25460" y="2442883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 rot="16200000" flipH="1">
            <a:off x="4118157" y="2121279"/>
            <a:ext cx="439271" cy="2039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3192274" y="2444516"/>
            <a:ext cx="1133186" cy="112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361192" y="2622176"/>
            <a:ext cx="901527" cy="417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4"/>
            <a:endCxn id="12" idx="0"/>
          </p:cNvCxnSpPr>
          <p:nvPr/>
        </p:nvCxnSpPr>
        <p:spPr>
          <a:xfrm rot="16200000" flipH="1">
            <a:off x="4033879" y="3077363"/>
            <a:ext cx="878541" cy="667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1"/>
          </p:cNvCxnSpPr>
          <p:nvPr/>
        </p:nvCxnSpPr>
        <p:spPr>
          <a:xfrm>
            <a:off x="4639235" y="2608729"/>
            <a:ext cx="1011621" cy="139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42275" y="256794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Grupa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55327" y="3382977"/>
            <a:ext cx="1435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o-RO">
                <a:solidFill>
                  <a:prstClr val="black"/>
                </a:solidFill>
                <a:latin typeface="Calibri"/>
              </a:rPr>
              <a:t>TVA</a:t>
            </a:r>
            <a:r>
              <a:rPr lang="en-US">
                <a:solidFill>
                  <a:prstClr val="black"/>
                </a:solidFill>
                <a:latin typeface="Calibri"/>
              </a:rPr>
              <a:t>Linie</a:t>
            </a: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 rot="16200000" flipH="1">
            <a:off x="4789529" y="2369057"/>
            <a:ext cx="804445" cy="13423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6239436" y="2003613"/>
            <a:ext cx="658904" cy="38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1"/>
          </p:cNvCxnSpPr>
          <p:nvPr/>
        </p:nvCxnSpPr>
        <p:spPr>
          <a:xfrm flipV="1">
            <a:off x="6602506" y="2120524"/>
            <a:ext cx="1044386" cy="474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3"/>
            <a:endCxn id="42" idx="1"/>
          </p:cNvCxnSpPr>
          <p:nvPr/>
        </p:nvCxnSpPr>
        <p:spPr>
          <a:xfrm>
            <a:off x="6715571" y="2747990"/>
            <a:ext cx="626704" cy="81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38637"/>
            <a:ext cx="5351977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5138678"/>
            <a:ext cx="8731876" cy="1635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ProcentTVA_Crt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FACTURI 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CodCl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ValTotala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ValIncasata</a:t>
            </a:r>
            <a:r>
              <a:rPr lang="en-US" sz="2400" dirty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>
                <a:latin typeface="Avenir Light"/>
                <a:cs typeface="Avenir Light"/>
              </a:rPr>
              <a:t>LINIIFACT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PretUnit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  <a:endParaRPr lang="ro-RO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8240" y="2467319"/>
            <a:ext cx="118173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NrFact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034" y="1507575"/>
            <a:ext cx="147829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DataFact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215" y="2282989"/>
            <a:ext cx="10262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CodCl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20" y="3049551"/>
            <a:ext cx="86594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Linie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7742" y="2924518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CodPr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6902" y="1853156"/>
            <a:ext cx="110318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DenPr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165" y="2287015"/>
            <a:ext cx="72327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>
                <a:latin typeface="Calibri" pitchFamily="34" charset="0"/>
                <a:cs typeface="Calibri" pitchFamily="34" charset="0"/>
              </a:rPr>
              <a:t>UM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734" y="3709056"/>
            <a:ext cx="151310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Cantitate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0865" y="4331536"/>
            <a:ext cx="140134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PreţUnit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1417179" y="1987706"/>
            <a:ext cx="1197434" cy="52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3"/>
          </p:cNvCxnSpPr>
          <p:nvPr/>
        </p:nvCxnSpPr>
        <p:spPr>
          <a:xfrm flipH="1" flipV="1">
            <a:off x="1734458" y="2523055"/>
            <a:ext cx="543782" cy="18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9478" y="3255076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2800350" y="2814638"/>
            <a:ext cx="73428" cy="44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660163" y="3289617"/>
            <a:ext cx="1099315" cy="7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942744" y="3442893"/>
            <a:ext cx="734095" cy="34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2411538" y="3450198"/>
            <a:ext cx="381418" cy="88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988078" y="3164584"/>
            <a:ext cx="1259664" cy="2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0585" y="2890177"/>
            <a:ext cx="108234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Grupa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041" y="3475088"/>
            <a:ext cx="250068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ProcentTVA</a:t>
            </a:r>
            <a:r>
              <a:rPr lang="en-US">
                <a:latin typeface="Calibri" pitchFamily="34" charset="0"/>
                <a:cs typeface="Calibri" pitchFamily="34" charset="0"/>
              </a:rPr>
              <a:t>_Crt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0922" y="617590"/>
            <a:ext cx="1354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TVA</a:t>
            </a:r>
            <a:r>
              <a:rPr lang="ro-RO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Fact</a:t>
            </a:r>
            <a:endParaRPr lang="en-US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5142" y="1096188"/>
            <a:ext cx="15528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ValTotala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408" y="1227458"/>
            <a:ext cx="18360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Val</a:t>
            </a:r>
            <a:r>
              <a:rPr lang="ro-RO" dirty="0">
                <a:latin typeface="Calibri" pitchFamily="34" charset="0"/>
                <a:cs typeface="Calibri" pitchFamily="34" charset="0"/>
              </a:rPr>
              <a:t>Î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ncasat</a:t>
            </a:r>
            <a:r>
              <a:rPr lang="ro-RO" dirty="0">
                <a:latin typeface="Calibri" pitchFamily="34" charset="0"/>
                <a:cs typeface="Calibri" pitchFamily="34" charset="0"/>
              </a:rPr>
              <a:t>ă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H="1" flipV="1">
            <a:off x="1787935" y="1140810"/>
            <a:ext cx="1081172" cy="132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3014663" y="1576319"/>
            <a:ext cx="456910" cy="93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386138" y="1628775"/>
            <a:ext cx="160020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872686" y="2264477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257800" y="2541372"/>
            <a:ext cx="1038002" cy="459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 flipV="1">
            <a:off x="5226855" y="3130243"/>
            <a:ext cx="1283730" cy="6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35" idx="1"/>
          </p:cNvCxnSpPr>
          <p:nvPr/>
        </p:nvCxnSpPr>
        <p:spPr>
          <a:xfrm>
            <a:off x="4995035" y="3288347"/>
            <a:ext cx="491006" cy="42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56529" y="3801356"/>
            <a:ext cx="14357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Calibri" pitchFamily="34" charset="0"/>
                <a:cs typeface="Calibri" pitchFamily="34" charset="0"/>
              </a:rPr>
              <a:t>TVALinie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 rot="16200000" flipH="1">
            <a:off x="3031873" y="3372925"/>
            <a:ext cx="391940" cy="546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5" y="193137"/>
            <a:ext cx="8989454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600200"/>
            <a:ext cx="8243887" cy="50452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venir Light"/>
                <a:cs typeface="Avenir Light"/>
              </a:rPr>
              <a:t>Avantaje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 err="1">
                <a:latin typeface="Avenir Light"/>
                <a:cs typeface="Avenir Light"/>
              </a:rPr>
              <a:t>Simplitate</a:t>
            </a:r>
            <a:r>
              <a:rPr lang="en-US" dirty="0">
                <a:latin typeface="Avenir Light"/>
                <a:cs typeface="Avenir Light"/>
              </a:rPr>
              <a:t> (num</a:t>
            </a:r>
            <a:r>
              <a:rPr lang="ro-RO" dirty="0">
                <a:latin typeface="Avenir Light"/>
                <a:cs typeface="Avenir Light"/>
              </a:rPr>
              <a:t>ăr mic de atribute)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Se poate afla şi </a:t>
            </a:r>
            <a:r>
              <a:rPr lang="en-US" dirty="0">
                <a:latin typeface="Avenir Light"/>
                <a:cs typeface="Avenir Light"/>
              </a:rPr>
              <a:t>o parte din </a:t>
            </a:r>
            <a:r>
              <a:rPr lang="ro-RO" dirty="0">
                <a:latin typeface="Avenir Light"/>
                <a:cs typeface="Avenir Light"/>
              </a:rPr>
              <a:t>procente</a:t>
            </a:r>
            <a:r>
              <a:rPr lang="en-US" dirty="0">
                <a:latin typeface="Avenir Light"/>
                <a:cs typeface="Avenir Light"/>
              </a:rPr>
              <a:t>le</a:t>
            </a:r>
            <a:r>
              <a:rPr lang="ro-RO" dirty="0">
                <a:latin typeface="Avenir Light"/>
                <a:cs typeface="Avenir Light"/>
              </a:rPr>
              <a:t> TVA precedente (TVALinie</a:t>
            </a:r>
            <a:r>
              <a:rPr lang="en-US" dirty="0">
                <a:latin typeface="Avenir Light"/>
                <a:cs typeface="Avenir Light"/>
              </a:rPr>
              <a:t>/(</a:t>
            </a:r>
            <a:r>
              <a:rPr lang="en-US" dirty="0" err="1">
                <a:latin typeface="Avenir Light"/>
                <a:cs typeface="Avenir Light"/>
              </a:rPr>
              <a:t>cantitate</a:t>
            </a:r>
            <a:r>
              <a:rPr lang="en-US" dirty="0">
                <a:latin typeface="Avenir Light"/>
                <a:cs typeface="Avenir Light"/>
              </a:rPr>
              <a:t> *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)</a:t>
            </a:r>
            <a:endParaRPr lang="ro-RO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Calculul simplu al valorii şi TVA unei facturi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endParaRPr lang="ro-RO" dirty="0">
              <a:latin typeface="Avenir Light"/>
              <a:cs typeface="Avenir Light"/>
            </a:endParaRPr>
          </a:p>
          <a:p>
            <a:r>
              <a:rPr lang="ro-RO" dirty="0">
                <a:latin typeface="Avenir Light"/>
                <a:cs typeface="Avenir Light"/>
              </a:rPr>
              <a:t>Dezavantaj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Nu putem cunoaşte cu exactitate istori</a:t>
            </a:r>
            <a:r>
              <a:rPr lang="en-US" dirty="0">
                <a:latin typeface="Avenir Light"/>
                <a:cs typeface="Avenir Light"/>
              </a:rPr>
              <a:t>a</a:t>
            </a:r>
            <a:r>
              <a:rPr lang="ro-RO" dirty="0">
                <a:latin typeface="Avenir Light"/>
                <a:cs typeface="Avenir Light"/>
              </a:rPr>
              <a:t> procentelor TVA pentru fiecare produs în decursul anilor</a:t>
            </a:r>
            <a:r>
              <a:rPr lang="en-US" dirty="0">
                <a:latin typeface="Avenir Light"/>
                <a:cs typeface="Avenir Light"/>
              </a:rPr>
              <a:t> (</a:t>
            </a:r>
            <a:r>
              <a:rPr lang="en-US" dirty="0" err="1">
                <a:latin typeface="Avenir Light"/>
                <a:cs typeface="Avenir Light"/>
              </a:rPr>
              <a:t>ci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numai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în măsura în care am vândut aceste produse)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01" y="38637"/>
            <a:ext cx="702542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4662152"/>
            <a:ext cx="8731876" cy="218296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PRODUSE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DenPr</a:t>
            </a:r>
            <a:r>
              <a:rPr lang="en-US" sz="2400" dirty="0">
                <a:latin typeface="Avenir Light"/>
                <a:cs typeface="Avenir Light"/>
              </a:rPr>
              <a:t>, UM, </a:t>
            </a:r>
            <a:r>
              <a:rPr lang="en-US" sz="2400" dirty="0" err="1">
                <a:latin typeface="Avenir Light"/>
                <a:cs typeface="Avenir Light"/>
              </a:rPr>
              <a:t>Grupa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ProcentTVA_Crt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r>
              <a:rPr lang="ro-RO" sz="2400" dirty="0">
                <a:latin typeface="Avenir Light"/>
                <a:cs typeface="Avenir Light"/>
              </a:rPr>
              <a:t>FACTURI </a:t>
            </a:r>
            <a:r>
              <a:rPr lang="en-US" sz="2400" dirty="0">
                <a:latin typeface="Avenir Light"/>
                <a:cs typeface="Avenir Light"/>
              </a:rPr>
              <a:t>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CodCl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ValTotala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ValIncasata</a:t>
            </a:r>
            <a:r>
              <a:rPr lang="en-US" sz="2400" dirty="0">
                <a:latin typeface="Avenir Light"/>
                <a:cs typeface="Avenir Light"/>
              </a:rPr>
              <a:t> }</a:t>
            </a: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LINIIFACT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NrFact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cantitate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PreUnit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TVALinie</a:t>
            </a:r>
            <a:r>
              <a:rPr lang="en-US" sz="2400" dirty="0">
                <a:latin typeface="Avenir Light"/>
                <a:cs typeface="Avenir Light"/>
              </a:rPr>
              <a:t>}</a:t>
            </a:r>
            <a:endParaRPr lang="ro-RO" sz="2400" dirty="0">
              <a:latin typeface="Avenir Light"/>
              <a:cs typeface="Avenir Light"/>
            </a:endParaRPr>
          </a:p>
          <a:p>
            <a:pPr>
              <a:buNone/>
            </a:pPr>
            <a:r>
              <a:rPr lang="en-US" sz="2400" dirty="0" err="1">
                <a:latin typeface="Avenir Light"/>
                <a:cs typeface="Avenir Light"/>
              </a:rPr>
              <a:t>PRODUSE_TVA</a:t>
            </a:r>
            <a:r>
              <a:rPr lang="en-US" sz="2400" dirty="0">
                <a:latin typeface="Avenir Light"/>
                <a:cs typeface="Avenir Light"/>
              </a:rPr>
              <a:t> {</a:t>
            </a:r>
            <a:r>
              <a:rPr lang="en-US" sz="2400" u="sng" dirty="0" err="1">
                <a:latin typeface="Avenir Light"/>
                <a:cs typeface="Avenir Light"/>
              </a:rPr>
              <a:t>CodPr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u="sng" dirty="0" err="1">
                <a:latin typeface="Avenir Light"/>
                <a:cs typeface="Avenir Light"/>
              </a:rPr>
              <a:t>DataIntrareVigoare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DataIesireVigoare</a:t>
            </a:r>
            <a:r>
              <a:rPr lang="en-US" sz="2400" dirty="0">
                <a:latin typeface="Avenir Light"/>
                <a:cs typeface="Avenir Light"/>
              </a:rPr>
              <a:t>, </a:t>
            </a:r>
            <a:r>
              <a:rPr lang="en-US" sz="2400" dirty="0" err="1">
                <a:latin typeface="Avenir Light"/>
                <a:cs typeface="Avenir Light"/>
              </a:rPr>
              <a:t>ProcentTVA</a:t>
            </a:r>
            <a:r>
              <a:rPr lang="en-US" sz="2400" dirty="0">
                <a:latin typeface="Avenir Light"/>
                <a:cs typeface="Avenir Light"/>
              </a:rPr>
              <a:t>}</a:t>
            </a:r>
          </a:p>
          <a:p>
            <a:pPr>
              <a:buNone/>
            </a:pPr>
            <a:endParaRPr lang="ro-RO" sz="2400" dirty="0"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008" y="2195855"/>
            <a:ext cx="1103507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NrFact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6098"/>
            <a:ext cx="141186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DataFact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54362"/>
            <a:ext cx="96853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CodCl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0" y="2792375"/>
            <a:ext cx="81785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7088" y="2881654"/>
            <a:ext cx="1032655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CodPr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4551" y="1867444"/>
            <a:ext cx="105028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DenPr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567" y="2320015"/>
            <a:ext cx="68320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UM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94767"/>
            <a:ext cx="14228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Cantitate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739" y="4154048"/>
            <a:ext cx="132318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PreţUnit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705931" y="1602379"/>
            <a:ext cx="622807" cy="56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75338" y="2251199"/>
            <a:ext cx="413245" cy="249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59321" y="314077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20" idx="0"/>
          </p:cNvCxnSpPr>
          <p:nvPr/>
        </p:nvCxnSpPr>
        <p:spPr>
          <a:xfrm>
            <a:off x="1611762" y="2662136"/>
            <a:ext cx="361859" cy="478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20" idx="2"/>
          </p:cNvCxnSpPr>
          <p:nvPr/>
        </p:nvCxnSpPr>
        <p:spPr>
          <a:xfrm>
            <a:off x="1007423" y="3018591"/>
            <a:ext cx="851898" cy="23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6825" y="3343275"/>
            <a:ext cx="1114825" cy="404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12" idx="0"/>
          </p:cNvCxnSpPr>
          <p:nvPr/>
        </p:nvCxnSpPr>
        <p:spPr>
          <a:xfrm flipH="1">
            <a:off x="1797331" y="3335897"/>
            <a:ext cx="95468" cy="81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8" idx="1"/>
          </p:cNvCxnSpPr>
          <p:nvPr/>
        </p:nvCxnSpPr>
        <p:spPr>
          <a:xfrm flipV="1">
            <a:off x="2087921" y="3114795"/>
            <a:ext cx="909167" cy="14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1787" y="3079132"/>
            <a:ext cx="102143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Grupa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2499" y="3503664"/>
            <a:ext cx="233583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ProcentTVA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_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Crt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3152" y="203251"/>
            <a:ext cx="12709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TVA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Fact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18076" y="667561"/>
            <a:ext cx="1449628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 err="1">
                <a:latin typeface="Calibri" pitchFamily="34" charset="0"/>
                <a:cs typeface="Calibri" pitchFamily="34" charset="0"/>
              </a:rPr>
              <a:t>ValTotala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561" y="1198882"/>
            <a:ext cx="1756443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Val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Î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ncasat</a:t>
            </a:r>
            <a:r>
              <a:rPr lang="ro-RO" sz="2600" dirty="0">
                <a:latin typeface="Calibri" pitchFamily="34" charset="0"/>
                <a:cs typeface="Calibri" pitchFamily="34" charset="0"/>
              </a:rPr>
              <a:t>ă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Arrow Connector 63"/>
          <p:cNvCxnSpPr>
            <a:stCxn id="4" idx="0"/>
            <a:endCxn id="53" idx="2"/>
          </p:cNvCxnSpPr>
          <p:nvPr/>
        </p:nvCxnSpPr>
        <p:spPr>
          <a:xfrm flipV="1">
            <a:off x="1611762" y="655683"/>
            <a:ext cx="66853" cy="1540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5" idx="2"/>
          </p:cNvCxnSpPr>
          <p:nvPr/>
        </p:nvCxnSpPr>
        <p:spPr>
          <a:xfrm flipV="1">
            <a:off x="1800225" y="1133842"/>
            <a:ext cx="1142665" cy="109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43125" y="1585914"/>
            <a:ext cx="1500188" cy="714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3586766" y="2221613"/>
            <a:ext cx="772733" cy="682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837904" y="2537139"/>
            <a:ext cx="772733" cy="412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42" idx="1"/>
          </p:cNvCxnSpPr>
          <p:nvPr/>
        </p:nvCxnSpPr>
        <p:spPr>
          <a:xfrm>
            <a:off x="3863662" y="3193961"/>
            <a:ext cx="1108125" cy="11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51942" y="3188336"/>
            <a:ext cx="1320096" cy="41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01498" y="3901367"/>
            <a:ext cx="13456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TVALinie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Straight Arrow Connector 103"/>
          <p:cNvCxnSpPr>
            <a:stCxn id="20" idx="5"/>
          </p:cNvCxnSpPr>
          <p:nvPr/>
        </p:nvCxnSpPr>
        <p:spPr>
          <a:xfrm>
            <a:off x="2054443" y="3335897"/>
            <a:ext cx="960220" cy="55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3427" y="3202545"/>
            <a:ext cx="176195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ProcentTVA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0983" y="1456112"/>
            <a:ext cx="402732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 dirty="0">
                <a:latin typeface="Calibri" pitchFamily="34" charset="0"/>
                <a:cs typeface="Calibri" pitchFamily="34" charset="0"/>
              </a:rPr>
              <a:t>DataIntrareVigoareProcTVA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1958" y="4214074"/>
            <a:ext cx="3712042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600">
                <a:latin typeface="Calibri" pitchFamily="34" charset="0"/>
                <a:cs typeface="Calibri" pitchFamily="34" charset="0"/>
              </a:rPr>
              <a:t>DataIesireVigoareProcTVA</a:t>
            </a: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6967" y="2553245"/>
            <a:ext cx="2286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38" idx="2"/>
            <a:endCxn id="40" idx="0"/>
          </p:cNvCxnSpPr>
          <p:nvPr/>
        </p:nvCxnSpPr>
        <p:spPr>
          <a:xfrm flipH="1">
            <a:off x="7221267" y="1922393"/>
            <a:ext cx="23377" cy="63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3"/>
          </p:cNvCxnSpPr>
          <p:nvPr/>
        </p:nvCxnSpPr>
        <p:spPr>
          <a:xfrm flipH="1">
            <a:off x="6986588" y="2748367"/>
            <a:ext cx="153857" cy="149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37" idx="0"/>
          </p:cNvCxnSpPr>
          <p:nvPr/>
        </p:nvCxnSpPr>
        <p:spPr>
          <a:xfrm>
            <a:off x="7302089" y="2748367"/>
            <a:ext cx="1012317" cy="45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40" idx="2"/>
          </p:cNvCxnSpPr>
          <p:nvPr/>
        </p:nvCxnSpPr>
        <p:spPr>
          <a:xfrm flipV="1">
            <a:off x="4029743" y="2667545"/>
            <a:ext cx="3077224" cy="44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9" y="274638"/>
            <a:ext cx="8963696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</a:pPr>
            <a:r>
              <a:rPr lang="ro-RO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Soluţia 4 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avantaje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dezavantaje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72" y="1600200"/>
            <a:ext cx="8095628" cy="49680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venir Light"/>
                <a:cs typeface="Avenir Light"/>
              </a:rPr>
              <a:t>Avantaje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Se cunosc procentele TVA curente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Putem </a:t>
            </a:r>
            <a:r>
              <a:rPr lang="ro-RO" dirty="0" err="1">
                <a:latin typeface="Avenir Light"/>
                <a:cs typeface="Avenir Light"/>
              </a:rPr>
              <a:t>cunoaşte</a:t>
            </a:r>
            <a:r>
              <a:rPr lang="ro-RO" dirty="0">
                <a:latin typeface="Avenir Light"/>
                <a:cs typeface="Avenir Light"/>
              </a:rPr>
              <a:t> cu exactitate </a:t>
            </a:r>
            <a:r>
              <a:rPr lang="ro-RO" dirty="0" err="1">
                <a:latin typeface="Avenir Light"/>
                <a:cs typeface="Avenir Light"/>
              </a:rPr>
              <a:t>istori</a:t>
            </a:r>
            <a:r>
              <a:rPr lang="en-US" dirty="0">
                <a:latin typeface="Avenir Light"/>
                <a:cs typeface="Avenir Light"/>
              </a:rPr>
              <a:t>a</a:t>
            </a:r>
            <a:r>
              <a:rPr lang="ro-RO" dirty="0">
                <a:latin typeface="Avenir Light"/>
                <a:cs typeface="Avenir Light"/>
              </a:rPr>
              <a:t> procentelor TVA pentru fiecare produs în decursul anilor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Calculul simplu al valorii </a:t>
            </a:r>
            <a:r>
              <a:rPr lang="ro-RO" dirty="0" err="1">
                <a:latin typeface="Avenir Light"/>
                <a:cs typeface="Avenir Light"/>
              </a:rPr>
              <a:t>şi</a:t>
            </a:r>
            <a:r>
              <a:rPr lang="ro-RO" dirty="0">
                <a:latin typeface="Avenir Light"/>
                <a:cs typeface="Avenir Light"/>
              </a:rPr>
              <a:t> TVA unei facturi</a:t>
            </a:r>
          </a:p>
          <a:p>
            <a:r>
              <a:rPr lang="ro-RO" dirty="0">
                <a:latin typeface="Avenir Light"/>
                <a:cs typeface="Avenir Light"/>
              </a:rPr>
              <a:t>Dezavantaje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Atribute suplimentare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Efort suplimentar de actualizare a tabelei PRODUSE</a:t>
            </a:r>
            <a:r>
              <a:rPr lang="en-US" dirty="0">
                <a:latin typeface="Avenir Light"/>
                <a:cs typeface="Avenir Light"/>
              </a:rPr>
              <a:t>_TVA – </a:t>
            </a:r>
            <a:r>
              <a:rPr lang="en-US" dirty="0" err="1">
                <a:latin typeface="Avenir Light"/>
                <a:cs typeface="Avenir Light"/>
              </a:rPr>
              <a:t>este</a:t>
            </a:r>
            <a:r>
              <a:rPr lang="en-US" dirty="0">
                <a:latin typeface="Avenir Light"/>
                <a:cs typeface="Avenir Light"/>
              </a:rPr>
              <a:t> un </a:t>
            </a:r>
            <a:r>
              <a:rPr lang="en-US" dirty="0" err="1">
                <a:latin typeface="Avenir Light"/>
                <a:cs typeface="Avenir Light"/>
              </a:rPr>
              <a:t>dezavantaj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aparent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c</a:t>
            </a:r>
            <a:r>
              <a:rPr lang="ro-RO" dirty="0">
                <a:latin typeface="Avenir Light"/>
                <a:cs typeface="Avenir Light"/>
              </a:rPr>
              <a:t>ă actualizarea sa se poate realiza automat, prin </a:t>
            </a:r>
            <a:r>
              <a:rPr lang="ro-RO">
                <a:latin typeface="Avenir Light"/>
                <a:cs typeface="Avenir Light"/>
              </a:rPr>
              <a:t>declanşatoare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274638"/>
            <a:ext cx="8570617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Recapitulare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PPT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004):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aleg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unei BD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3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/>
              <a:t>   </a:t>
            </a:r>
            <a:r>
              <a:rPr lang="en-US" dirty="0"/>
              <a:t>Nu se </a:t>
            </a:r>
            <a:r>
              <a:rPr lang="en-US" dirty="0" err="1"/>
              <a:t>preiau</a:t>
            </a:r>
            <a:r>
              <a:rPr lang="en-US" dirty="0"/>
              <a:t> </a:t>
            </a:r>
            <a:r>
              <a:rPr lang="ro-RO" dirty="0"/>
              <a:t>în BD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ro-RO" dirty="0"/>
              <a:t>Atributele </a:t>
            </a:r>
            <a:r>
              <a:rPr lang="ro-RO" b="1" dirty="0"/>
              <a:t>irelevante</a:t>
            </a:r>
            <a:r>
              <a:rPr lang="ro-RO" dirty="0"/>
              <a:t> pentru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Atributele la ale căror valori </a:t>
            </a:r>
            <a:r>
              <a:rPr lang="ro-RO" b="1" dirty="0"/>
              <a:t>nu avem acces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ro-RO" b="1" dirty="0"/>
              <a:t>ne</a:t>
            </a:r>
            <a:r>
              <a:rPr lang="en-US" b="1" dirty="0"/>
              <a:t>-</a:t>
            </a:r>
            <a:r>
              <a:rPr lang="ro-RO" b="1" dirty="0"/>
              <a:t>elementare</a:t>
            </a:r>
            <a:r>
              <a:rPr lang="en-US" dirty="0"/>
              <a:t> </a:t>
            </a:r>
            <a:r>
              <a:rPr lang="ro-RO" dirty="0"/>
              <a:t>(cu valori </a:t>
            </a:r>
            <a:r>
              <a:rPr lang="en-US" dirty="0" err="1"/>
              <a:t>compuse</a:t>
            </a:r>
            <a:r>
              <a:rPr lang="ro-RO" dirty="0"/>
              <a:t>)</a:t>
            </a:r>
            <a:r>
              <a:rPr lang="en-US" dirty="0"/>
              <a:t>; </a:t>
            </a:r>
            <a:r>
              <a:rPr lang="ro-RO" i="1" dirty="0"/>
              <a:t>Film</a:t>
            </a:r>
            <a:r>
              <a:rPr lang="ro-RO" dirty="0"/>
              <a:t>, </a:t>
            </a:r>
            <a:r>
              <a:rPr lang="ro-RO" i="1" dirty="0"/>
              <a:t>Student</a:t>
            </a:r>
            <a:r>
              <a:rPr lang="ro-RO" dirty="0"/>
              <a:t>, </a:t>
            </a:r>
            <a:r>
              <a:rPr lang="ro-RO" i="1" dirty="0"/>
              <a:t>Carte</a:t>
            </a:r>
            <a:r>
              <a:rPr lang="ro-RO" dirty="0"/>
              <a:t>, </a:t>
            </a:r>
            <a:r>
              <a:rPr lang="ro-RO" i="1" dirty="0"/>
              <a:t>Închiriere</a:t>
            </a:r>
            <a:r>
              <a:rPr lang="ro-RO" dirty="0"/>
              <a:t>, </a:t>
            </a:r>
            <a:r>
              <a:rPr lang="ro-RO" i="1" dirty="0"/>
              <a:t>Tranzacţie</a:t>
            </a:r>
            <a:r>
              <a:rPr lang="ro-RO" dirty="0"/>
              <a:t> etc.</a:t>
            </a:r>
          </a:p>
          <a:p>
            <a:pPr>
              <a:lnSpc>
                <a:spcPct val="120000"/>
              </a:lnSpc>
            </a:pPr>
            <a:r>
              <a:rPr lang="ro-RO" dirty="0"/>
              <a:t>A</a:t>
            </a:r>
            <a:r>
              <a:rPr lang="en-US" dirty="0" err="1"/>
              <a:t>tributele</a:t>
            </a:r>
            <a:r>
              <a:rPr lang="en-US" dirty="0"/>
              <a:t> </a:t>
            </a:r>
            <a:r>
              <a:rPr lang="en-US" dirty="0" err="1"/>
              <a:t>calculabile</a:t>
            </a:r>
            <a:r>
              <a:rPr lang="ro-RO" dirty="0"/>
              <a:t> (pe baza altor atribute) sau derivate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424" y="0"/>
            <a:ext cx="7871370" cy="13100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Atomicitate</a:t>
            </a:r>
            <a:endParaRPr lang="ro-RO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8564" y="1447799"/>
            <a:ext cx="8382360" cy="5221942"/>
          </a:xfrm>
        </p:spPr>
        <p:txBody>
          <a:bodyPr>
            <a:normAutofit/>
          </a:bodyPr>
          <a:lstStyle/>
          <a:p>
            <a:r>
              <a:rPr lang="ro-RO"/>
              <a:t>Accepţiunea </a:t>
            </a:r>
            <a:r>
              <a:rPr lang="ro-RO" i="1"/>
              <a:t>clasică</a:t>
            </a:r>
            <a:r>
              <a:rPr lang="ro-RO"/>
              <a:t> a atomicităţii</a:t>
            </a:r>
            <a:r>
              <a:rPr lang="en-US"/>
              <a:t>: valorile tuturor atributelor trebuie s</a:t>
            </a:r>
            <a:r>
              <a:rPr lang="ro-RO"/>
              <a:t>ă fie simple, elementare (adică nici complicate</a:t>
            </a:r>
            <a:r>
              <a:rPr lang="en-US"/>
              <a:t>/comple-xe (imagini, clipuri video) </a:t>
            </a:r>
            <a:r>
              <a:rPr lang="ro-RO"/>
              <a:t>şi nici colecţii, seturi)</a:t>
            </a:r>
          </a:p>
          <a:p>
            <a:r>
              <a:rPr lang="en-US"/>
              <a:t>Atomicitatea este relativ</a:t>
            </a:r>
            <a:r>
              <a:rPr lang="ro-RO"/>
              <a:t>ă</a:t>
            </a:r>
            <a:r>
              <a:rPr lang="en-US"/>
              <a:t> (la specificul aplica</a:t>
            </a:r>
            <a:r>
              <a:rPr lang="ro-RO"/>
              <a:t>ţ</a:t>
            </a:r>
            <a:r>
              <a:rPr lang="en-US"/>
              <a:t>iei, interesul </a:t>
            </a:r>
            <a:r>
              <a:rPr lang="ro-RO"/>
              <a:t>ş</a:t>
            </a:r>
            <a:r>
              <a:rPr lang="en-US"/>
              <a:t>i inten</a:t>
            </a:r>
            <a:r>
              <a:rPr lang="ro-RO"/>
              <a:t>ţ</a:t>
            </a:r>
            <a:r>
              <a:rPr lang="en-US"/>
              <a:t>ia proiectantului BD) !</a:t>
            </a:r>
          </a:p>
          <a:p>
            <a:pPr lvl="1"/>
            <a:r>
              <a:rPr lang="en-US"/>
              <a:t>Ex.: Adres</a:t>
            </a:r>
            <a:r>
              <a:rPr lang="ro-RO"/>
              <a:t>ă</a:t>
            </a:r>
            <a:r>
              <a:rPr lang="en-US"/>
              <a:t> (Str., Nr., Bloc, Scara, Ap., ...)</a:t>
            </a:r>
          </a:p>
          <a:p>
            <a:pPr lvl="2"/>
            <a:r>
              <a:rPr lang="en-US"/>
              <a:t>Pentru o librarie on-line, </a:t>
            </a:r>
            <a:r>
              <a:rPr lang="en-US" b="1"/>
              <a:t>Adres</a:t>
            </a:r>
            <a:r>
              <a:rPr lang="ro-RO" b="1"/>
              <a:t>ă</a:t>
            </a:r>
            <a:r>
              <a:rPr lang="en-US"/>
              <a:t> este atribut </a:t>
            </a:r>
            <a:r>
              <a:rPr lang="en-US" b="1"/>
              <a:t>atomic</a:t>
            </a:r>
          </a:p>
          <a:p>
            <a:pPr lvl="2"/>
            <a:r>
              <a:rPr lang="en-US"/>
              <a:t>Pentru ROMTELECOM, CONEL, DISTRIGAZ </a:t>
            </a:r>
            <a:r>
              <a:rPr lang="en-US" b="1"/>
              <a:t>nu</a:t>
            </a:r>
            <a:r>
              <a:rPr lang="en-US"/>
              <a:t> !</a:t>
            </a:r>
          </a:p>
          <a:p>
            <a:pPr lvl="1">
              <a:buFontTx/>
              <a:buNone/>
            </a:pP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180975"/>
            <a:ext cx="578485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Atribute atomice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8223" y="1447800"/>
            <a:ext cx="8543925" cy="5410200"/>
          </a:xfrm>
          <a:prstGeom prst="rect">
            <a:avLst/>
          </a:prstGeom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ro-RO" sz="3200">
                <a:latin typeface="Avenir Light"/>
                <a:cs typeface="Avenir Light"/>
              </a:rPr>
              <a:t>	Numele unui atribut sugerează destul de bine dacă atributul este atomic sau nu</a:t>
            </a:r>
            <a:r>
              <a:rPr lang="en-US" sz="3200">
                <a:latin typeface="Avenir Light"/>
                <a:cs typeface="Avenir Light"/>
              </a:rPr>
              <a:t>:</a:t>
            </a:r>
            <a:endParaRPr lang="ro-RO" sz="3200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MatricolStudent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ro-RO" i="1">
                <a:latin typeface="Avenir Light"/>
                <a:cs typeface="Avenir Light"/>
              </a:rPr>
              <a:t>Student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este atomic (un student are un </a:t>
            </a:r>
            <a:r>
              <a:rPr lang="ro-RO" i="1">
                <a:latin typeface="Avenir Light"/>
                <a:cs typeface="Avenir Light"/>
              </a:rPr>
              <a:t>nume</a:t>
            </a:r>
            <a:r>
              <a:rPr lang="ro-RO">
                <a:latin typeface="Avenir Light"/>
                <a:cs typeface="Avenir Light"/>
              </a:rPr>
              <a:t>, un </a:t>
            </a:r>
            <a:r>
              <a:rPr lang="ro-RO" i="1">
                <a:latin typeface="Avenir Light"/>
                <a:cs typeface="Avenir Light"/>
              </a:rPr>
              <a:t>CNP</a:t>
            </a:r>
            <a:r>
              <a:rPr lang="ro-RO">
                <a:latin typeface="Avenir Light"/>
                <a:cs typeface="Avenir Light"/>
              </a:rPr>
              <a:t>, un </a:t>
            </a:r>
            <a:r>
              <a:rPr lang="ro-RO" i="1">
                <a:latin typeface="Avenir Light"/>
                <a:cs typeface="Avenir Light"/>
              </a:rPr>
              <a:t>matricol</a:t>
            </a:r>
            <a:r>
              <a:rPr lang="ro-RO">
                <a:latin typeface="Avenir Light"/>
                <a:cs typeface="Avenir Light"/>
              </a:rPr>
              <a:t>, este înscris la o </a:t>
            </a:r>
            <a:r>
              <a:rPr lang="ro-RO" i="1">
                <a:latin typeface="Avenir Light"/>
                <a:cs typeface="Avenir Light"/>
              </a:rPr>
              <a:t>specializare</a:t>
            </a:r>
            <a:r>
              <a:rPr lang="ro-RO">
                <a:latin typeface="Avenir Light"/>
                <a:cs typeface="Avenir Light"/>
              </a:rPr>
              <a:t>, într</a:t>
            </a:r>
            <a:r>
              <a:rPr lang="en-US">
                <a:latin typeface="Avenir Light"/>
                <a:cs typeface="Avenir Light"/>
              </a:rPr>
              <a:t>-un </a:t>
            </a:r>
            <a:r>
              <a:rPr lang="en-US" i="1">
                <a:latin typeface="Avenir Light"/>
                <a:cs typeface="Avenir Light"/>
              </a:rPr>
              <a:t>an</a:t>
            </a:r>
            <a:r>
              <a:rPr lang="en-US">
                <a:latin typeface="Avenir Light"/>
                <a:cs typeface="Avenir Light"/>
              </a:rPr>
              <a:t> de studii)</a:t>
            </a:r>
            <a:endParaRPr lang="ro-RO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NumeClient</a:t>
            </a:r>
            <a:r>
              <a:rPr lang="ro-RO">
                <a:latin typeface="Avenir Light"/>
                <a:cs typeface="Avenir Light"/>
              </a:rPr>
              <a:t> 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 i="1">
                <a:latin typeface="Avenir Light"/>
                <a:cs typeface="Avenir Light"/>
              </a:rPr>
              <a:t>Client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ro-RO" b="1">
                <a:latin typeface="Avenir Light"/>
                <a:cs typeface="Avenir Light"/>
              </a:rPr>
              <a:t>nu</a:t>
            </a:r>
            <a:r>
              <a:rPr lang="ro-RO">
                <a:latin typeface="Avenir Light"/>
                <a:cs typeface="Avenir Light"/>
              </a:rPr>
              <a:t> !</a:t>
            </a:r>
            <a:endParaRPr lang="en-US">
              <a:latin typeface="Avenir Light"/>
              <a:cs typeface="Avenir Light"/>
            </a:endParaRP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Telefon</a:t>
            </a:r>
            <a:r>
              <a:rPr lang="en-US">
                <a:latin typeface="Avenir Light"/>
                <a:cs typeface="Avenir Light"/>
              </a:rPr>
              <a:t> (</a:t>
            </a:r>
            <a:r>
              <a:rPr lang="ro-RO">
                <a:latin typeface="Avenir Light"/>
                <a:cs typeface="Avenir Light"/>
              </a:rPr>
              <a:t>numărul</a:t>
            </a:r>
            <a:r>
              <a:rPr lang="en-US">
                <a:latin typeface="Avenir Light"/>
                <a:cs typeface="Avenir Light"/>
              </a:rPr>
              <a:t>)</a:t>
            </a:r>
            <a:r>
              <a:rPr lang="ro-RO">
                <a:latin typeface="Avenir Light"/>
                <a:cs typeface="Avenir Light"/>
              </a:rPr>
              <a:t> </a:t>
            </a:r>
            <a:r>
              <a:rPr lang="en-US">
                <a:latin typeface="Avenir Light"/>
                <a:cs typeface="Avenir Light"/>
              </a:rPr>
              <a:t>este atomic</a:t>
            </a:r>
          </a:p>
          <a:p>
            <a:pPr marL="822325" lvl="1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Light"/>
                <a:cs typeface="Avenir Light"/>
              </a:rPr>
              <a:t>Atributul </a:t>
            </a:r>
            <a:r>
              <a:rPr lang="en-US" i="1">
                <a:latin typeface="Avenir Light"/>
                <a:cs typeface="Avenir Light"/>
              </a:rPr>
              <a:t>Telefoane</a:t>
            </a:r>
            <a:r>
              <a:rPr lang="en-US">
                <a:latin typeface="Avenir Light"/>
                <a:cs typeface="Avenir Light"/>
              </a:rPr>
              <a:t> </a:t>
            </a:r>
            <a:r>
              <a:rPr lang="en-US" b="1">
                <a:latin typeface="Avenir Light"/>
                <a:cs typeface="Avenir Light"/>
              </a:rPr>
              <a:t>nu</a:t>
            </a:r>
            <a:r>
              <a:rPr lang="en-US">
                <a:latin typeface="Avenir Light"/>
                <a:cs typeface="Avenir Light"/>
              </a:rPr>
              <a:t> !</a:t>
            </a:r>
            <a:endParaRPr lang="ro-RO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612" y="167062"/>
            <a:ext cx="828338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regul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ă privind a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tomicitate</a:t>
            </a:r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627093"/>
            <a:ext cx="8148918" cy="4760259"/>
          </a:xfrm>
        </p:spPr>
        <p:txBody>
          <a:bodyPr>
            <a:normAutofit/>
          </a:bodyPr>
          <a:lstStyle/>
          <a:p>
            <a:r>
              <a:rPr lang="en-US" dirty="0" err="1"/>
              <a:t>Atunci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o component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n</a:t>
            </a:r>
            <a:r>
              <a:rPr lang="ro-RO" dirty="0"/>
              <a:t>e</a:t>
            </a:r>
            <a:r>
              <a:rPr lang="en-US" dirty="0"/>
              <a:t>atomic - ex. </a:t>
            </a:r>
            <a:r>
              <a:rPr lang="en-US" i="1" dirty="0" err="1"/>
              <a:t>Autori</a:t>
            </a:r>
            <a:r>
              <a:rPr lang="en-US" dirty="0"/>
              <a:t>, </a:t>
            </a:r>
            <a:r>
              <a:rPr lang="en-US" i="1" dirty="0" err="1"/>
              <a:t>CuvinteCheie</a:t>
            </a:r>
            <a:r>
              <a:rPr lang="en-US" dirty="0"/>
              <a:t> –</a:t>
            </a:r>
          </a:p>
          <a:p>
            <a:pPr lvl="1"/>
            <a:r>
              <a:rPr lang="en-US" dirty="0" err="1"/>
              <a:t>apare</a:t>
            </a:r>
            <a:r>
              <a:rPr lang="en-US" dirty="0"/>
              <a:t>, </a:t>
            </a:r>
            <a:r>
              <a:rPr lang="en-US" dirty="0" err="1"/>
              <a:t>singur</a:t>
            </a:r>
            <a:r>
              <a:rPr lang="ro-RO" dirty="0"/>
              <a:t>ă</a:t>
            </a:r>
            <a:r>
              <a:rPr lang="en-US" dirty="0"/>
              <a:t>, ca </a:t>
            </a:r>
            <a:r>
              <a:rPr lang="en-US" dirty="0" err="1"/>
              <a:t>surs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, </a:t>
            </a:r>
          </a:p>
          <a:p>
            <a:pPr lvl="1"/>
            <a:r>
              <a:rPr lang="ro-RO" dirty="0"/>
              <a:t>este folosită în calcule</a:t>
            </a:r>
            <a:r>
              <a:rPr lang="en-US" dirty="0"/>
              <a:t>/</a:t>
            </a:r>
            <a:r>
              <a:rPr lang="en-US" dirty="0" err="1"/>
              <a:t>prelucr</a:t>
            </a:r>
            <a:r>
              <a:rPr lang="ro-RO" dirty="0"/>
              <a:t>ări</a:t>
            </a:r>
            <a:r>
              <a:rPr lang="en-US" dirty="0"/>
              <a:t>, </a:t>
            </a:r>
            <a:endParaRPr lang="ro-RO" dirty="0"/>
          </a:p>
          <a:p>
            <a:pPr>
              <a:buNone/>
            </a:pPr>
            <a:r>
              <a:rPr lang="ro-RO" dirty="0"/>
              <a:t>        </a:t>
            </a:r>
            <a:r>
              <a:rPr lang="en-US" dirty="0"/>
              <a:t>se </a:t>
            </a:r>
            <a:r>
              <a:rPr lang="en-US" dirty="0" err="1"/>
              <a:t>recomand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atomizarea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; </a:t>
            </a:r>
            <a:endParaRPr lang="ro-RO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forma </a:t>
            </a:r>
            <a:r>
              <a:rPr lang="en-US" dirty="0" err="1"/>
              <a:t>compozit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repetitiv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colec</a:t>
            </a:r>
            <a:r>
              <a:rPr lang="ro-RO" dirty="0"/>
              <a:t>ţ</a:t>
            </a:r>
            <a:r>
              <a:rPr lang="en-US" dirty="0" err="1"/>
              <a:t>ie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Exemplu de atomizare (1)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800"/>
            <a:ext cx="8565776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i="1" dirty="0"/>
              <a:t>Adresa</a:t>
            </a:r>
            <a:r>
              <a:rPr lang="ro-RO" dirty="0"/>
              <a:t> este alcătuită din</a:t>
            </a:r>
            <a:r>
              <a:rPr lang="en-US" dirty="0"/>
              <a:t>: </a:t>
            </a:r>
            <a:r>
              <a:rPr lang="en-US" i="1" dirty="0" err="1"/>
              <a:t>Strada</a:t>
            </a:r>
            <a:r>
              <a:rPr lang="en-US" dirty="0"/>
              <a:t>, </a:t>
            </a:r>
            <a:r>
              <a:rPr lang="en-US" i="1" dirty="0"/>
              <a:t>Nr</a:t>
            </a:r>
            <a:r>
              <a:rPr lang="en-US" dirty="0"/>
              <a:t>, </a:t>
            </a:r>
            <a:r>
              <a:rPr lang="en-US" i="1" dirty="0"/>
              <a:t>Bloc</a:t>
            </a:r>
            <a:r>
              <a:rPr lang="en-US" dirty="0"/>
              <a:t>, </a:t>
            </a:r>
            <a:r>
              <a:rPr lang="en-US" i="1" dirty="0" err="1"/>
              <a:t>Scara</a:t>
            </a:r>
            <a:r>
              <a:rPr lang="en-US" dirty="0"/>
              <a:t>, </a:t>
            </a:r>
            <a:r>
              <a:rPr lang="en-US" i="1" dirty="0" err="1"/>
              <a:t>Etaj</a:t>
            </a:r>
            <a:r>
              <a:rPr lang="en-US" dirty="0"/>
              <a:t>, </a:t>
            </a:r>
            <a:r>
              <a:rPr lang="en-US" i="1" dirty="0"/>
              <a:t>Apart</a:t>
            </a:r>
            <a:r>
              <a:rPr lang="en-US" dirty="0"/>
              <a:t>, </a:t>
            </a:r>
            <a:r>
              <a:rPr lang="en-US" i="1" dirty="0" err="1"/>
              <a:t>CodPo</a:t>
            </a:r>
            <a:r>
              <a:rPr lang="ro-RO" i="1" dirty="0"/>
              <a:t>ştal</a:t>
            </a:r>
            <a:r>
              <a:rPr lang="ro-RO" dirty="0"/>
              <a:t>, </a:t>
            </a:r>
            <a:r>
              <a:rPr lang="ro-RO" i="1" dirty="0"/>
              <a:t>Localitate</a:t>
            </a:r>
            <a:r>
              <a:rPr lang="ro-RO" dirty="0"/>
              <a:t>, </a:t>
            </a:r>
            <a:r>
              <a:rPr lang="ro-RO" i="1" dirty="0"/>
              <a:t>Comună</a:t>
            </a:r>
            <a:r>
              <a:rPr lang="ro-RO" dirty="0"/>
              <a:t>, </a:t>
            </a:r>
            <a:r>
              <a:rPr lang="ro-RO" i="1" dirty="0"/>
              <a:t>Judeţ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nu </a:t>
            </a:r>
            <a:r>
              <a:rPr lang="en-US" dirty="0" err="1"/>
              <a:t>intereseaz</a:t>
            </a:r>
            <a:r>
              <a:rPr lang="ro-RO" dirty="0"/>
              <a:t>ă informaţii precum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studenţi domiciliază pe strada Abstinenţei</a:t>
            </a:r>
            <a:r>
              <a:rPr lang="en-US" dirty="0"/>
              <a:t>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clienţi au sediul la nr. 13 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ro-RO" dirty="0"/>
              <a:t>În schimb, următoarele informaţii au un grad de utilitate mai </a:t>
            </a:r>
            <a:r>
              <a:rPr lang="en-US" dirty="0"/>
              <a:t>mare: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studenţi provin din judeţul Vaslui 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ro-RO" dirty="0"/>
              <a:t>âţi clienţi au sediul în </a:t>
            </a:r>
            <a:r>
              <a:rPr lang="en-US" dirty="0" err="1"/>
              <a:t>municipiul</a:t>
            </a:r>
            <a:r>
              <a:rPr lang="ro-RO" dirty="0"/>
              <a:t> </a:t>
            </a:r>
            <a:r>
              <a:rPr lang="en-US" dirty="0" err="1"/>
              <a:t>Ia</a:t>
            </a:r>
            <a:r>
              <a:rPr lang="ro-RO" dirty="0"/>
              <a:t>şi </a:t>
            </a:r>
            <a:r>
              <a:rPr lang="en-US" dirty="0"/>
              <a:t>?</a:t>
            </a:r>
            <a:endParaRPr lang="ro-RO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3062</TotalTime>
  <Words>3171</Words>
  <Application>Microsoft Macintosh PowerPoint</Application>
  <PresentationFormat>On-screen Show (4:3)</PresentationFormat>
  <Paragraphs>522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Segoe UI Symbol</vt:lpstr>
      <vt:lpstr>Tahoma</vt:lpstr>
      <vt:lpstr>Times New Roman</vt:lpstr>
      <vt:lpstr>Verdana</vt:lpstr>
      <vt:lpstr>Wingdings</vt:lpstr>
      <vt:lpstr>Wingdings 2</vt:lpstr>
      <vt:lpstr>Solstice</vt:lpstr>
      <vt:lpstr>1_Solstice</vt:lpstr>
      <vt:lpstr>METODOLOGIE “GRAFICĂ”  DE NORMALIZARE PRIN  SINTEZĂ </vt:lpstr>
      <vt:lpstr>Tutoriale video</vt:lpstr>
      <vt:lpstr>Subiecte de discuţie</vt:lpstr>
      <vt:lpstr>O descriere sumară (în lb. engleză) a metodologiei</vt:lpstr>
      <vt:lpstr>Recapitulare (PPT 004): Cum NU se aleg atributele unei BD</vt:lpstr>
      <vt:lpstr>Atomicitate</vt:lpstr>
      <vt:lpstr>Atribute atomice</vt:lpstr>
      <vt:lpstr>O regulă privind atomicitatea</vt:lpstr>
      <vt:lpstr>Exemplu de atomizare (1)</vt:lpstr>
      <vt:lpstr>Exemplu de atomizare (2)</vt:lpstr>
      <vt:lpstr>DF simetrice (în caz că FEAA ar avea numai studenţi români și de la un singur ciclu de studii)</vt:lpstr>
      <vt:lpstr>Transformarea DF simetrice</vt:lpstr>
      <vt:lpstr>Eliminare DF simetrice/redundante (1)</vt:lpstr>
      <vt:lpstr>Eliminare DF  simetrice/redundante (2)</vt:lpstr>
      <vt:lpstr>Atribute chei surogat (SK)</vt:lpstr>
      <vt:lpstr>Surogări (1)</vt:lpstr>
      <vt:lpstr>Surogări (2)</vt:lpstr>
      <vt:lpstr>Surogări (3)</vt:lpstr>
      <vt:lpstr>Folosirea SK pt. “identificarea” unei asociaţii (1)</vt:lpstr>
      <vt:lpstr>Folosirea SK pt. “identificarea” unei asociaţii (2)</vt:lpstr>
      <vt:lpstr>Folosirea SK pt. “identificarea” unei asociaţii (3)</vt:lpstr>
      <vt:lpstr>Chei surogat şi 2FN  (1)</vt:lpstr>
      <vt:lpstr>Chei surogat şi 2FN  (2)</vt:lpstr>
      <vt:lpstr>Chei surogat şi 2FN  (3)</vt:lpstr>
      <vt:lpstr>Chei surogat şi 2FN  (4)</vt:lpstr>
      <vt:lpstr>Chei surogat şi 2FN  (5)</vt:lpstr>
      <vt:lpstr>COMENZI1 – graf &amp; schemă</vt:lpstr>
      <vt:lpstr>COMENZI2 – graf &amp; schemă</vt:lpstr>
      <vt:lpstr>Dependenţe de incluziune (DI)</vt:lpstr>
      <vt:lpstr>Graf cu DI</vt:lpstr>
      <vt:lpstr>Forma normală Boyce-Codd (FNBC) - transformare (1)</vt:lpstr>
      <vt:lpstr>Forma normală Boyce-Codd (FNBC) - transformare (2)</vt:lpstr>
      <vt:lpstr>PowerPoint Presentation</vt:lpstr>
      <vt:lpstr>Un caz de DF “condiţionată ” (ex. unui hotel)</vt:lpstr>
      <vt:lpstr>Rezolvarea problemei DF “condiţionate”</vt:lpstr>
      <vt:lpstr>Transformarea DMV în DF</vt:lpstr>
      <vt:lpstr>Atribute izolate în graf</vt:lpstr>
      <vt:lpstr>(In)Validitate temporală</vt:lpstr>
      <vt:lpstr>De ce schema BD Vânzări este incorectă pe termen lung?</vt:lpstr>
      <vt:lpstr>Soluţia 1</vt:lpstr>
      <vt:lpstr>Dezavantaj – soluţie 1</vt:lpstr>
      <vt:lpstr>Soluţia 2</vt:lpstr>
      <vt:lpstr>Soluţia 2 – avantaje/dezavantaje</vt:lpstr>
      <vt:lpstr>Soluţia 2 bis</vt:lpstr>
      <vt:lpstr>Soluţia 3</vt:lpstr>
      <vt:lpstr>Soluţia 3 – avantaje/dezavantaj</vt:lpstr>
      <vt:lpstr>Soluţia 4</vt:lpstr>
      <vt:lpstr>Soluţia 4 – avantaje/dezavantaje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266</cp:revision>
  <dcterms:created xsi:type="dcterms:W3CDTF">2002-10-11T06:23:42Z</dcterms:created>
  <dcterms:modified xsi:type="dcterms:W3CDTF">2022-05-11T10:59:53Z</dcterms:modified>
</cp:coreProperties>
</file>