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256" r:id="rId2"/>
    <p:sldId id="338" r:id="rId3"/>
    <p:sldId id="337" r:id="rId4"/>
    <p:sldId id="320" r:id="rId5"/>
    <p:sldId id="324" r:id="rId6"/>
    <p:sldId id="322" r:id="rId7"/>
    <p:sldId id="323" r:id="rId8"/>
    <p:sldId id="326" r:id="rId9"/>
    <p:sldId id="328" r:id="rId10"/>
    <p:sldId id="321" r:id="rId11"/>
    <p:sldId id="325" r:id="rId12"/>
    <p:sldId id="336" r:id="rId13"/>
    <p:sldId id="317" r:id="rId14"/>
    <p:sldId id="318" r:id="rId15"/>
    <p:sldId id="288" r:id="rId16"/>
    <p:sldId id="289" r:id="rId17"/>
    <p:sldId id="332" r:id="rId18"/>
    <p:sldId id="327" r:id="rId19"/>
    <p:sldId id="329" r:id="rId20"/>
    <p:sldId id="330" r:id="rId21"/>
    <p:sldId id="296" r:id="rId22"/>
    <p:sldId id="298" r:id="rId23"/>
    <p:sldId id="299" r:id="rId24"/>
    <p:sldId id="303" r:id="rId25"/>
    <p:sldId id="333" r:id="rId26"/>
    <p:sldId id="297" r:id="rId27"/>
    <p:sldId id="304" r:id="rId28"/>
    <p:sldId id="302" r:id="rId29"/>
    <p:sldId id="305" r:id="rId30"/>
    <p:sldId id="301" r:id="rId31"/>
    <p:sldId id="292" r:id="rId32"/>
    <p:sldId id="267" r:id="rId33"/>
    <p:sldId id="308" r:id="rId34"/>
    <p:sldId id="293" r:id="rId35"/>
    <p:sldId id="275" r:id="rId36"/>
    <p:sldId id="290" r:id="rId37"/>
    <p:sldId id="310" r:id="rId38"/>
    <p:sldId id="319" r:id="rId39"/>
    <p:sldId id="311" r:id="rId40"/>
    <p:sldId id="312" r:id="rId41"/>
    <p:sldId id="313" r:id="rId42"/>
    <p:sldId id="314" r:id="rId43"/>
    <p:sldId id="315" r:id="rId44"/>
    <p:sldId id="316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 autoAdjust="0"/>
    <p:restoredTop sz="96197" autoAdjust="0"/>
  </p:normalViewPr>
  <p:slideViewPr>
    <p:cSldViewPr snapToGrid="0">
      <p:cViewPr varScale="1">
        <p:scale>
          <a:sx n="124" d="100"/>
          <a:sy n="124" d="100"/>
        </p:scale>
        <p:origin x="11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E0678540-CBB2-5C44-A376-F9CE28643155}"/>
    <pc:docChg chg="custSel modSld">
      <pc:chgData name="Marin Fotache" userId="9233cd031198ef03" providerId="LiveId" clId="{E0678540-CBB2-5C44-A376-F9CE28643155}" dt="2021-04-26T11:52:51.037" v="37" actId="113"/>
      <pc:docMkLst>
        <pc:docMk/>
      </pc:docMkLst>
      <pc:sldChg chg="modSp mod">
        <pc:chgData name="Marin Fotache" userId="9233cd031198ef03" providerId="LiveId" clId="{E0678540-CBB2-5C44-A376-F9CE28643155}" dt="2021-04-26T11:52:34.079" v="36" actId="20577"/>
        <pc:sldMkLst>
          <pc:docMk/>
          <pc:sldMk cId="0" sldId="326"/>
        </pc:sldMkLst>
        <pc:spChg chg="mod">
          <ac:chgData name="Marin Fotache" userId="9233cd031198ef03" providerId="LiveId" clId="{E0678540-CBB2-5C44-A376-F9CE28643155}" dt="2021-04-26T11:52:34.079" v="36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mod">
        <pc:chgData name="Marin Fotache" userId="9233cd031198ef03" providerId="LiveId" clId="{E0678540-CBB2-5C44-A376-F9CE28643155}" dt="2021-04-26T11:52:51.037" v="37" actId="113"/>
        <pc:sldMkLst>
          <pc:docMk/>
          <pc:sldMk cId="0" sldId="336"/>
        </pc:sldMkLst>
        <pc:spChg chg="mod">
          <ac:chgData name="Marin Fotache" userId="9233cd031198ef03" providerId="LiveId" clId="{E0678540-CBB2-5C44-A376-F9CE28643155}" dt="2021-04-26T11:52:51.037" v="37" actId="113"/>
          <ac:spMkLst>
            <pc:docMk/>
            <pc:sldMk cId="0" sldId="336"/>
            <ac:spMk id="3" creationId="{00000000-0000-0000-0000-000000000000}"/>
          </ac:spMkLst>
        </pc:spChg>
      </pc:sldChg>
      <pc:sldChg chg="modSp mod">
        <pc:chgData name="Marin Fotache" userId="9233cd031198ef03" providerId="LiveId" clId="{E0678540-CBB2-5C44-A376-F9CE28643155}" dt="2021-04-26T11:51:32.042" v="22" actId="20577"/>
        <pc:sldMkLst>
          <pc:docMk/>
          <pc:sldMk cId="306593460" sldId="338"/>
        </pc:sldMkLst>
        <pc:spChg chg="mod">
          <ac:chgData name="Marin Fotache" userId="9233cd031198ef03" providerId="LiveId" clId="{E0678540-CBB2-5C44-A376-F9CE28643155}" dt="2021-04-26T11:51:32.042" v="22" actId="20577"/>
          <ac:spMkLst>
            <pc:docMk/>
            <pc:sldMk cId="306593460" sldId="338"/>
            <ac:spMk id="153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2FA2-73EF-3842-A370-CA3E42FDE7EE}" type="datetimeFigureOut">
              <a:t>26.04.2021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55F2-1625-FE46-B219-7588CD9B28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AC9D6-1175-4DA8-AA50-D5486E490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8E031-D550-4F9E-907D-12A42E3190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F1970-B79A-4FC2-9EAE-2F1706EF6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487D-DF55-44BE-A66A-F30F4BEEA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AE08A-AE42-49AA-9FD8-4C88EA176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03146-9313-428D-8CDB-BBEB91DA2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3FC6-965D-4717-887A-F4AA96A5D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2CC89-5CD2-4765-AC26-E6DB891F2E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53DF3-0BBB-4CE1-800E-E1E71E70AB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2243A-257C-4013-83B2-D33D987BC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5169C-660A-4E6C-859D-9E600C292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2A05E-4E54-47A6-952C-233ABDE96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marL="1096963" lvl="3" indent="-173038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</a:pPr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EAE6980-E186-47B4-8DB3-2DFDDCF0DD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2668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v/s!AgPvmBEDzTOSwRMBH5tto_Bgl5sz" TargetMode="External"/><Relationship Id="rId3" Type="http://schemas.openxmlformats.org/officeDocument/2006/relationships/hyperlink" Target="https://1drv.ms/v/s!AgPvmBEDzTOSwRbXY7AY-2jL5yk0" TargetMode="External"/><Relationship Id="rId7" Type="http://schemas.openxmlformats.org/officeDocument/2006/relationships/hyperlink" Target="http://1drv.ms/1sLSqd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RQOLb3RbvaiKU-5" TargetMode="External"/><Relationship Id="rId5" Type="http://schemas.openxmlformats.org/officeDocument/2006/relationships/hyperlink" Target="http://1drv.ms/1sLSk5N" TargetMode="External"/><Relationship Id="rId4" Type="http://schemas.openxmlformats.org/officeDocument/2006/relationships/hyperlink" Target="https://1drv.ms/v/s!AgPvmBEDzTOSwRWObHN5w8DRlhZ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336" y="1593668"/>
            <a:ext cx="8177349" cy="3226525"/>
          </a:xfrm>
        </p:spPr>
        <p:txBody>
          <a:bodyPr>
            <a:norm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5000" b="0" dirty="0" err="1">
                <a:latin typeface="American Typewriter" charset="0"/>
                <a:ea typeface="American Typewriter" charset="0"/>
                <a:cs typeface="American Typewriter" charset="0"/>
              </a:rPr>
              <a:t>DEPENDEN</a:t>
            </a:r>
            <a:r>
              <a:rPr lang="ro-RO" sz="5000" b="0" dirty="0">
                <a:latin typeface="American Typewriter" charset="0"/>
                <a:ea typeface="American Typewriter" charset="0"/>
                <a:cs typeface="American Typewriter" charset="0"/>
              </a:rPr>
              <a:t>ȚE ÎNTRE ATRIBUTELE UNEI BAZE DE DATE</a:t>
            </a:r>
            <a:endParaRPr lang="en-US" sz="5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5087937"/>
            <a:ext cx="8128000" cy="156105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o-RO" sz="4400" b="1" dirty="0">
                <a:latin typeface="Gabriola" pitchFamily="82" charset="0"/>
                <a:cs typeface="Vani" pitchFamily="34" charset="0"/>
              </a:rPr>
              <a:t>Funcționale, de incluziune, multivaloare, de joncțiune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113274"/>
            <a:ext cx="79117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367118"/>
            <a:ext cx="8350623" cy="5490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Atributele </a:t>
            </a:r>
            <a:r>
              <a:rPr lang="ro-RO" b="1"/>
              <a:t>ne</a:t>
            </a:r>
            <a:r>
              <a:rPr lang="en-US" b="1"/>
              <a:t>-</a:t>
            </a:r>
            <a:r>
              <a:rPr lang="ro-RO" b="1"/>
              <a:t>elementare</a:t>
            </a:r>
            <a:r>
              <a:rPr lang="en-US"/>
              <a:t> </a:t>
            </a:r>
            <a:r>
              <a:rPr lang="ro-RO"/>
              <a:t>(cu valori </a:t>
            </a:r>
            <a:r>
              <a:rPr lang="en-US"/>
              <a:t>compuse</a:t>
            </a:r>
            <a:r>
              <a:rPr lang="ro-RO"/>
              <a:t>)</a:t>
            </a:r>
            <a:r>
              <a:rPr lang="en-US"/>
              <a:t>; p</a:t>
            </a:r>
            <a:r>
              <a:rPr lang="ro-RO"/>
              <a:t>entru BD a unei firme care închiriază on</a:t>
            </a:r>
            <a:r>
              <a:rPr lang="en-US"/>
              <a:t>-line (</a:t>
            </a:r>
            <a:r>
              <a:rPr lang="ro-RO"/>
              <a:t>şi DVD</a:t>
            </a:r>
            <a:r>
              <a:rPr lang="en-US"/>
              <a:t>-uri) filme, c</a:t>
            </a:r>
            <a:r>
              <a:rPr lang="ro-RO"/>
              <a:t>âteva dintre atribute</a:t>
            </a:r>
            <a:r>
              <a:rPr lang="en-US"/>
              <a:t>le</a:t>
            </a:r>
            <a:r>
              <a:rPr lang="ro-RO"/>
              <a:t> eronate (non</a:t>
            </a:r>
            <a:r>
              <a:rPr lang="en-US"/>
              <a:t>-atomice</a:t>
            </a:r>
            <a:r>
              <a:rPr lang="ro-RO"/>
              <a:t>) ar putea fi</a:t>
            </a:r>
            <a:r>
              <a:rPr lang="en-US"/>
              <a:t>: </a:t>
            </a:r>
            <a:endParaRPr lang="ro-RO"/>
          </a:p>
          <a:p>
            <a:pPr lvl="1">
              <a:lnSpc>
                <a:spcPct val="120000"/>
              </a:lnSpc>
            </a:pPr>
            <a:r>
              <a:rPr lang="ro-RO" i="1"/>
              <a:t>Film</a:t>
            </a:r>
            <a:r>
              <a:rPr lang="ro-RO"/>
              <a:t> (un film înseamnă un titlu, un studio de producţie etc.)</a:t>
            </a:r>
          </a:p>
          <a:p>
            <a:pPr lvl="1">
              <a:lnSpc>
                <a:spcPct val="120000"/>
              </a:lnSpc>
            </a:pPr>
            <a:r>
              <a:rPr lang="en-US" i="1"/>
              <a:t>Studio</a:t>
            </a:r>
            <a:r>
              <a:rPr lang="ro-RO" i="1"/>
              <a:t>Producăt</a:t>
            </a:r>
            <a:r>
              <a:rPr lang="en-US" i="1"/>
              <a:t>o</a:t>
            </a:r>
            <a:r>
              <a:rPr lang="ro-RO" i="1"/>
              <a:t>r </a:t>
            </a:r>
            <a:r>
              <a:rPr lang="ro-RO"/>
              <a:t>(</a:t>
            </a:r>
            <a:r>
              <a:rPr lang="en-US"/>
              <a:t>trebuie </a:t>
            </a:r>
            <a:r>
              <a:rPr lang="ro-RO"/>
              <a:t>înlocuit cu </a:t>
            </a:r>
            <a:r>
              <a:rPr lang="ro-RO" i="1"/>
              <a:t>Denumire</a:t>
            </a:r>
            <a:r>
              <a:rPr lang="en-US" i="1"/>
              <a:t>Studio</a:t>
            </a:r>
            <a:r>
              <a:rPr lang="ro-RO"/>
              <a:t>, </a:t>
            </a:r>
            <a:r>
              <a:rPr lang="ro-RO" i="1"/>
              <a:t>Adresa</a:t>
            </a:r>
            <a:r>
              <a:rPr lang="en-US" i="1"/>
              <a:t>Studio</a:t>
            </a:r>
            <a:r>
              <a:rPr lang="ro-RO"/>
              <a:t>, </a:t>
            </a:r>
            <a:r>
              <a:rPr lang="ro-RO" i="1"/>
              <a:t>Ţară</a:t>
            </a:r>
            <a:r>
              <a:rPr lang="en-US" i="1"/>
              <a:t>Studio</a:t>
            </a:r>
            <a:r>
              <a:rPr lang="ro-RO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/>
              <a:t>Regizor</a:t>
            </a:r>
            <a:r>
              <a:rPr lang="ro-RO"/>
              <a:t>, </a:t>
            </a:r>
            <a:r>
              <a:rPr lang="ro-RO" i="1"/>
              <a:t>Scenarist</a:t>
            </a:r>
            <a:r>
              <a:rPr lang="ro-RO"/>
              <a:t>, </a:t>
            </a:r>
            <a:r>
              <a:rPr lang="ro-RO" i="1"/>
              <a:t>Actor</a:t>
            </a:r>
            <a:r>
              <a:rPr lang="ro-RO"/>
              <a:t>, (se vor folosi </a:t>
            </a:r>
            <a:r>
              <a:rPr lang="ro-RO" i="1"/>
              <a:t>CodRegizor</a:t>
            </a:r>
            <a:r>
              <a:rPr lang="ro-RO"/>
              <a:t>, </a:t>
            </a:r>
            <a:r>
              <a:rPr lang="ro-RO" i="1"/>
              <a:t>NumeRegizor</a:t>
            </a:r>
            <a:r>
              <a:rPr lang="ro-RO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/>
              <a:t>Premiu</a:t>
            </a:r>
            <a:r>
              <a:rPr lang="ro-RO"/>
              <a:t> (</a:t>
            </a:r>
            <a:r>
              <a:rPr lang="en-US"/>
              <a:t>se </a:t>
            </a:r>
            <a:r>
              <a:rPr lang="ro-RO"/>
              <a:t>înlocuieşte cu </a:t>
            </a:r>
            <a:r>
              <a:rPr lang="ro-RO" i="1"/>
              <a:t>DenumirePremiu</a:t>
            </a:r>
            <a:r>
              <a:rPr lang="ro-RO"/>
              <a:t>, </a:t>
            </a:r>
            <a:r>
              <a:rPr lang="ro-RO" i="1"/>
              <a:t>LocDecernare</a:t>
            </a:r>
            <a:r>
              <a:rPr lang="ro-RO"/>
              <a:t>, </a:t>
            </a:r>
            <a:r>
              <a:rPr lang="ro-RO" i="1"/>
              <a:t>AnDecernare</a:t>
            </a:r>
            <a:r>
              <a:rPr lang="ro-RO"/>
              <a:t>)</a:t>
            </a:r>
          </a:p>
          <a:p>
            <a:pPr lvl="1">
              <a:lnSpc>
                <a:spcPct val="120000"/>
              </a:lnSpc>
            </a:pPr>
            <a:r>
              <a:rPr lang="ro-RO" i="1"/>
              <a:t>Închiriere</a:t>
            </a:r>
            <a:r>
              <a:rPr lang="en-US"/>
              <a:t> (</a:t>
            </a:r>
            <a:r>
              <a:rPr lang="ro-RO" i="1"/>
              <a:t>IdÎnchiriere</a:t>
            </a:r>
            <a:r>
              <a:rPr lang="ro-RO"/>
              <a:t>, </a:t>
            </a:r>
            <a:r>
              <a:rPr lang="ro-RO" i="1"/>
              <a:t>DataOraÎnchiriere</a:t>
            </a:r>
            <a:r>
              <a:rPr lang="ro-RO"/>
              <a:t> etc.</a:t>
            </a:r>
            <a:r>
              <a:rPr lang="en-US"/>
              <a:t>)</a:t>
            </a:r>
            <a:endParaRPr lang="ro-RO"/>
          </a:p>
          <a:p>
            <a:pPr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29" y="274638"/>
            <a:ext cx="792515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4"/>
            <a:ext cx="8565777" cy="5289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Se exclud din schem</a:t>
            </a:r>
            <a:r>
              <a:rPr lang="ro-RO"/>
              <a:t>ă a</a:t>
            </a:r>
            <a:r>
              <a:rPr lang="en-US"/>
              <a:t>tributele calculabile</a:t>
            </a:r>
            <a:r>
              <a:rPr lang="ro-RO"/>
              <a:t> (pe baza altor atribute). De ex</a:t>
            </a:r>
            <a:r>
              <a:rPr lang="en-US"/>
              <a:t>:</a:t>
            </a:r>
            <a:endParaRPr lang="ro-RO"/>
          </a:p>
          <a:p>
            <a:pPr lvl="1">
              <a:lnSpc>
                <a:spcPct val="120000"/>
              </a:lnSpc>
            </a:pPr>
            <a:r>
              <a:rPr lang="ro-RO"/>
              <a:t>Dacă pentru o factură se folosesc atributele </a:t>
            </a:r>
            <a:r>
              <a:rPr lang="ro-RO" i="1"/>
              <a:t>ValoareTotală</a:t>
            </a:r>
            <a:r>
              <a:rPr lang="ro-RO"/>
              <a:t> şi </a:t>
            </a:r>
            <a:r>
              <a:rPr lang="ro-RO" i="1"/>
              <a:t>TVAFactură</a:t>
            </a:r>
            <a:r>
              <a:rPr lang="ro-RO"/>
              <a:t>, se elimină din schemă atributul </a:t>
            </a:r>
            <a:r>
              <a:rPr lang="ro-RO" i="1"/>
              <a:t>ValoareFărăTVA</a:t>
            </a:r>
            <a:endParaRPr lang="en-US" i="1"/>
          </a:p>
          <a:p>
            <a:pPr lvl="1">
              <a:lnSpc>
                <a:spcPct val="120000"/>
              </a:lnSpc>
            </a:pPr>
            <a:r>
              <a:rPr lang="ro-RO"/>
              <a:t>În aplicaţia UNIVERSITATE, dacă se folosesc atributele </a:t>
            </a:r>
            <a:r>
              <a:rPr lang="ro-RO" i="1"/>
              <a:t>NrCredite</a:t>
            </a:r>
            <a:r>
              <a:rPr lang="en-US"/>
              <a:t> </a:t>
            </a:r>
            <a:r>
              <a:rPr lang="ro-RO"/>
              <a:t>şi </a:t>
            </a:r>
            <a:r>
              <a:rPr lang="ro-RO" i="1"/>
              <a:t>Nota</a:t>
            </a:r>
            <a:r>
              <a:rPr lang="ro-RO"/>
              <a:t>, se elimină </a:t>
            </a:r>
            <a:r>
              <a:rPr lang="ro-RO" i="1"/>
              <a:t>NrPuncte</a:t>
            </a:r>
            <a:r>
              <a:rPr lang="ro-RO"/>
              <a:t> (NrPuncte </a:t>
            </a:r>
            <a:r>
              <a:rPr lang="en-US"/>
              <a:t>= NrCredite * Nota)</a:t>
            </a:r>
            <a:r>
              <a:rPr lang="ro-RO"/>
              <a:t> </a:t>
            </a:r>
          </a:p>
          <a:p>
            <a:pPr>
              <a:lnSpc>
                <a:spcPct val="120000"/>
              </a:lnSpc>
            </a:pPr>
            <a:r>
              <a:rPr lang="ro-RO"/>
              <a:t>Nu întotdeauna este o idee bună. În practică se folosesc atribute redundante din raţiuni de viteză şi de validitate pe termen lung a schemei BD </a:t>
            </a:r>
            <a:r>
              <a:rPr lang="en-US"/>
              <a:t>– </a:t>
            </a:r>
            <a:r>
              <a:rPr lang="en-US" b="1"/>
              <a:t>denormalizare</a:t>
            </a:r>
            <a:r>
              <a:rPr lang="en-US"/>
              <a:t> (vezi master SIA)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11" y="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Cazuri</a:t>
            </a:r>
            <a:r>
              <a:rPr lang="en-US" dirty="0"/>
              <a:t>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54034"/>
            <a:ext cx="8280545" cy="54472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/>
              <a:t>Începând cu prezentarea următoare (</a:t>
            </a:r>
            <a:r>
              <a:rPr lang="en-US" dirty="0" err="1"/>
              <a:t>fi</a:t>
            </a:r>
            <a:r>
              <a:rPr lang="ro-RO" dirty="0"/>
              <a:t>ş</a:t>
            </a:r>
            <a:r>
              <a:rPr lang="en-US" dirty="0" err="1"/>
              <a:t>ierul</a:t>
            </a:r>
            <a:r>
              <a:rPr lang="en-US" dirty="0"/>
              <a:t> </a:t>
            </a:r>
            <a:r>
              <a:rPr lang="ro-RO" b="1" dirty="0"/>
              <a:t>03c_Forme normale... </a:t>
            </a:r>
            <a:r>
              <a:rPr lang="en-US" b="1" dirty="0"/>
              <a:t>.</a:t>
            </a:r>
            <a:r>
              <a:rPr lang="en-US" b="1" dirty="0" err="1"/>
              <a:t>PPTx</a:t>
            </a:r>
            <a:r>
              <a:rPr lang="ro-RO" dirty="0"/>
              <a:t>) vom discuta atributele bazelor de date pentru (mini</a:t>
            </a:r>
            <a:r>
              <a:rPr lang="en-US" dirty="0"/>
              <a:t>/micro</a:t>
            </a:r>
            <a:r>
              <a:rPr lang="ro-RO" dirty="0"/>
              <a:t>) aplicaţii</a:t>
            </a:r>
            <a:r>
              <a:rPr lang="en-US" dirty="0"/>
              <a:t>/module</a:t>
            </a:r>
            <a:r>
              <a:rPr lang="ro-RO" dirty="0"/>
              <a:t> practice </a:t>
            </a:r>
            <a:r>
              <a:rPr lang="en-US" dirty="0" err="1"/>
              <a:t>parcurg</a:t>
            </a:r>
            <a:r>
              <a:rPr lang="ro-RO" dirty="0"/>
              <a:t>ând următorii paşi</a:t>
            </a:r>
            <a:r>
              <a:rPr lang="en-US" dirty="0"/>
              <a:t>:</a:t>
            </a:r>
            <a:endParaRPr lang="ro-RO" dirty="0"/>
          </a:p>
          <a:p>
            <a:r>
              <a:rPr lang="en-US" dirty="0" err="1"/>
              <a:t>Analiza</a:t>
            </a:r>
            <a:r>
              <a:rPr lang="ro-RO" dirty="0"/>
              <a:t> specificaţii</a:t>
            </a:r>
            <a:r>
              <a:rPr lang="en-US" dirty="0" err="1"/>
              <a:t>lor</a:t>
            </a:r>
            <a:r>
              <a:rPr lang="en-US" dirty="0"/>
              <a:t>/</a:t>
            </a:r>
            <a:r>
              <a:rPr lang="en-US" dirty="0" err="1"/>
              <a:t>cerin</a:t>
            </a:r>
            <a:r>
              <a:rPr lang="ro-RO" dirty="0"/>
              <a:t>ţ</a:t>
            </a:r>
            <a:r>
              <a:rPr lang="en-US" dirty="0" err="1"/>
              <a:t>elor</a:t>
            </a:r>
            <a:r>
              <a:rPr lang="ro-RO" dirty="0"/>
              <a:t> (minimale sau extinse)</a:t>
            </a:r>
          </a:p>
          <a:p>
            <a:r>
              <a:rPr lang="en-US" dirty="0"/>
              <a:t>I</a:t>
            </a:r>
            <a:r>
              <a:rPr lang="ro-RO" dirty="0"/>
              <a:t>nventari</a:t>
            </a:r>
            <a:r>
              <a:rPr lang="en-US" dirty="0"/>
              <a:t>ere</a:t>
            </a:r>
            <a:r>
              <a:rPr lang="ro-RO" dirty="0"/>
              <a:t>a atributel</a:t>
            </a:r>
            <a:r>
              <a:rPr lang="en-US" dirty="0"/>
              <a:t>or </a:t>
            </a:r>
            <a:r>
              <a:rPr lang="en-US" dirty="0" err="1"/>
              <a:t>necesare</a:t>
            </a:r>
            <a:endParaRPr lang="en-US" dirty="0"/>
          </a:p>
          <a:p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irelevante</a:t>
            </a:r>
            <a:r>
              <a:rPr lang="en-US" dirty="0"/>
              <a:t>, la care nu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ro-RO" dirty="0"/>
              <a:t>şi a celor </a:t>
            </a:r>
            <a:r>
              <a:rPr lang="en-US" dirty="0"/>
              <a:t>calculate</a:t>
            </a:r>
            <a:endParaRPr lang="ro-RO" dirty="0"/>
          </a:p>
          <a:p>
            <a:r>
              <a:rPr lang="ro-RO" dirty="0"/>
              <a:t>Normalizarea (aducerea BD în prima formă normală, a doua formă normală ...)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sunt dependenţele dintre atribute</a:t>
            </a:r>
            <a:r>
              <a:rPr lang="en-US" dirty="0"/>
              <a:t>?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79268" y="1385047"/>
            <a:ext cx="8464731" cy="55301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</a:t>
            </a:r>
            <a:r>
              <a:rPr lang="ro-RO" dirty="0"/>
              <a:t>egături semantice între atribute</a:t>
            </a:r>
          </a:p>
          <a:p>
            <a:pPr>
              <a:lnSpc>
                <a:spcPct val="110000"/>
              </a:lnSpc>
            </a:pPr>
            <a:r>
              <a:rPr lang="en-US" dirty="0"/>
              <a:t>S</a:t>
            </a:r>
            <a:r>
              <a:rPr lang="ro-RO" dirty="0"/>
              <a:t>e referă la implicaţii ale valorilor atributelor</a:t>
            </a:r>
          </a:p>
          <a:p>
            <a:pPr>
              <a:lnSpc>
                <a:spcPct val="110000"/>
              </a:lnSpc>
            </a:pPr>
            <a:r>
              <a:rPr lang="en-US" dirty="0"/>
              <a:t>S</a:t>
            </a:r>
            <a:r>
              <a:rPr lang="ro-RO" dirty="0"/>
              <a:t>unt valabile indiferent de câte tabele, </a:t>
            </a:r>
            <a:r>
              <a:rPr lang="en-US" dirty="0" err="1"/>
              <a:t>atribute</a:t>
            </a:r>
            <a:r>
              <a:rPr lang="ro-RO" dirty="0"/>
              <a:t> şi înregistrări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ro-RO" dirty="0"/>
              <a:t>în baza de date</a:t>
            </a:r>
          </a:p>
          <a:p>
            <a:pPr>
              <a:lnSpc>
                <a:spcPct val="110000"/>
              </a:lnSpc>
            </a:pPr>
            <a:r>
              <a:rPr lang="en-US" dirty="0"/>
              <a:t>D</a:t>
            </a:r>
            <a:r>
              <a:rPr lang="ro-RO" dirty="0"/>
              <a:t>epind de specificul aplicaţiei</a:t>
            </a:r>
            <a:r>
              <a:rPr lang="en-US" dirty="0"/>
              <a:t>/</a:t>
            </a:r>
            <a:r>
              <a:rPr lang="en-US" dirty="0" err="1"/>
              <a:t>organiza</a:t>
            </a:r>
            <a:r>
              <a:rPr lang="ro-RO" dirty="0"/>
              <a:t>ţiei pentru care se proiectează baza de date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Mo</a:t>
            </a:r>
            <a:r>
              <a:rPr lang="ro-RO" dirty="0"/>
              <a:t>di</a:t>
            </a:r>
            <a:r>
              <a:rPr lang="en-US" dirty="0" err="1"/>
              <a:t>fic</a:t>
            </a:r>
            <a:r>
              <a:rPr lang="ro-RO" dirty="0"/>
              <a:t>ări minore în legislaţie sau în organizaţie pot atrage schimbări ample în dependenţele dintre atributele BD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/>
              <a:t>Tipologia dependenţelor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5117" y="1600200"/>
            <a:ext cx="8229600" cy="5043488"/>
          </a:xfrm>
        </p:spPr>
        <p:txBody>
          <a:bodyPr/>
          <a:lstStyle/>
          <a:p>
            <a:r>
              <a:rPr lang="ro-RO" dirty="0"/>
              <a:t>Dependenţe funcţionale (DF)</a:t>
            </a:r>
            <a:endParaRPr lang="en-US" dirty="0"/>
          </a:p>
          <a:p>
            <a:pPr lvl="1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ro-RO" dirty="0"/>
              <a:t>ă</a:t>
            </a:r>
          </a:p>
          <a:p>
            <a:pPr lvl="1"/>
            <a:r>
              <a:rPr lang="ro-RO" dirty="0"/>
              <a:t>DF cu sursa compusă</a:t>
            </a:r>
          </a:p>
          <a:p>
            <a:pPr lvl="1"/>
            <a:r>
              <a:rPr lang="ro-RO" dirty="0"/>
              <a:t>Subcategorii ale DF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DF par</a:t>
            </a:r>
            <a:r>
              <a:rPr lang="ro-RO" dirty="0"/>
              <a:t>ţiale</a:t>
            </a:r>
          </a:p>
          <a:p>
            <a:pPr lvl="2"/>
            <a:r>
              <a:rPr lang="ro-RO" dirty="0"/>
              <a:t>DF tranzitive</a:t>
            </a:r>
          </a:p>
          <a:p>
            <a:r>
              <a:rPr lang="ro-RO" dirty="0"/>
              <a:t>Dependenţe de incluziune (DI)</a:t>
            </a:r>
          </a:p>
          <a:p>
            <a:r>
              <a:rPr lang="ro-RO" dirty="0"/>
              <a:t>Dependenţe multi</a:t>
            </a:r>
            <a:r>
              <a:rPr lang="en-US" dirty="0"/>
              <a:t>-</a:t>
            </a:r>
            <a:r>
              <a:rPr lang="en-US" dirty="0" err="1"/>
              <a:t>valoare</a:t>
            </a:r>
            <a:endParaRPr lang="en-US" dirty="0"/>
          </a:p>
          <a:p>
            <a:r>
              <a:rPr lang="en-US" dirty="0" err="1"/>
              <a:t>Dependen</a:t>
            </a:r>
            <a:r>
              <a:rPr lang="ro-RO" dirty="0"/>
              <a:t>ţe de joncţiune (nu le studiem)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09" y="13063"/>
            <a:ext cx="8830491" cy="116259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</a:t>
            </a:r>
            <a:r>
              <a:rPr lang="en-US" dirty="0" err="1"/>
              <a:t>ependen</a:t>
            </a:r>
            <a:r>
              <a:rPr lang="ro-RO" dirty="0"/>
              <a:t>ţe funcţionale </a:t>
            </a:r>
            <a:r>
              <a:rPr lang="en-US" dirty="0"/>
              <a:t>- o</a:t>
            </a:r>
            <a:r>
              <a:rPr lang="ro-RO" dirty="0"/>
              <a:t> d</a:t>
            </a:r>
            <a:r>
              <a:rPr lang="en-US" dirty="0"/>
              <a:t>e</a:t>
            </a:r>
            <a:r>
              <a:rPr lang="ro-RO" dirty="0"/>
              <a:t>finiţ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47165" y="962422"/>
            <a:ext cx="8296835" cy="5903259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Dată fiind relaţia </a:t>
            </a:r>
            <a:r>
              <a:rPr lang="ro-RO" b="1" dirty="0"/>
              <a:t>R {</a:t>
            </a:r>
            <a:r>
              <a:rPr lang="ro-RO" b="1" i="1" dirty="0"/>
              <a:t>A1</a:t>
            </a:r>
            <a:r>
              <a:rPr lang="ro-RO" b="1" dirty="0"/>
              <a:t>,  </a:t>
            </a:r>
            <a:r>
              <a:rPr lang="ro-RO" b="1" i="1" dirty="0"/>
              <a:t>A2</a:t>
            </a:r>
            <a:r>
              <a:rPr lang="ro-RO" b="1" dirty="0"/>
              <a:t>,...., </a:t>
            </a:r>
            <a:r>
              <a:rPr lang="ro-RO" b="1" i="1" dirty="0"/>
              <a:t>An</a:t>
            </a:r>
            <a:r>
              <a:rPr lang="ro-RO" b="1" dirty="0"/>
              <a:t>}</a:t>
            </a:r>
            <a:r>
              <a:rPr lang="en-US" dirty="0"/>
              <a:t>, </a:t>
            </a:r>
            <a:r>
              <a:rPr lang="ro-RO" dirty="0"/>
              <a:t> în care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ro-RO" dirty="0"/>
              <a:t>şi </a:t>
            </a:r>
            <a:r>
              <a:rPr lang="en-GB" b="1" dirty="0"/>
              <a:t>Y</a:t>
            </a:r>
            <a:r>
              <a:rPr lang="en-GB" dirty="0"/>
              <a:t> </a:t>
            </a:r>
            <a:r>
              <a:rPr lang="ro-RO" dirty="0"/>
              <a:t>sunt două subansambluri de atribute) din {</a:t>
            </a:r>
            <a:r>
              <a:rPr lang="ro-RO" i="1" dirty="0"/>
              <a:t>A1</a:t>
            </a:r>
            <a:r>
              <a:rPr lang="ro-RO" dirty="0"/>
              <a:t>,  </a:t>
            </a:r>
            <a:r>
              <a:rPr lang="ro-RO" i="1" dirty="0"/>
              <a:t>A2</a:t>
            </a:r>
            <a:r>
              <a:rPr lang="ro-RO" dirty="0"/>
              <a:t>,...., </a:t>
            </a:r>
            <a:r>
              <a:rPr lang="ro-RO" i="1" dirty="0"/>
              <a:t>An</a:t>
            </a:r>
            <a:r>
              <a:rPr lang="ro-RO" dirty="0"/>
              <a:t>},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Există o </a:t>
            </a:r>
            <a:r>
              <a:rPr lang="ro-RO" b="1" dirty="0"/>
              <a:t>dependenţă funcţională între  </a:t>
            </a:r>
            <a:r>
              <a:rPr lang="en-GB" b="1" dirty="0"/>
              <a:t>X </a:t>
            </a:r>
            <a:r>
              <a:rPr lang="ro-RO" b="1" dirty="0"/>
              <a:t>şi  </a:t>
            </a:r>
            <a:r>
              <a:rPr lang="en-GB" b="1" dirty="0"/>
              <a:t>Y </a:t>
            </a:r>
            <a:r>
              <a:rPr lang="ro-RO" dirty="0"/>
              <a:t>dacă şi numai dacă:</a:t>
            </a:r>
            <a:endParaRPr lang="en-US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/>
              <a:t>fiecare apariţie (valoare) a lui </a:t>
            </a:r>
            <a:r>
              <a:rPr lang="en-GB" sz="3000" dirty="0"/>
              <a:t>X </a:t>
            </a:r>
            <a:r>
              <a:rPr lang="ro-RO" sz="3000" dirty="0"/>
              <a:t>poate fi asociată unei singure apariţii a lui </a:t>
            </a:r>
            <a:r>
              <a:rPr lang="en-GB" sz="3000" dirty="0"/>
              <a:t> Y</a:t>
            </a:r>
            <a:r>
              <a:rPr lang="ro-RO" sz="3000" dirty="0"/>
              <a:t>,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/>
              <a:t>două apariţii identice ale lui</a:t>
            </a:r>
            <a:r>
              <a:rPr lang="en-GB" sz="3000" dirty="0"/>
              <a:t> X </a:t>
            </a:r>
            <a:r>
              <a:rPr lang="ro-RO" sz="3000" dirty="0"/>
              <a:t>nu pot fi  asociate decât aceleiaşi apariţii a lui</a:t>
            </a:r>
            <a:r>
              <a:rPr lang="en-GB" sz="3000" dirty="0"/>
              <a:t> Y</a:t>
            </a:r>
            <a:r>
              <a:rPr lang="ro-RO" sz="3000" dirty="0"/>
              <a:t>.</a:t>
            </a:r>
            <a:endParaRPr lang="en-US" sz="30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ro-RO" dirty="0"/>
              <a:t>Se notează</a:t>
            </a:r>
            <a:r>
              <a:rPr lang="en-US" dirty="0"/>
              <a:t>: 	</a:t>
            </a:r>
            <a:r>
              <a:rPr lang="ro-RO" b="1" dirty="0"/>
              <a:t>X </a:t>
            </a:r>
            <a:r>
              <a:rPr lang="en-US" b="1" dirty="0"/>
              <a:t>          </a:t>
            </a:r>
            <a:r>
              <a:rPr lang="ro-RO" b="1" dirty="0"/>
              <a:t> Y</a:t>
            </a:r>
            <a:endParaRPr lang="en-US" b="1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/>
              <a:t>X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i="1" dirty="0" err="1"/>
              <a:t>sursa</a:t>
            </a:r>
            <a:r>
              <a:rPr lang="ro-RO" sz="3100" dirty="0"/>
              <a:t> dependenţei</a:t>
            </a:r>
            <a:r>
              <a:rPr lang="en-US" sz="3100" dirty="0"/>
              <a:t> (</a:t>
            </a:r>
            <a:r>
              <a:rPr lang="en-US" sz="3100" dirty="0" err="1"/>
              <a:t>determinantul</a:t>
            </a:r>
            <a:r>
              <a:rPr lang="en-US" sz="3100" dirty="0"/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/>
              <a:t>Y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i="1" dirty="0" err="1"/>
              <a:t>destina</a:t>
            </a:r>
            <a:r>
              <a:rPr lang="ro-RO" sz="3100" i="1" dirty="0"/>
              <a:t>ţia </a:t>
            </a:r>
            <a:r>
              <a:rPr lang="ro-RO" sz="3100" dirty="0"/>
              <a:t>dependenţei</a:t>
            </a:r>
            <a:r>
              <a:rPr lang="en-US" sz="3100" dirty="0"/>
              <a:t> (</a:t>
            </a:r>
            <a:r>
              <a:rPr lang="en-US" sz="3100" dirty="0" err="1"/>
              <a:t>determinatul</a:t>
            </a:r>
            <a:r>
              <a:rPr lang="en-US" sz="3100" dirty="0"/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51445" y="521063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254034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altă definiţie (C.J.Date)</a:t>
            </a:r>
            <a:r>
              <a:rPr lang="en-US" dirty="0"/>
              <a:t> a DF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48871" y="1447799"/>
            <a:ext cx="7884817" cy="5221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Dată fiind o relaţie R, subansamblul de atribute </a:t>
            </a:r>
            <a:r>
              <a:rPr lang="en-GB" b="1" dirty="0"/>
              <a:t>Y</a:t>
            </a:r>
            <a:r>
              <a:rPr lang="en-GB" dirty="0"/>
              <a:t> </a:t>
            </a:r>
            <a:r>
              <a:rPr lang="ro-RO" dirty="0"/>
              <a:t>din R </a:t>
            </a:r>
            <a:r>
              <a:rPr lang="ro-RO" b="1" dirty="0"/>
              <a:t>depinde funcţional </a:t>
            </a:r>
            <a:r>
              <a:rPr lang="ro-RO" dirty="0"/>
              <a:t>de subansamblul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ro-RO" dirty="0"/>
              <a:t>(tot din R), dacă şi numai dacă, </a:t>
            </a:r>
            <a:endParaRPr lang="en-US" dirty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ori de câte ori </a:t>
            </a:r>
            <a:r>
              <a:rPr lang="ro-RO" b="1" dirty="0"/>
              <a:t>două tupluri </a:t>
            </a:r>
            <a:r>
              <a:rPr lang="ro-RO" dirty="0"/>
              <a:t>din R </a:t>
            </a:r>
            <a:r>
              <a:rPr lang="ro-RO" b="1" dirty="0"/>
              <a:t>prezintă aceeaşi valoare pentru </a:t>
            </a:r>
            <a:r>
              <a:rPr lang="en-GB" b="1" dirty="0"/>
              <a:t>X</a:t>
            </a:r>
            <a:r>
              <a:rPr lang="ro-RO" dirty="0"/>
              <a:t>,</a:t>
            </a:r>
            <a:endParaRPr lang="en-US" dirty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b="1" dirty="0"/>
              <a:t>obligatoriu valoarea celor două tupluri este identică şi pentru </a:t>
            </a:r>
            <a:r>
              <a:rPr lang="en-GB" b="1" dirty="0"/>
              <a:t>Y</a:t>
            </a:r>
            <a:r>
              <a:rPr lang="ro-RO" dirty="0"/>
              <a:t>.</a:t>
            </a:r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		</a:t>
            </a:r>
            <a:r>
              <a:rPr lang="ro-RO" b="1" dirty="0"/>
              <a:t>X  </a:t>
            </a:r>
            <a:r>
              <a:rPr lang="ro-RO" sz="2800" b="1" dirty="0"/>
              <a:t>    </a:t>
            </a:r>
            <a:r>
              <a:rPr lang="ro-RO" b="1" dirty="0"/>
              <a:t>    Y</a:t>
            </a:r>
            <a:endParaRPr lang="en-US" b="1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01157" y="557731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2" y="180509"/>
            <a:ext cx="785308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 treia definiţie a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476997"/>
            <a:ext cx="8059629" cy="49395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Două atribute  (sau grup</a:t>
            </a:r>
            <a:r>
              <a:rPr lang="en-US" dirty="0"/>
              <a:t>/</a:t>
            </a:r>
            <a:r>
              <a:rPr lang="en-US" dirty="0" err="1"/>
              <a:t>grupuri</a:t>
            </a:r>
            <a:r>
              <a:rPr lang="ro-RO" dirty="0"/>
              <a:t> de atribute) </a:t>
            </a:r>
            <a:r>
              <a:rPr lang="ro-RO" b="1" dirty="0"/>
              <a:t>X</a:t>
            </a:r>
            <a:r>
              <a:rPr lang="ro-RO" dirty="0"/>
              <a:t> şi </a:t>
            </a:r>
            <a:r>
              <a:rPr lang="ro-RO" b="1" dirty="0"/>
              <a:t>Y</a:t>
            </a:r>
            <a:r>
              <a:rPr lang="ro-RO" dirty="0"/>
              <a:t> se află în DF </a:t>
            </a:r>
            <a:r>
              <a:rPr lang="ro-RO" b="1" dirty="0"/>
              <a:t>X</a:t>
            </a:r>
            <a:r>
              <a:rPr lang="ro-RO" dirty="0"/>
              <a:t>          </a:t>
            </a:r>
            <a:r>
              <a:rPr lang="ro-RO" b="1" dirty="0"/>
              <a:t>Y</a:t>
            </a:r>
          </a:p>
          <a:p>
            <a:pPr>
              <a:buNone/>
            </a:pPr>
            <a:r>
              <a:rPr lang="ro-RO" dirty="0"/>
              <a:t>dacă, indiferent de structura şi mărimea BD este valabilă una dintre următoarele două situaţii</a:t>
            </a:r>
            <a:r>
              <a:rPr lang="en-US" dirty="0"/>
              <a:t>:</a:t>
            </a:r>
          </a:p>
          <a:p>
            <a:r>
              <a:rPr lang="ro-RO" dirty="0"/>
              <a:t>unei valori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o-RO" dirty="0"/>
              <a:t>îi corespunde </a:t>
            </a:r>
            <a:r>
              <a:rPr lang="ro-RO" b="1" dirty="0"/>
              <a:t>maximum</a:t>
            </a:r>
            <a:r>
              <a:rPr lang="ro-RO" dirty="0"/>
              <a:t> o valoare a lui </a:t>
            </a:r>
            <a:r>
              <a:rPr lang="ro-RO" b="1" dirty="0"/>
              <a:t>Y</a:t>
            </a:r>
            <a:r>
              <a:rPr lang="en-US" b="1" dirty="0"/>
              <a:t> </a:t>
            </a:r>
            <a:endParaRPr lang="ro-RO" b="1" dirty="0"/>
          </a:p>
          <a:p>
            <a:pPr lvl="1">
              <a:buNone/>
            </a:pPr>
            <a:r>
              <a:rPr lang="ro-RO" b="1" dirty="0"/>
              <a:t> </a:t>
            </a:r>
            <a:r>
              <a:rPr lang="ro-RO" dirty="0"/>
              <a:t>Ex. </a:t>
            </a:r>
            <a:r>
              <a:rPr lang="en-US" dirty="0"/>
              <a:t>    </a:t>
            </a:r>
            <a:r>
              <a:rPr lang="en-US" dirty="0" err="1"/>
              <a:t>IdCazare</a:t>
            </a:r>
            <a:r>
              <a:rPr lang="ro-RO" dirty="0"/>
              <a:t>       </a:t>
            </a:r>
            <a:r>
              <a:rPr lang="en-US" dirty="0"/>
              <a:t>	  </a:t>
            </a:r>
            <a:r>
              <a:rPr lang="en-US" dirty="0" err="1"/>
              <a:t>IdRezervare</a:t>
            </a:r>
            <a:endParaRPr lang="ro-RO" dirty="0"/>
          </a:p>
          <a:p>
            <a:r>
              <a:rPr lang="ro-RO" dirty="0"/>
              <a:t>mai multor valori ale lui </a:t>
            </a:r>
            <a:r>
              <a:rPr lang="ro-RO" b="1" dirty="0"/>
              <a:t>X</a:t>
            </a:r>
            <a:r>
              <a:rPr lang="ro-RO" dirty="0"/>
              <a:t> le corespund</a:t>
            </a:r>
            <a:r>
              <a:rPr lang="en-US" dirty="0"/>
              <a:t>e</a:t>
            </a:r>
            <a:r>
              <a:rPr lang="ro-RO" dirty="0"/>
              <a:t> maximum o valoare a lui </a:t>
            </a:r>
            <a:r>
              <a:rPr lang="ro-RO" b="1" dirty="0"/>
              <a:t>Y</a:t>
            </a:r>
            <a:r>
              <a:rPr lang="ro-RO" dirty="0"/>
              <a:t> </a:t>
            </a:r>
          </a:p>
          <a:p>
            <a:pPr lvl="1">
              <a:buNone/>
            </a:pPr>
            <a:r>
              <a:rPr lang="ro-RO" dirty="0"/>
              <a:t>Ex.   SerieNrCarteIdentitate             CNP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7495" y="21735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32645" y="44861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05190" y="585426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0" y="0"/>
            <a:ext cx="913111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9" y="234296"/>
            <a:ext cx="8138160" cy="107006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identificate</a:t>
            </a:r>
            <a:r>
              <a:rPr lang="en-US" dirty="0"/>
              <a:t> “</a:t>
            </a:r>
            <a:r>
              <a:rPr lang="en-US" dirty="0" err="1"/>
              <a:t>ochiometric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10" y="1824317"/>
            <a:ext cx="1495851" cy="5423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>
                <a:cs typeface="Avenir Light"/>
              </a:rPr>
              <a:t>NrFact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11093" y="1869141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DataFact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28519" y="212911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926799" y="2312892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88682" y="235771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ValTotala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6108" y="261769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913352" y="2837325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75235" y="28821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TVA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2661" y="31421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899905" y="33348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61788" y="33796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79214" y="36396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899905" y="387274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961788" y="391756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79214" y="41775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917835" y="445544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979718" y="4500272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7144" y="476024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08871" y="49843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970754" y="50291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88180" y="52891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5346399" y="236218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408282" y="2407010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80881" y="26669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332949" y="2850760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394832" y="2895584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12258" y="31555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5341913" y="379205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7296220" y="38099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00199" y="40699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5346396" y="425373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300703" y="427166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04682" y="45316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5359843" y="479161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314150" y="48095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18129" y="50695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5319502" y="331692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Cl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273809" y="333485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582266" y="360827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670049" y="5836025"/>
            <a:ext cx="8552329" cy="10219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Obs. Un atribut care</a:t>
            </a:r>
            <a:r>
              <a:rPr kumimoji="0" lang="ro-RO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poate avea valori NULL </a:t>
            </a:r>
            <a:r>
              <a:rPr kumimoji="0" lang="ro-RO" sz="32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</a:t>
            </a:r>
            <a:r>
              <a:rPr kumimoji="0" lang="ro-RO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trebuie plasat în sursa unei DF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04a </a:t>
            </a:r>
            <a:r>
              <a:rPr lang="en-US" dirty="0" err="1">
                <a:cs typeface="Avenir Light"/>
              </a:rPr>
              <a:t>Atributele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unei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baze</a:t>
            </a:r>
            <a:r>
              <a:rPr lang="en-US" dirty="0">
                <a:cs typeface="Avenir Light"/>
              </a:rPr>
              <a:t> de date</a:t>
            </a: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https://1drv.ms/v/s!AgPvmBEDzTOSwRbXY7AY-2jL5yk0</a:t>
            </a:r>
            <a:endParaRPr lang="en-US" sz="2400" dirty="0"/>
          </a:p>
          <a:p>
            <a:pPr marL="539496"/>
            <a:r>
              <a:rPr lang="ro-RO" dirty="0">
                <a:cs typeface="Avenir Light"/>
              </a:rPr>
              <a:t>04b Tipologia dependențelor. Dependențe funcționale</a:t>
            </a:r>
          </a:p>
          <a:p>
            <a:pPr marL="82296" indent="0">
              <a:buNone/>
            </a:pPr>
            <a:r>
              <a:rPr lang="ro-RO" sz="2400" dirty="0">
                <a:hlinkClick r:id="rId4"/>
              </a:rPr>
              <a:t>https://1drv.ms/v/s!AgPvmBEDzTOSwRWObHN5w8DRlhZf</a:t>
            </a:r>
            <a:endParaRPr lang="ro-RO" sz="2400" dirty="0"/>
          </a:p>
          <a:p>
            <a:pPr marL="365760" indent="-283464"/>
            <a:r>
              <a:rPr lang="ro-RO" dirty="0">
                <a:cs typeface="Avenir Light"/>
              </a:rPr>
              <a:t>04c Dependențe funcționale cu sursa compusă. DF parțiale și tranzitive</a:t>
            </a:r>
            <a:endParaRPr lang="ro-RO" sz="2400" dirty="0">
              <a:hlinkClick r:id="rId5"/>
            </a:endParaRPr>
          </a:p>
          <a:p>
            <a:pPr marL="82550" indent="0">
              <a:buNone/>
            </a:pPr>
            <a:r>
              <a:rPr lang="ro-RO" sz="2400" dirty="0">
                <a:hlinkClick r:id="rId6"/>
              </a:rPr>
              <a:t>https://1drv.ms/v/s!AgPvmBEDzTOSwRQOLb3RbvaiKU-5</a:t>
            </a:r>
            <a:endParaRPr lang="ro-RO" sz="2400" dirty="0"/>
          </a:p>
          <a:p>
            <a:pPr marL="365760" indent="-283464"/>
            <a:r>
              <a:rPr lang="ro-RO" dirty="0">
                <a:cs typeface="Avenir Light"/>
              </a:rPr>
              <a:t>04d_Dependențe de incluziune și </a:t>
            </a:r>
            <a:r>
              <a:rPr lang="ro-RO" dirty="0" err="1">
                <a:cs typeface="Avenir Light"/>
              </a:rPr>
              <a:t>multivaloare</a:t>
            </a:r>
            <a:endParaRPr lang="ro-RO" sz="2400" dirty="0">
              <a:hlinkClick r:id="rId7"/>
            </a:endParaRPr>
          </a:p>
          <a:p>
            <a:pPr marL="82550" indent="0">
              <a:buNone/>
            </a:pPr>
            <a:r>
              <a:rPr lang="ro-RO" sz="2400" dirty="0">
                <a:hlinkClick r:id="rId8"/>
              </a:rPr>
              <a:t>https://1drv.ms/v/s!AgPvmBEDzTOSwRMBH5tto_Bgl5sz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0659346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" y="77541"/>
            <a:ext cx="845166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Probleme</a:t>
            </a:r>
            <a:r>
              <a:rPr lang="en-US" dirty="0"/>
              <a:t> ale DF “</a:t>
            </a:r>
            <a:r>
              <a:rPr lang="en-US" dirty="0" err="1"/>
              <a:t>ochiometrice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058092"/>
            <a:ext cx="8267482" cy="57345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Dependenţele funcţionale trebuie să fie valabile indiferent de numărul de înregistrări şi de numărul de tabele din BD</a:t>
            </a:r>
          </a:p>
          <a:p>
            <a:pPr>
              <a:lnSpc>
                <a:spcPct val="120000"/>
              </a:lnSpc>
            </a:pPr>
            <a:endParaRPr lang="ro-RO" sz="1000" dirty="0"/>
          </a:p>
          <a:p>
            <a:pPr>
              <a:lnSpc>
                <a:spcPct val="120000"/>
              </a:lnSpc>
            </a:pPr>
            <a:r>
              <a:rPr lang="ro-RO" dirty="0"/>
              <a:t>Vizual putem cuprinde doar o porţiune dintr</a:t>
            </a:r>
            <a:r>
              <a:rPr lang="en-US" dirty="0"/>
              <a:t>-o </a:t>
            </a:r>
            <a:r>
              <a:rPr lang="en-US" dirty="0" err="1"/>
              <a:t>tabel</a:t>
            </a:r>
            <a:r>
              <a:rPr lang="ro-RO" dirty="0"/>
              <a:t>ă şi, astfel, putem fi induşi în eroare. De ex., din figura </a:t>
            </a:r>
            <a:r>
              <a:rPr lang="en-US" dirty="0" err="1"/>
              <a:t>anterioar</a:t>
            </a:r>
            <a:r>
              <a:rPr lang="ro-RO" dirty="0"/>
              <a:t>ă (slide 15) am putea deduce că</a:t>
            </a:r>
            <a:r>
              <a:rPr lang="en-US" dirty="0"/>
              <a:t>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</a:t>
            </a:r>
            <a:r>
              <a:rPr lang="en-US" dirty="0"/>
              <a:t>P</a:t>
            </a:r>
            <a:r>
              <a:rPr lang="ro-RO" dirty="0"/>
              <a:t>reţUnit              NrFact,         </a:t>
            </a:r>
            <a:r>
              <a:rPr lang="en-US" dirty="0"/>
              <a:t>P</a:t>
            </a:r>
            <a:r>
              <a:rPr lang="ro-RO" dirty="0"/>
              <a:t>reţUnit             DataFact, 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PreţUnit               CodCl,         PreţUnit             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PreţUnit               Cantitate,     PreţUnit             TVALinie,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Cantitate              NrFact,        Cantitate             DataFact, 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 TVALinie              NrFact,        TVALinie              DataFact, ...     </a:t>
            </a:r>
          </a:p>
          <a:p>
            <a:pPr>
              <a:lnSpc>
                <a:spcPct val="120000"/>
              </a:lnSpc>
            </a:pPr>
            <a:endParaRPr lang="ro-RO" sz="1000" dirty="0"/>
          </a:p>
          <a:p>
            <a:pPr>
              <a:lnSpc>
                <a:spcPct val="120000"/>
              </a:lnSpc>
            </a:pPr>
            <a:r>
              <a:rPr lang="en-US" dirty="0"/>
              <a:t>...m</a:t>
            </a:r>
            <a:r>
              <a:rPr lang="ro-RO" dirty="0"/>
              <a:t>ai mult, că TVALinie, PretUnit şi Cantitate sunt, fiecare, chei candidat, ceea ce este cu totul eronat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56733" y="381956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773648" y="38356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2876" y="42289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4810" y="53092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5507" y="42166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6805" y="45763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6605" y="457485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0573" y="495847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3385" y="49509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2914" y="530510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77471"/>
          </a:xfrm>
        </p:spPr>
        <p:txBody>
          <a:bodyPr anchor="ctr">
            <a:noAutofit/>
          </a:bodyPr>
          <a:lstStyle/>
          <a:p>
            <a:pPr algn="ctr"/>
            <a:r>
              <a:rPr lang="ro-RO" dirty="0" err="1"/>
              <a:t>Alte exemple</a:t>
            </a:r>
            <a:r>
              <a:rPr lang="en-US" dirty="0" err="1"/>
              <a:t> de 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411941"/>
            <a:ext cx="8584986" cy="5257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b="1" dirty="0"/>
              <a:t>CNP          NumePrenumeCurente </a:t>
            </a:r>
            <a:r>
              <a:rPr lang="en-US" dirty="0"/>
              <a:t>– </a:t>
            </a:r>
            <a:r>
              <a:rPr lang="en-US" dirty="0" err="1"/>
              <a:t>codul</a:t>
            </a:r>
            <a:r>
              <a:rPr lang="en-US" dirty="0"/>
              <a:t> numeric personal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ro-RO" dirty="0"/>
              <a:t>ţării</a:t>
            </a:r>
            <a:r>
              <a:rPr lang="en-US" dirty="0"/>
              <a:t>; nu exist</a:t>
            </a:r>
            <a:r>
              <a:rPr lang="ro-RO" dirty="0"/>
              <a:t>ă două persoane cu acelaşi CNP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ro-RO" dirty="0"/>
              <a:t>Pentru BD a FEAA, </a:t>
            </a:r>
            <a:r>
              <a:rPr lang="en-US" dirty="0">
                <a:cs typeface="Times New Roman" pitchFamily="18" charset="0"/>
              </a:rPr>
              <a:t>m</a:t>
            </a:r>
            <a:r>
              <a:rPr lang="ro-RO" dirty="0">
                <a:cs typeface="Times New Roman" pitchFamily="18" charset="0"/>
              </a:rPr>
              <a:t>atricolul este un cod unic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alocat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unui</a:t>
            </a:r>
            <a:r>
              <a:rPr lang="en-US" dirty="0">
                <a:cs typeface="Times New Roman" pitchFamily="18" charset="0"/>
              </a:rPr>
              <a:t> student; </a:t>
            </a:r>
            <a:r>
              <a:rPr lang="ro-RO" dirty="0">
                <a:cs typeface="Times New Roman" pitchFamily="18" charset="0"/>
              </a:rPr>
              <a:t>în toată istoria BD a facultăţii, nu există </a:t>
            </a:r>
            <a:r>
              <a:rPr lang="en-US" dirty="0" err="1">
                <a:cs typeface="Times New Roman" pitchFamily="18" charset="0"/>
              </a:rPr>
              <a:t>doi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studen</a:t>
            </a:r>
            <a:r>
              <a:rPr lang="ro-RO" dirty="0">
                <a:cs typeface="Times New Roman" pitchFamily="18" charset="0"/>
              </a:rPr>
              <a:t>ţi cu acelaşi </a:t>
            </a:r>
            <a:r>
              <a:rPr lang="ro-RO" dirty="0"/>
              <a:t>matricol (ex. de matricol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i="1" dirty="0"/>
              <a:t>31040701SL080993</a:t>
            </a:r>
            <a:r>
              <a:rPr lang="en-US" dirty="0"/>
              <a:t>):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en-US" b="1" dirty="0" err="1">
                <a:cs typeface="Times New Roman" pitchFamily="18" charset="0"/>
              </a:rPr>
              <a:t>CNP</a:t>
            </a:r>
            <a:endParaRPr lang="ro-RO" b="1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ro-RO" b="1" dirty="0">
                <a:cs typeface="Times New Roman" pitchFamily="18" charset="0"/>
              </a:rPr>
              <a:t>NumePrenStudent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ro-RO" b="1" dirty="0">
                <a:cs typeface="Times New Roman" pitchFamily="18" charset="0"/>
              </a:rPr>
              <a:t>A</a:t>
            </a:r>
            <a:r>
              <a:rPr lang="en-US" b="1" dirty="0" err="1">
                <a:cs typeface="Times New Roman" pitchFamily="18" charset="0"/>
              </a:rPr>
              <a:t>dresa</a:t>
            </a:r>
            <a:endParaRPr lang="ro-RO" b="1" dirty="0"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99149" y="16715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2488" y="53373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88952" y="583905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76203" y="63339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8224" y="0"/>
            <a:ext cx="8229600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Contra-</a:t>
            </a:r>
            <a:r>
              <a:rPr lang="ro-RO" dirty="0" err="1"/>
              <a:t>exemple</a:t>
            </a:r>
            <a:r>
              <a:rPr lang="en-US" dirty="0" err="1"/>
              <a:t> de DF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8409790" cy="5043488"/>
          </a:xfrm>
        </p:spPr>
        <p:txBody>
          <a:bodyPr>
            <a:normAutofit/>
          </a:bodyPr>
          <a:lstStyle/>
          <a:p>
            <a:pPr eaLnBrk="1" hangingPunct="1"/>
            <a:r>
              <a:rPr lang="ro-RO" b="1" dirty="0"/>
              <a:t>NumePrenume    </a:t>
            </a:r>
            <a:r>
              <a:rPr lang="en-US" b="1" dirty="0"/>
              <a:t>/</a:t>
            </a:r>
            <a:r>
              <a:rPr lang="ro-RO" b="1" dirty="0"/>
              <a:t>      CNP </a:t>
            </a:r>
            <a:r>
              <a:rPr lang="en-US" dirty="0"/>
              <a:t>– exist</a:t>
            </a:r>
            <a:r>
              <a:rPr lang="ro-RO" dirty="0"/>
              <a:t>ă (cel puţin) două persoane cu aceleaşi nume şi prenume</a:t>
            </a:r>
            <a:r>
              <a:rPr lang="en-US" dirty="0"/>
              <a:t> (ex. Popa Gheorghe)</a:t>
            </a:r>
            <a:endParaRPr lang="ro-RO" dirty="0"/>
          </a:p>
          <a:p>
            <a:pPr eaLnBrk="1" hangingPunct="1"/>
            <a:endParaRPr lang="en-US" dirty="0"/>
          </a:p>
          <a:p>
            <a:pPr eaLnBrk="1" hangingPunct="1"/>
            <a:r>
              <a:rPr lang="ro-RO" dirty="0"/>
              <a:t>Pentru</a:t>
            </a:r>
            <a:r>
              <a:rPr lang="en-US" dirty="0"/>
              <a:t> </a:t>
            </a:r>
            <a:r>
              <a:rPr lang="en-US" dirty="0" err="1"/>
              <a:t>facult</a:t>
            </a:r>
            <a:r>
              <a:rPr lang="ro-RO" dirty="0"/>
              <a:t>ăţile care “recicla</a:t>
            </a:r>
            <a:r>
              <a:rPr lang="en-US" dirty="0"/>
              <a:t>u</a:t>
            </a:r>
            <a:r>
              <a:rPr lang="ro-RO" dirty="0"/>
              <a:t>”</a:t>
            </a:r>
            <a:r>
              <a:rPr lang="en-US" dirty="0"/>
              <a:t> (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vremuri</a:t>
            </a:r>
            <a:r>
              <a:rPr lang="en-US" dirty="0"/>
              <a:t>)</a:t>
            </a:r>
            <a:r>
              <a:rPr lang="ro-RO" dirty="0"/>
              <a:t> numerele matricole  (ex. de matricol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i="1" dirty="0"/>
              <a:t>123</a:t>
            </a:r>
            <a:r>
              <a:rPr lang="en-US" dirty="0"/>
              <a:t>):</a:t>
            </a: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    </a:t>
            </a:r>
            <a:r>
              <a:rPr lang="en-US" b="1" dirty="0"/>
              <a:t> /</a:t>
            </a:r>
            <a:r>
              <a:rPr lang="ro-RO" b="1" dirty="0"/>
              <a:t>     </a:t>
            </a:r>
            <a:r>
              <a:rPr lang="en-US" b="1" dirty="0" err="1">
                <a:cs typeface="Times New Roman" pitchFamily="18" charset="0"/>
              </a:rPr>
              <a:t>CNP</a:t>
            </a:r>
            <a:endParaRPr lang="ro-RO" b="1" dirty="0"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</a:t>
            </a:r>
            <a:r>
              <a:rPr lang="ro-RO" b="1" dirty="0"/>
              <a:t>     </a:t>
            </a:r>
            <a:r>
              <a:rPr lang="ro-RO" b="1" dirty="0">
                <a:cs typeface="Times New Roman" pitchFamily="18" charset="0"/>
              </a:rPr>
              <a:t>NumePrenStudent</a:t>
            </a: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      </a:t>
            </a:r>
            <a:r>
              <a:rPr lang="ro-RO" b="1" dirty="0">
                <a:cs typeface="Times New Roman" pitchFamily="18" charset="0"/>
              </a:rPr>
              <a:t>A</a:t>
            </a:r>
            <a:r>
              <a:rPr lang="en-US" b="1" dirty="0" err="1">
                <a:cs typeface="Times New Roman" pitchFamily="18" charset="0"/>
              </a:rPr>
              <a:t>dresa</a:t>
            </a:r>
            <a:endParaRPr lang="ro-RO" b="1" dirty="0"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7380" y="188367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753917" y="46429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83093" y="518821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5518" y="568014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40081" y="26894"/>
            <a:ext cx="8444753" cy="926695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depind decisiv de context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0891" y="940526"/>
            <a:ext cx="8543109" cy="591747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/>
              <a:t>Caz</a:t>
            </a:r>
            <a:r>
              <a:rPr lang="en-US" sz="2400" dirty="0"/>
              <a:t> 1. F</a:t>
            </a:r>
            <a:r>
              <a:rPr lang="ro-RO" sz="2400" dirty="0"/>
              <a:t>irma îşi numerotează strict</a:t>
            </a:r>
            <a:r>
              <a:rPr lang="en-US" sz="2400" dirty="0"/>
              <a:t> </a:t>
            </a:r>
            <a:r>
              <a:rPr lang="en-US" sz="2400" dirty="0" err="1"/>
              <a:t>facturile</a:t>
            </a:r>
            <a:r>
              <a:rPr lang="en-US" sz="2400" dirty="0"/>
              <a:t>; </a:t>
            </a:r>
            <a:r>
              <a:rPr lang="en-US" sz="2400" dirty="0" err="1"/>
              <a:t>odat</a:t>
            </a:r>
            <a:r>
              <a:rPr lang="ro-RO" sz="2400" dirty="0"/>
              <a:t>ă folosit la o factură, un număr nu va mai fi reciclat nici peste cinci, zece (...) ani. În acest caz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ValoareFactură</a:t>
            </a:r>
            <a:endParaRPr lang="en-US" sz="2400" b="1" dirty="0"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endParaRPr lang="en-US" sz="24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/>
              <a:t>Caz</a:t>
            </a:r>
            <a:r>
              <a:rPr lang="en-US" sz="2400" dirty="0"/>
              <a:t> 2. F</a:t>
            </a:r>
            <a:r>
              <a:rPr lang="ro-RO" sz="2400" dirty="0"/>
              <a:t>irma îşi numerotează strict</a:t>
            </a:r>
            <a:r>
              <a:rPr lang="en-US" sz="2400" dirty="0"/>
              <a:t> </a:t>
            </a:r>
            <a:r>
              <a:rPr lang="en-US" sz="2400" dirty="0" err="1"/>
              <a:t>facturile</a:t>
            </a:r>
            <a:r>
              <a:rPr lang="en-US" sz="2400" dirty="0"/>
              <a:t>, </a:t>
            </a:r>
            <a:r>
              <a:rPr lang="ro-RO" sz="2400" dirty="0"/>
              <a:t>însă reia numerotarea din trei în trei ani (sau anual)</a:t>
            </a:r>
            <a:r>
              <a:rPr lang="en-US" sz="2400" dirty="0"/>
              <a:t>. De ex.,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exista</a:t>
            </a:r>
            <a:r>
              <a:rPr lang="en-US" sz="2400" dirty="0"/>
              <a:t> o </a:t>
            </a:r>
            <a:r>
              <a:rPr lang="en-US" sz="2400" dirty="0" err="1"/>
              <a:t>factur</a:t>
            </a:r>
            <a:r>
              <a:rPr lang="ro-RO" sz="2400" dirty="0"/>
              <a:t>ă cu nr. 10001 pe 5 ian.2009, dar şi o factură cu nr. 10001 pe 4 ian. 2012</a:t>
            </a:r>
            <a:r>
              <a:rPr lang="en-US" sz="2400" dirty="0"/>
              <a:t>. </a:t>
            </a:r>
            <a:r>
              <a:rPr lang="ro-RO" sz="2400" dirty="0"/>
              <a:t>În acest caz</a:t>
            </a:r>
            <a:r>
              <a:rPr lang="en-US" sz="2400" dirty="0"/>
              <a:t>:</a:t>
            </a:r>
            <a:endParaRPr lang="ro-RO" sz="2400" dirty="0"/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</a:t>
            </a:r>
            <a:r>
              <a:rPr lang="en-US" sz="2400" b="1" dirty="0"/>
              <a:t>/</a:t>
            </a:r>
            <a:r>
              <a:rPr lang="ro-RO" sz="2400" b="1" dirty="0"/>
              <a:t>        </a:t>
            </a:r>
            <a:r>
              <a:rPr lang="ro-RO" sz="2400" b="1" dirty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</a:t>
            </a:r>
            <a:r>
              <a:rPr lang="en-US" sz="2400" b="1" dirty="0"/>
              <a:t>/</a:t>
            </a:r>
            <a:r>
              <a:rPr lang="ro-RO" sz="2400" b="1" dirty="0"/>
              <a:t>        </a:t>
            </a:r>
            <a:r>
              <a:rPr lang="ro-RO" sz="2400" b="1" dirty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</a:t>
            </a:r>
            <a:r>
              <a:rPr lang="en-US" sz="2400" b="1" dirty="0"/>
              <a:t>/</a:t>
            </a:r>
            <a:r>
              <a:rPr lang="ro-RO" sz="2400" b="1" dirty="0"/>
              <a:t>          </a:t>
            </a:r>
            <a:r>
              <a:rPr lang="ro-RO" sz="2400" b="1" dirty="0">
                <a:cs typeface="Times New Roman" pitchFamily="18" charset="0"/>
              </a:rPr>
              <a:t>ValoareFactură</a:t>
            </a:r>
            <a:endParaRPr lang="ro-RO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ro-RO" sz="2000" dirty="0"/>
          </a:p>
          <a:p>
            <a:pPr eaLnBrk="1" hangingPunct="1"/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60506" y="23626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64607" y="280785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56411" y="324149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9941" y="56654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33230" y="61109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37328" y="654460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7882" y="26893"/>
            <a:ext cx="8606118" cy="133125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ro-RO" dirty="0"/>
              <a:t>pont</a:t>
            </a:r>
            <a:r>
              <a:rPr lang="en-US" dirty="0"/>
              <a:t> </a:t>
            </a: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sursele</a:t>
            </a:r>
            <a:r>
              <a:rPr lang="en-US" dirty="0"/>
              <a:t> DF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0892" y="1600200"/>
            <a:ext cx="8368296" cy="5043488"/>
          </a:xfrm>
        </p:spPr>
        <p:txBody>
          <a:bodyPr/>
          <a:lstStyle/>
          <a:p>
            <a:pPr eaLnBrk="1" hangingPunct="1"/>
            <a:r>
              <a:rPr lang="en-US" dirty="0"/>
              <a:t>DF </a:t>
            </a:r>
            <a:r>
              <a:rPr lang="en-US" dirty="0" err="1"/>
              <a:t>reprezint</a:t>
            </a:r>
            <a:r>
              <a:rPr lang="ro-RO" dirty="0"/>
              <a:t>ă o generalizarea a conceptului de cheie primară</a:t>
            </a:r>
          </a:p>
          <a:p>
            <a:pPr eaLnBrk="1" hangingPunct="1"/>
            <a:r>
              <a:rPr lang="ro-RO" dirty="0"/>
              <a:t>Orice atribut care identifică ceva poate fi sursă de DF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CNP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ISBN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titlurile publicate de o editură)</a:t>
            </a:r>
          </a:p>
          <a:p>
            <a:pPr lvl="1" eaLnBrk="1" hangingPunct="1"/>
            <a:r>
              <a:rPr lang="ro-RO" dirty="0"/>
              <a:t>NumărInventar (pentru mijloace fixe)</a:t>
            </a:r>
          </a:p>
          <a:p>
            <a:pPr lvl="1" eaLnBrk="1" hangingPunct="1"/>
            <a:r>
              <a:rPr lang="ro-RO" dirty="0"/>
              <a:t>Marcă (pentru angajaţi)</a:t>
            </a:r>
          </a:p>
          <a:p>
            <a:pPr lvl="1" eaLnBrk="1" hangingPunct="1"/>
            <a:r>
              <a:rPr lang="ro-RO" dirty="0"/>
              <a:t>SerieŞasiu (pentru maşini)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26894"/>
            <a:ext cx="8619565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Principala confuzie legată de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47800"/>
            <a:ext cx="8342017" cy="5181600"/>
          </a:xfrm>
        </p:spPr>
        <p:txBody>
          <a:bodyPr>
            <a:normAutofit/>
          </a:bodyPr>
          <a:lstStyle/>
          <a:p>
            <a:r>
              <a:rPr lang="ro-RO" b="1" dirty="0"/>
              <a:t>O DF nu este o implicaţie logică !!!</a:t>
            </a:r>
          </a:p>
          <a:p>
            <a:r>
              <a:rPr lang="ro-RO" i="1" dirty="0"/>
              <a:t>Nota</a:t>
            </a:r>
            <a:r>
              <a:rPr lang="ro-RO" dirty="0"/>
              <a:t> nu implică funcţional </a:t>
            </a:r>
            <a:r>
              <a:rPr lang="ro-RO" i="1" dirty="0"/>
              <a:t>Media</a:t>
            </a:r>
            <a:r>
              <a:rPr lang="ro-RO" dirty="0"/>
              <a:t> (chiar dacă o notă are implicaţii</a:t>
            </a:r>
            <a:r>
              <a:rPr lang="en-US" dirty="0"/>
              <a:t> (</a:t>
            </a:r>
            <a:r>
              <a:rPr lang="en-US" dirty="0" err="1"/>
              <a:t>influen</a:t>
            </a:r>
            <a:r>
              <a:rPr lang="ro-RO" dirty="0"/>
              <a:t>ţează</a:t>
            </a:r>
            <a:r>
              <a:rPr lang="en-US" dirty="0"/>
              <a:t>)</a:t>
            </a:r>
            <a:r>
              <a:rPr lang="ro-RO" dirty="0"/>
              <a:t> asupra mediei)</a:t>
            </a:r>
            <a:r>
              <a:rPr lang="en-US" dirty="0"/>
              <a:t>: </a:t>
            </a:r>
            <a:r>
              <a:rPr lang="ro-RO" dirty="0"/>
              <a:t>Nota </a:t>
            </a:r>
            <a:r>
              <a:rPr lang="en-US" dirty="0"/>
              <a:t>   </a:t>
            </a:r>
            <a:r>
              <a:rPr lang="en-US" b="1" dirty="0"/>
              <a:t>/</a:t>
            </a:r>
            <a:r>
              <a:rPr lang="en-US" dirty="0"/>
              <a:t>    </a:t>
            </a:r>
            <a:r>
              <a:rPr lang="ro-RO" dirty="0"/>
              <a:t>Media</a:t>
            </a:r>
          </a:p>
          <a:p>
            <a:r>
              <a:rPr lang="ro-RO" i="1" dirty="0"/>
              <a:t>Media</a:t>
            </a:r>
            <a:r>
              <a:rPr lang="ro-RO" dirty="0"/>
              <a:t> nu implică funcţional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Tipul bursei</a:t>
            </a:r>
            <a:r>
              <a:rPr lang="en-US" dirty="0"/>
              <a:t>: Media     </a:t>
            </a:r>
            <a:r>
              <a:rPr lang="en-US" b="1" dirty="0"/>
              <a:t>/</a:t>
            </a:r>
            <a:r>
              <a:rPr lang="en-US" dirty="0"/>
              <a:t>      </a:t>
            </a:r>
            <a:r>
              <a:rPr lang="en-US" dirty="0" err="1"/>
              <a:t>TipBursa</a:t>
            </a:r>
            <a:endParaRPr lang="ro-RO" dirty="0"/>
          </a:p>
          <a:p>
            <a:pPr lvl="1"/>
            <a:r>
              <a:rPr lang="ro-RO" dirty="0"/>
              <a:t>Specializarea</a:t>
            </a:r>
            <a:r>
              <a:rPr lang="en-US" dirty="0"/>
              <a:t>:    Media     </a:t>
            </a:r>
            <a:r>
              <a:rPr lang="en-US" b="1" dirty="0"/>
              <a:t>/</a:t>
            </a:r>
            <a:r>
              <a:rPr lang="en-US" dirty="0"/>
              <a:t>   </a:t>
            </a:r>
            <a:r>
              <a:rPr lang="ro-RO" dirty="0"/>
              <a:t>  </a:t>
            </a:r>
            <a:r>
              <a:rPr lang="en-US" dirty="0" err="1"/>
              <a:t>Specializarea</a:t>
            </a:r>
            <a:endParaRPr lang="ro-RO" dirty="0"/>
          </a:p>
          <a:p>
            <a:pPr lvl="1"/>
            <a:r>
              <a:rPr lang="ro-RO" dirty="0"/>
              <a:t>Forma de finanţare</a:t>
            </a:r>
            <a:r>
              <a:rPr lang="en-US" dirty="0"/>
              <a:t>: Media     </a:t>
            </a:r>
            <a:r>
              <a:rPr lang="en-US" b="1" dirty="0"/>
              <a:t>/</a:t>
            </a:r>
            <a:r>
              <a:rPr lang="en-US" dirty="0"/>
              <a:t>   </a:t>
            </a:r>
            <a:r>
              <a:rPr lang="ro-RO" dirty="0"/>
              <a:t>  </a:t>
            </a:r>
            <a:r>
              <a:rPr lang="en-US" dirty="0" err="1"/>
              <a:t>Buget_Tax</a:t>
            </a:r>
            <a:r>
              <a:rPr lang="ro-RO" dirty="0"/>
              <a:t>ă</a:t>
            </a:r>
          </a:p>
          <a:p>
            <a:r>
              <a:rPr lang="ro-RO" i="1" dirty="0"/>
              <a:t>Suma</a:t>
            </a:r>
            <a:r>
              <a:rPr lang="ro-RO" dirty="0"/>
              <a:t> nu implică funcţional </a:t>
            </a:r>
            <a:r>
              <a:rPr lang="ro-RO" i="1" dirty="0"/>
              <a:t>Media</a:t>
            </a:r>
            <a:r>
              <a:rPr lang="ro-RO" dirty="0"/>
              <a:t> 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41964" y="30770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87567" y="404600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46930" y="4463094"/>
            <a:ext cx="690462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5918" y="490357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66650" y="0"/>
            <a:ext cx="7955281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3" y="1227909"/>
            <a:ext cx="8125097" cy="563009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dirty="0"/>
              <a:t>Un student este identificat de matricol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   Matricol </a:t>
            </a:r>
            <a:r>
              <a:rPr lang="en-US" b="1" dirty="0"/>
              <a:t>	    </a:t>
            </a:r>
            <a:r>
              <a:rPr lang="ro-RO" b="1" dirty="0"/>
              <a:t>  </a:t>
            </a:r>
            <a:r>
              <a:rPr lang="ro-RO" b="1" dirty="0">
                <a:cs typeface="Times New Roman" pitchFamily="18" charset="0"/>
              </a:rPr>
              <a:t>NumePrenStudent</a:t>
            </a:r>
            <a:endParaRPr lang="en-US" dirty="0"/>
          </a:p>
          <a:p>
            <a:pPr>
              <a:defRPr/>
            </a:pPr>
            <a:r>
              <a:rPr lang="en-US" dirty="0"/>
              <a:t>O disc</a:t>
            </a:r>
            <a:r>
              <a:rPr lang="ro-RO" dirty="0"/>
              <a:t>i</a:t>
            </a:r>
            <a:r>
              <a:rPr lang="en-US" dirty="0" err="1"/>
              <a:t>plin</a:t>
            </a:r>
            <a:r>
              <a:rPr lang="ro-RO" dirty="0"/>
              <a:t>ă este identificată printr</a:t>
            </a:r>
            <a:r>
              <a:rPr lang="en-US" dirty="0"/>
              <a:t>-un cod:</a:t>
            </a:r>
          </a:p>
          <a:p>
            <a:pPr>
              <a:buNone/>
              <a:defRPr/>
            </a:pPr>
            <a:r>
              <a:rPr lang="ro-RO" b="1" dirty="0"/>
              <a:t>	CodDisciplină </a:t>
            </a:r>
            <a:r>
              <a:rPr lang="en-US" b="1" dirty="0"/>
              <a:t>         </a:t>
            </a:r>
            <a:r>
              <a:rPr lang="ro-RO" b="1" dirty="0">
                <a:cs typeface="Times New Roman" pitchFamily="18" charset="0"/>
              </a:rPr>
              <a:t>DenumireDisciplină</a:t>
            </a:r>
            <a:endParaRPr lang="en-US" b="1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/>
              <a:t>U</a:t>
            </a:r>
            <a:r>
              <a:rPr lang="ro-RO" dirty="0"/>
              <a:t>n student </a:t>
            </a:r>
            <a:r>
              <a:rPr lang="en-US" dirty="0"/>
              <a:t>are </a:t>
            </a:r>
            <a:r>
              <a:rPr lang="ro-RO" dirty="0"/>
              <a:t>examen</a:t>
            </a:r>
            <a:r>
              <a:rPr lang="en-US" dirty="0"/>
              <a:t>e</a:t>
            </a:r>
            <a:r>
              <a:rPr lang="ro-RO" dirty="0"/>
              <a:t> la mai multe discipline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     </a:t>
            </a:r>
            <a:r>
              <a:rPr lang="ro-RO" b="1" dirty="0"/>
              <a:t>CodDisciplină</a:t>
            </a:r>
            <a:endParaRPr lang="en-US" b="1" dirty="0"/>
          </a:p>
          <a:p>
            <a:pPr>
              <a:defRPr/>
            </a:pPr>
            <a:r>
              <a:rPr lang="en-US" dirty="0"/>
              <a:t>La o </a:t>
            </a:r>
            <a:r>
              <a:rPr lang="ro-RO" dirty="0"/>
              <a:t>disciplină sunt evaluaţi toţi studenţii dintr</a:t>
            </a:r>
            <a:r>
              <a:rPr lang="en-US" dirty="0"/>
              <a:t>-un</a:t>
            </a:r>
            <a:r>
              <a:rPr lang="ro-RO" dirty="0"/>
              <a:t> an</a:t>
            </a:r>
            <a:r>
              <a:rPr lang="en-US" dirty="0"/>
              <a:t>/</a:t>
            </a:r>
            <a:r>
              <a:rPr lang="ro-RO" dirty="0"/>
              <a:t>specializare</a:t>
            </a:r>
            <a:r>
              <a:rPr lang="en-US" dirty="0"/>
              <a:t>/</a:t>
            </a:r>
            <a:r>
              <a:rPr lang="ro-RO" dirty="0"/>
              <a:t>modul</a:t>
            </a:r>
            <a:r>
              <a:rPr lang="en-US" dirty="0"/>
              <a:t>/</a:t>
            </a:r>
            <a:r>
              <a:rPr lang="en-US" dirty="0" err="1"/>
              <a:t>serie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CodDisciplină</a:t>
            </a:r>
            <a:r>
              <a:rPr lang="en-US" b="1" dirty="0"/>
              <a:t>     /      </a:t>
            </a:r>
            <a:r>
              <a:rPr lang="ro-RO" b="1" dirty="0"/>
              <a:t>Matricol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6558" y="20074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17470" y="30404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69114" y="444031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51035" y="5875056"/>
            <a:ext cx="978921" cy="68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01336" y="0"/>
            <a:ext cx="799447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1146119"/>
            <a:ext cx="8203475" cy="5688106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/>
              <a:t>Dac</a:t>
            </a:r>
            <a:r>
              <a:rPr lang="ro-RO" dirty="0"/>
              <a:t>ă în </a:t>
            </a:r>
            <a:r>
              <a:rPr lang="en-US" dirty="0"/>
              <a:t>BD</a:t>
            </a:r>
            <a:r>
              <a:rPr lang="ro-RO" dirty="0"/>
              <a:t> se preia </a:t>
            </a:r>
            <a:r>
              <a:rPr lang="ro-RO" b="1" dirty="0"/>
              <a:t>numai not</a:t>
            </a:r>
            <a:r>
              <a:rPr lang="en-US" b="1" dirty="0"/>
              <a:t>a final</a:t>
            </a:r>
            <a:r>
              <a:rPr lang="ro-RO" b="1" dirty="0"/>
              <a:t>ă</a:t>
            </a:r>
            <a:r>
              <a:rPr lang="ro-RO" dirty="0"/>
              <a:t>, (indiferent dacă aceasta este luată în sesiunea obişnuită sau în restanţe) </a:t>
            </a:r>
            <a:r>
              <a:rPr lang="en-US" dirty="0"/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     </a:t>
            </a:r>
            <a:r>
              <a:rPr lang="ro-RO" b="1" dirty="0">
                <a:cs typeface="Times New Roman" pitchFamily="18" charset="0"/>
              </a:rPr>
              <a:t>NotăFinală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     </a:t>
            </a:r>
            <a:r>
              <a:rPr lang="ro-RO" b="1" dirty="0">
                <a:cs typeface="Times New Roman" pitchFamily="18" charset="0"/>
              </a:rPr>
              <a:t>DatăExaminareFinală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/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Dac</a:t>
            </a:r>
            <a:r>
              <a:rPr lang="ro-RO" dirty="0"/>
              <a:t>ă în BD se preiau </a:t>
            </a:r>
            <a:r>
              <a:rPr lang="ro-RO" b="1" dirty="0"/>
              <a:t>toate examinările </a:t>
            </a:r>
            <a:r>
              <a:rPr lang="ro-RO" dirty="0"/>
              <a:t>(sesiunea obişnuită şi toate </a:t>
            </a:r>
            <a:r>
              <a:rPr lang="en-US" dirty="0" err="1"/>
              <a:t>eventualele</a:t>
            </a:r>
            <a:r>
              <a:rPr lang="en-US" dirty="0"/>
              <a:t> </a:t>
            </a:r>
            <a:r>
              <a:rPr lang="ro-RO" dirty="0"/>
              <a:t>sesiuni</a:t>
            </a:r>
            <a:r>
              <a:rPr lang="en-US" dirty="0"/>
              <a:t> </a:t>
            </a:r>
            <a:r>
              <a:rPr lang="ro-RO" dirty="0"/>
              <a:t>de restanţe) </a:t>
            </a:r>
            <a:r>
              <a:rPr lang="en-US" dirty="0"/>
              <a:t>:</a:t>
            </a:r>
            <a:endParaRPr lang="ro-RO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     </a:t>
            </a:r>
            <a:r>
              <a:rPr lang="en-US" b="1" dirty="0"/>
              <a:t>/</a:t>
            </a:r>
            <a:r>
              <a:rPr lang="ro-RO" b="1" dirty="0"/>
              <a:t>      </a:t>
            </a:r>
            <a:r>
              <a:rPr lang="en-US" b="1" dirty="0" err="1">
                <a:cs typeface="Times New Roman" pitchFamily="18" charset="0"/>
              </a:rPr>
              <a:t>Dat</a:t>
            </a:r>
            <a:r>
              <a:rPr lang="ro-RO" b="1" dirty="0">
                <a:cs typeface="Times New Roman" pitchFamily="18" charset="0"/>
              </a:rPr>
              <a:t>ă</a:t>
            </a:r>
            <a:r>
              <a:rPr lang="en-US" b="1" dirty="0" err="1">
                <a:cs typeface="Times New Roman" pitchFamily="18" charset="0"/>
              </a:rPr>
              <a:t>Examinare</a:t>
            </a: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/    </a:t>
            </a:r>
            <a:r>
              <a:rPr lang="ro-RO" b="1" dirty="0"/>
              <a:t>  </a:t>
            </a:r>
            <a:r>
              <a:rPr lang="en-US" b="1" dirty="0">
                <a:cs typeface="Times New Roman" pitchFamily="18" charset="0"/>
              </a:rPr>
              <a:t>Not</a:t>
            </a:r>
            <a:r>
              <a:rPr lang="ro-RO" b="1" dirty="0">
                <a:cs typeface="Times New Roman" pitchFamily="18" charset="0"/>
              </a:rPr>
              <a:t>ă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cs typeface="Times New Roman" pitchFamily="18" charset="0"/>
              </a:rPr>
              <a:t>însă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</a:t>
            </a:r>
            <a:r>
              <a:rPr lang="en-US" b="1" dirty="0"/>
              <a:t>, </a:t>
            </a:r>
            <a:r>
              <a:rPr lang="en-US" b="1" dirty="0" err="1">
                <a:cs typeface="Times New Roman" pitchFamily="18" charset="0"/>
              </a:rPr>
              <a:t>Dat</a:t>
            </a:r>
            <a:r>
              <a:rPr lang="ro-RO" b="1" dirty="0">
                <a:cs typeface="Times New Roman" pitchFamily="18" charset="0"/>
              </a:rPr>
              <a:t>ă</a:t>
            </a:r>
            <a:r>
              <a:rPr lang="en-US" b="1" dirty="0" err="1">
                <a:cs typeface="Times New Roman" pitchFamily="18" charset="0"/>
              </a:rPr>
              <a:t>Examinare</a:t>
            </a:r>
            <a:r>
              <a:rPr lang="en-US" b="1" dirty="0">
                <a:cs typeface="Times New Roman" pitchFamily="18" charset="0"/>
              </a:rPr>
              <a:t>)           Not</a:t>
            </a:r>
            <a:r>
              <a:rPr lang="ro-RO" b="1" dirty="0">
                <a:cs typeface="Times New Roman" pitchFamily="18" charset="0"/>
              </a:rPr>
              <a:t>ă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32636" y="28050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43849" y="33373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4013" y="501207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2335" y="55469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46676" y="658205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5" y="1791804"/>
            <a:ext cx="9004137" cy="3775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6214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2" y="1319349"/>
            <a:ext cx="7759337" cy="5402717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err="1"/>
              <a:t>Dac</a:t>
            </a:r>
            <a:r>
              <a:rPr lang="ro-RO" dirty="0"/>
              <a:t>ă numărul fiecărei facturi emise este unic</a:t>
            </a:r>
            <a:r>
              <a:rPr lang="en-US" dirty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NumărFactură          </a:t>
            </a:r>
            <a:r>
              <a:rPr lang="ro-RO" b="1" dirty="0">
                <a:cs typeface="Times New Roman" pitchFamily="18" charset="0"/>
              </a:rPr>
              <a:t>DataFactură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NumărFactură          </a:t>
            </a:r>
            <a:r>
              <a:rPr lang="ro-RO" b="1" dirty="0">
                <a:cs typeface="Times New Roman" pitchFamily="18" charset="0"/>
              </a:rPr>
              <a:t>NumeClient</a:t>
            </a:r>
            <a:endParaRPr lang="en-US" dirty="0"/>
          </a:p>
          <a:p>
            <a:pPr>
              <a:defRPr/>
            </a:pPr>
            <a:r>
              <a:rPr lang="ro-RO" dirty="0"/>
              <a:t>O factură are mai multe linii, pe fiecare linie fiind consemnată vânzarea unui produs</a:t>
            </a:r>
            <a:r>
              <a:rPr lang="en-US" dirty="0"/>
              <a:t>:</a:t>
            </a:r>
            <a:endParaRPr lang="ro-RO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NumărFactură     </a:t>
            </a:r>
            <a:r>
              <a:rPr lang="en-US" b="1" dirty="0"/>
              <a:t> /</a:t>
            </a:r>
            <a:r>
              <a:rPr lang="ro-RO" b="1" dirty="0"/>
              <a:t>     </a:t>
            </a:r>
            <a:r>
              <a:rPr lang="ro-RO" b="1" dirty="0">
                <a:cs typeface="Times New Roman" pitchFamily="18" charset="0"/>
              </a:rPr>
              <a:t>Linie </a:t>
            </a:r>
            <a:r>
              <a:rPr lang="en-US" b="1" dirty="0"/>
              <a:t>	</a:t>
            </a:r>
            <a:r>
              <a:rPr lang="ro-RO" b="1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NumărFactură </a:t>
            </a:r>
            <a:r>
              <a:rPr lang="en-US" b="1" dirty="0"/>
              <a:t>     /     Den</a:t>
            </a:r>
            <a:r>
              <a:rPr lang="ro-RO" b="1" dirty="0">
                <a:cs typeface="Times New Roman" pitchFamily="18" charset="0"/>
              </a:rPr>
              <a:t>Produs</a:t>
            </a:r>
            <a:endParaRPr lang="en-US" b="1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DF </a:t>
            </a:r>
            <a:r>
              <a:rPr lang="en-US" dirty="0" err="1">
                <a:cs typeface="Times New Roman" pitchFamily="18" charset="0"/>
              </a:rPr>
              <a:t>corecte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sunt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Den</a:t>
            </a:r>
            <a:r>
              <a:rPr lang="ro-RO" b="1" dirty="0">
                <a:cs typeface="Times New Roman" pitchFamily="18" charset="0"/>
              </a:rPr>
              <a:t>Produs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</a:t>
            </a:r>
            <a:r>
              <a:rPr lang="en-US" b="1" dirty="0"/>
              <a:t>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</a:t>
            </a:r>
            <a:r>
              <a:rPr lang="en-US" b="1" dirty="0" err="1">
                <a:cs typeface="Times New Roman" pitchFamily="18" charset="0"/>
              </a:rPr>
              <a:t>Cantitate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</a:t>
            </a:r>
            <a:r>
              <a:rPr lang="en-US" b="1" dirty="0"/>
              <a:t>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Pre</a:t>
            </a:r>
            <a:r>
              <a:rPr lang="ro-RO" b="1" dirty="0">
                <a:cs typeface="Times New Roman" pitchFamily="18" charset="0"/>
              </a:rPr>
              <a:t>ţUnitar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79322" y="244159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81990" y="287673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08265" y="41768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525" y="46283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86593" y="554639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80248" y="600587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818" y="644580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13064"/>
            <a:ext cx="8151223" cy="1123406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Atributele unei BD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45474"/>
            <a:ext cx="8503920" cy="5421088"/>
          </a:xfrm>
        </p:spPr>
        <p:txBody>
          <a:bodyPr>
            <a:normAutofit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analiza</a:t>
            </a:r>
            <a:r>
              <a:rPr lang="en-US" dirty="0"/>
              <a:t>/</a:t>
            </a:r>
            <a:r>
              <a:rPr lang="en-US" dirty="0" err="1"/>
              <a:t>proiectarea</a:t>
            </a:r>
            <a:r>
              <a:rPr lang="en-US" dirty="0"/>
              <a:t> “obi</a:t>
            </a:r>
            <a:r>
              <a:rPr lang="ro-RO" dirty="0"/>
              <a:t>şnuită</a:t>
            </a:r>
            <a:r>
              <a:rPr lang="en-US" dirty="0"/>
              <a:t>”</a:t>
            </a:r>
            <a:r>
              <a:rPr lang="ro-RO" dirty="0"/>
              <a:t>, în care </a:t>
            </a:r>
            <a:r>
              <a:rPr lang="ro-RO" i="1" dirty="0"/>
              <a:t>relațiile (legăturile) se stabilesc între clase de obiecte </a:t>
            </a:r>
            <a:r>
              <a:rPr lang="ro-RO" dirty="0"/>
              <a:t>(sau clase de entităţi), </a:t>
            </a:r>
            <a:r>
              <a:rPr lang="ro-RO" b="1" dirty="0"/>
              <a:t>normalizarea se bazează  exclusiv pe legături semantice între atributele bazei de date </a:t>
            </a:r>
          </a:p>
          <a:p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ţii elementare care descriu procesele, tranzacţiile, entităţile pentru care proiectăm BD</a:t>
            </a:r>
          </a:p>
          <a:p>
            <a:r>
              <a:rPr lang="ro-RO" dirty="0"/>
              <a:t>Exemple</a:t>
            </a:r>
            <a:r>
              <a:rPr lang="en-US" dirty="0"/>
              <a:t>: </a:t>
            </a:r>
            <a:r>
              <a:rPr lang="en-US" i="1" dirty="0" err="1"/>
              <a:t>Denumire</a:t>
            </a:r>
            <a:r>
              <a:rPr lang="en-US" dirty="0"/>
              <a:t>, </a:t>
            </a:r>
            <a:r>
              <a:rPr lang="en-US" i="1" dirty="0" err="1"/>
              <a:t>Lungime</a:t>
            </a:r>
            <a:r>
              <a:rPr lang="en-US" dirty="0"/>
              <a:t>, </a:t>
            </a:r>
            <a:r>
              <a:rPr lang="en-US" i="1" dirty="0" err="1"/>
              <a:t>UnitateM</a:t>
            </a:r>
            <a:r>
              <a:rPr lang="ro-RO" i="1" dirty="0"/>
              <a:t>ăsură</a:t>
            </a:r>
            <a:r>
              <a:rPr lang="ro-RO" dirty="0"/>
              <a:t>, </a:t>
            </a:r>
            <a:r>
              <a:rPr lang="en-US" i="1" dirty="0"/>
              <a:t>Sex</a:t>
            </a:r>
            <a:r>
              <a:rPr lang="en-US" dirty="0"/>
              <a:t>, </a:t>
            </a:r>
            <a:r>
              <a:rPr lang="ro-RO" i="1" dirty="0"/>
              <a:t>CapacitateDeStocare</a:t>
            </a:r>
            <a:r>
              <a:rPr lang="ro-RO" dirty="0"/>
              <a:t>, </a:t>
            </a:r>
            <a:r>
              <a:rPr lang="ro-RO" i="1" dirty="0"/>
              <a:t>DataEmiterii</a:t>
            </a:r>
            <a:r>
              <a:rPr lang="ro-RO" dirty="0"/>
              <a:t>, </a:t>
            </a:r>
            <a:r>
              <a:rPr lang="ro-RO" i="1" dirty="0"/>
              <a:t>Greutate</a:t>
            </a:r>
            <a:r>
              <a:rPr lang="ro-RO" dirty="0"/>
              <a:t>, </a:t>
            </a:r>
            <a:r>
              <a:rPr lang="ro-RO" i="1" dirty="0"/>
              <a:t>PerioadăDeGrație</a:t>
            </a:r>
            <a:r>
              <a:rPr lang="en-US" dirty="0"/>
              <a:t>, </a:t>
            </a:r>
            <a:r>
              <a:rPr lang="en-US" i="1" dirty="0" err="1"/>
              <a:t>NrPorturiUSB2</a:t>
            </a:r>
            <a:r>
              <a:rPr lang="en-US" dirty="0"/>
              <a:t>, </a:t>
            </a:r>
            <a:r>
              <a:rPr lang="en-US" i="1" dirty="0" err="1"/>
              <a:t>NrPorturiUSB3</a:t>
            </a:r>
            <a:r>
              <a:rPr lang="en-US" dirty="0"/>
              <a:t>, </a:t>
            </a:r>
            <a:r>
              <a:rPr lang="en-US" i="1" dirty="0" err="1"/>
              <a:t>AdresaEMail</a:t>
            </a:r>
            <a:r>
              <a:rPr lang="en-US" dirty="0"/>
              <a:t>, </a:t>
            </a:r>
            <a:r>
              <a:rPr lang="en-US" i="1" dirty="0" err="1"/>
              <a:t>NotaObț</a:t>
            </a:r>
            <a:r>
              <a:rPr lang="ro-RO" i="1" dirty="0"/>
              <a:t>inută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92777" y="6349"/>
            <a:ext cx="7916092" cy="102561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Reprezentare grafică a DF</a:t>
            </a:r>
            <a:endParaRPr lang="en-US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143250" y="1928813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500813" y="1357313"/>
            <a:ext cx="2027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DataFactură </a:t>
            </a:r>
            <a:endParaRPr 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6635750" y="2286000"/>
            <a:ext cx="19367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NumeClient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1959" y="1129120"/>
            <a:ext cx="4135618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simplă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cxnSp>
        <p:nvCxnSpPr>
          <p:cNvPr id="10" name="Straight Arrow Connector 9"/>
          <p:cNvCxnSpPr>
            <a:stCxn id="15363" idx="3"/>
            <a:endCxn id="15364" idx="1"/>
          </p:cNvCxnSpPr>
          <p:nvPr/>
        </p:nvCxnSpPr>
        <p:spPr>
          <a:xfrm flipV="1">
            <a:off x="5400675" y="1597025"/>
            <a:ext cx="1100138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29250" y="2286000"/>
            <a:ext cx="1143000" cy="214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991960" y="3007316"/>
            <a:ext cx="4220120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compusă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214563" y="3714750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5357813" y="3786188"/>
            <a:ext cx="9413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Linie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72000" y="4746625"/>
            <a:ext cx="336550" cy="3571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9000" y="4213225"/>
            <a:ext cx="1143000" cy="574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894263" y="4203700"/>
            <a:ext cx="879475" cy="515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5" name="Rectangle 22"/>
          <p:cNvSpPr>
            <a:spLocks noChangeArrowheads="1"/>
          </p:cNvSpPr>
          <p:nvPr/>
        </p:nvSpPr>
        <p:spPr bwMode="auto">
          <a:xfrm>
            <a:off x="2256591" y="5588000"/>
            <a:ext cx="178125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Den</a:t>
            </a:r>
            <a:r>
              <a:rPr lang="ro-RO"/>
              <a:t>Produs</a:t>
            </a:r>
            <a:endParaRPr lang="en-US"/>
          </a:p>
        </p:txBody>
      </p:sp>
      <p:sp>
        <p:nvSpPr>
          <p:cNvPr id="15376" name="Rectangle 23"/>
          <p:cNvSpPr>
            <a:spLocks noChangeArrowheads="1"/>
          </p:cNvSpPr>
          <p:nvPr/>
        </p:nvSpPr>
        <p:spPr bwMode="auto">
          <a:xfrm>
            <a:off x="5599113" y="5538788"/>
            <a:ext cx="16795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PreţUnitar</a:t>
            </a:r>
            <a:endParaRPr lang="en-US"/>
          </a:p>
        </p:txBody>
      </p:sp>
      <p:sp>
        <p:nvSpPr>
          <p:cNvPr id="15377" name="Rectangle 24"/>
          <p:cNvSpPr>
            <a:spLocks noChangeArrowheads="1"/>
          </p:cNvSpPr>
          <p:nvPr/>
        </p:nvSpPr>
        <p:spPr bwMode="auto">
          <a:xfrm>
            <a:off x="4038600" y="6143625"/>
            <a:ext cx="14763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Cantitate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500438" y="5029200"/>
            <a:ext cx="1071562" cy="528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377" idx="0"/>
          </p:cNvCxnSpPr>
          <p:nvPr/>
        </p:nvCxnSpPr>
        <p:spPr>
          <a:xfrm rot="16200000" flipH="1">
            <a:off x="4275931" y="5642769"/>
            <a:ext cx="949325" cy="52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376" idx="0"/>
          </p:cNvCxnSpPr>
          <p:nvPr/>
        </p:nvCxnSpPr>
        <p:spPr>
          <a:xfrm>
            <a:off x="4975225" y="5029200"/>
            <a:ext cx="1463675" cy="509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8902" y="1"/>
            <a:ext cx="7968344" cy="100584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parţiale</a:t>
            </a:r>
            <a:endParaRPr lang="en-US" dirty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992776" y="1175657"/>
            <a:ext cx="7694023" cy="568234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O </a:t>
            </a:r>
            <a:r>
              <a:rPr lang="en-US" dirty="0" err="1"/>
              <a:t>dependen</a:t>
            </a:r>
            <a:r>
              <a:rPr lang="ro-RO" dirty="0"/>
              <a:t>ţă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cs typeface="Times New Roman" pitchFamily="18" charset="0"/>
              </a:rPr>
              <a:t>(X, Y)           Z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par</a:t>
            </a:r>
            <a:r>
              <a:rPr lang="ro-RO" b="1" dirty="0"/>
              <a:t>ţ</a:t>
            </a:r>
            <a:r>
              <a:rPr lang="en-US" b="1" dirty="0" err="1"/>
              <a:t>ial</a:t>
            </a:r>
            <a:r>
              <a:rPr lang="ro-RO" b="1" dirty="0"/>
              <a:t>ă</a:t>
            </a:r>
            <a:r>
              <a:rPr lang="en-US" dirty="0"/>
              <a:t> </a:t>
            </a:r>
            <a:r>
              <a:rPr lang="ro-RO" dirty="0"/>
              <a:t>(ne-elementară)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ţ</a:t>
            </a:r>
            <a:r>
              <a:rPr lang="en-US" dirty="0"/>
              <a:t>in </a:t>
            </a:r>
            <a:r>
              <a:rPr lang="en-US" dirty="0" err="1"/>
              <a:t>una</a:t>
            </a:r>
            <a:r>
              <a:rPr lang="en-US" dirty="0"/>
              <a:t> din</a:t>
            </a:r>
            <a:r>
              <a:rPr lang="ro-RO" dirty="0"/>
              <a:t>tre</a:t>
            </a:r>
            <a:r>
              <a:rPr lang="en-US" dirty="0"/>
              <a:t> </a:t>
            </a:r>
            <a:r>
              <a:rPr lang="en-US" dirty="0" err="1"/>
              <a:t>depe</a:t>
            </a:r>
            <a:r>
              <a:rPr lang="ro-RO" dirty="0"/>
              <a:t>n</a:t>
            </a:r>
            <a:r>
              <a:rPr lang="en-US" dirty="0"/>
              <a:t>den</a:t>
            </a:r>
            <a:r>
              <a:rPr lang="ro-RO" dirty="0"/>
              <a:t>ţ</a:t>
            </a:r>
            <a:r>
              <a:rPr lang="en-US" dirty="0" err="1"/>
              <a:t>ele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b="1" dirty="0">
                <a:cs typeface="Times New Roman" pitchFamily="18" charset="0"/>
              </a:rPr>
              <a:t>X          Z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Y            Z</a:t>
            </a:r>
            <a:endParaRPr lang="ro-RO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ro-RO" dirty="0"/>
              <a:t>DF care </a:t>
            </a:r>
            <a:r>
              <a:rPr lang="ro-RO" b="1" dirty="0"/>
              <a:t>nu</a:t>
            </a:r>
            <a:r>
              <a:rPr lang="ro-RO" dirty="0"/>
              <a:t> este parţială se numeşte </a:t>
            </a:r>
            <a:r>
              <a:rPr lang="ro-RO" b="1" dirty="0"/>
              <a:t>totală</a:t>
            </a:r>
            <a:r>
              <a:rPr lang="ro-RO" dirty="0"/>
              <a:t>, </a:t>
            </a:r>
            <a:r>
              <a:rPr lang="ro-RO" b="1" dirty="0"/>
              <a:t>plină</a:t>
            </a:r>
            <a:r>
              <a:rPr lang="ro-RO" dirty="0"/>
              <a:t>, </a:t>
            </a:r>
            <a:r>
              <a:rPr lang="ro-RO" b="1" dirty="0"/>
              <a:t>deplină</a:t>
            </a:r>
            <a:r>
              <a:rPr lang="ro-RO" dirty="0"/>
              <a:t> sau </a:t>
            </a:r>
            <a:r>
              <a:rPr lang="ro-RO" b="1" dirty="0"/>
              <a:t>elementară</a:t>
            </a:r>
            <a:endParaRPr lang="en-US" b="1" dirty="0"/>
          </a:p>
          <a:p>
            <a:pPr marL="82550" indent="0"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ro-RO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i="1" dirty="0"/>
              <a:t>Obs</a:t>
            </a:r>
            <a:r>
              <a:rPr lang="en-US" i="1" dirty="0"/>
              <a:t>: </a:t>
            </a:r>
            <a:r>
              <a:rPr lang="ro-RO" i="1" dirty="0"/>
              <a:t>P</a:t>
            </a:r>
            <a:r>
              <a:rPr lang="en-US" i="1" dirty="0" err="1"/>
              <a:t>roblema</a:t>
            </a:r>
            <a:r>
              <a:rPr lang="en-US" i="1" dirty="0"/>
              <a:t> par</a:t>
            </a:r>
            <a:r>
              <a:rPr lang="ro-RO" i="1" dirty="0"/>
              <a:t>ţialităţii se pune doar pentru dependenţe cu sursa compusă.</a:t>
            </a:r>
            <a:endParaRPr lang="en-US" i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08576" y="1849348"/>
            <a:ext cx="752110" cy="12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21548" y="307925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60356" y="31076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93662"/>
            <a:ext cx="7620000" cy="125104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Exemple de DF parţiale</a:t>
            </a:r>
            <a:endParaRPr lang="en-US" dirty="0"/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847724" y="1708150"/>
            <a:ext cx="7731499" cy="486727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>
                <a:cs typeface="Times New Roman" pitchFamily="18" charset="0"/>
              </a:rPr>
              <a:t>	         NumePrenStudent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 </a:t>
            </a:r>
            <a:r>
              <a:rPr lang="ro-RO" sz="2800" dirty="0">
                <a:cs typeface="Times New Roman" pitchFamily="18" charset="0"/>
              </a:rPr>
              <a:t>AdresăStudent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</a:t>
            </a:r>
            <a:r>
              <a:rPr lang="ro-RO" sz="2800" dirty="0">
                <a:cs typeface="Times New Roman" pitchFamily="18" charset="0"/>
              </a:rPr>
              <a:t>DenumireDisciplină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</a:t>
            </a:r>
            <a:r>
              <a:rPr lang="ro-RO" sz="2800" dirty="0">
                <a:cs typeface="Times New Roman" pitchFamily="18" charset="0"/>
              </a:rPr>
              <a:t>NumărCredite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07310" y="1627840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66607" y="2353207"/>
            <a:ext cx="1216412" cy="395602"/>
            <a:chOff x="4303089" y="2353207"/>
            <a:chExt cx="779929" cy="395602"/>
          </a:xfrm>
        </p:grpSpPr>
        <p:sp>
          <p:nvSpPr>
            <p:cNvPr id="1742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88229" y="3648602"/>
            <a:ext cx="1339613" cy="395602"/>
            <a:chOff x="4303089" y="2353207"/>
            <a:chExt cx="779929" cy="395602"/>
          </a:xfrm>
        </p:grpSpPr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 dirty="0"/>
                <a:t>P</a:t>
              </a:r>
              <a:endParaRPr lang="en-US" sz="2000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788229" y="4930550"/>
            <a:ext cx="1357543" cy="395602"/>
            <a:chOff x="4303089" y="2353207"/>
            <a:chExt cx="779929" cy="395602"/>
          </a:xfrm>
        </p:grpSpPr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01291" y="6252839"/>
            <a:ext cx="1389306" cy="395602"/>
            <a:chOff x="4303089" y="2353207"/>
            <a:chExt cx="779929" cy="395602"/>
          </a:xfrm>
        </p:grpSpPr>
        <p:sp>
          <p:nvSpPr>
            <p:cNvPr id="34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1698346" y="2950129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834640" y="4285865"/>
            <a:ext cx="388440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756262" y="5608154"/>
            <a:ext cx="4034503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958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Identificarea grafică a DF parţiale</a:t>
            </a:r>
            <a:endParaRPr lang="en-US" dirty="0"/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1952280" y="1603375"/>
            <a:ext cx="135165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>
                <a:latin typeface="+mn-lt"/>
              </a:rPr>
              <a:t>Matricol</a:t>
            </a:r>
            <a:endParaRPr lang="en-US" sz="2600">
              <a:latin typeface="+mn-lt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5078613" y="1674813"/>
            <a:ext cx="2223686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CodDisciplină</a:t>
            </a:r>
            <a:endParaRPr lang="en-US" sz="2600">
              <a:latin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76725" y="3402013"/>
            <a:ext cx="334963" cy="3571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662238" y="2008188"/>
            <a:ext cx="1663700" cy="14462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356894" y="2309019"/>
            <a:ext cx="1335087" cy="904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Rectangle 22"/>
          <p:cNvSpPr>
            <a:spLocks noChangeArrowheads="1"/>
          </p:cNvSpPr>
          <p:nvPr/>
        </p:nvSpPr>
        <p:spPr bwMode="auto">
          <a:xfrm>
            <a:off x="-57994" y="4687888"/>
            <a:ext cx="2932213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NumePrenStudent</a:t>
            </a:r>
            <a:endParaRPr lang="en-US" sz="2600">
              <a:latin typeface="+mn-lt"/>
            </a:endParaRPr>
          </a:p>
        </p:txBody>
      </p:sp>
      <p:sp>
        <p:nvSpPr>
          <p:cNvPr id="18441" name="Rectangle 23"/>
          <p:cNvSpPr>
            <a:spLocks noChangeArrowheads="1"/>
          </p:cNvSpPr>
          <p:nvPr/>
        </p:nvSpPr>
        <p:spPr bwMode="auto">
          <a:xfrm>
            <a:off x="4795976" y="5821363"/>
            <a:ext cx="305724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DenumireDisciplină</a:t>
            </a:r>
            <a:endParaRPr lang="en-US" sz="2600">
              <a:latin typeface="+mn-lt"/>
            </a:endParaRPr>
          </a:p>
        </p:txBody>
      </p:sp>
      <p:sp>
        <p:nvSpPr>
          <p:cNvPr id="18442" name="Rectangle 24"/>
          <p:cNvSpPr>
            <a:spLocks noChangeArrowheads="1"/>
          </p:cNvSpPr>
          <p:nvPr/>
        </p:nvSpPr>
        <p:spPr bwMode="auto">
          <a:xfrm>
            <a:off x="1890085" y="5781675"/>
            <a:ext cx="239520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AdresaStudent</a:t>
            </a:r>
            <a:endParaRPr lang="en-US" sz="2600">
              <a:latin typeface="+mn-lt"/>
            </a:endParaRPr>
          </a:p>
        </p:txBody>
      </p:sp>
      <p:cxnSp>
        <p:nvCxnSpPr>
          <p:cNvPr id="26" name="Straight Arrow Connector 25"/>
          <p:cNvCxnSpPr>
            <a:stCxn id="18" idx="2"/>
            <a:endCxn id="18440" idx="0"/>
          </p:cNvCxnSpPr>
          <p:nvPr/>
        </p:nvCxnSpPr>
        <p:spPr>
          <a:xfrm rot="10800000" flipV="1">
            <a:off x="1408113" y="3580606"/>
            <a:ext cx="2868612" cy="11072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8442" idx="0"/>
          </p:cNvCxnSpPr>
          <p:nvPr/>
        </p:nvCxnSpPr>
        <p:spPr>
          <a:xfrm rot="5400000">
            <a:off x="2669342" y="4125238"/>
            <a:ext cx="2074784" cy="12380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</p:cNvCxnSpPr>
          <p:nvPr/>
        </p:nvCxnSpPr>
        <p:spPr>
          <a:xfrm rot="16200000" flipH="1">
            <a:off x="4275932" y="3993356"/>
            <a:ext cx="2089150" cy="15160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6" name="Rectangle 31"/>
          <p:cNvSpPr>
            <a:spLocks noChangeArrowheads="1"/>
          </p:cNvSpPr>
          <p:nvPr/>
        </p:nvSpPr>
        <p:spPr bwMode="auto">
          <a:xfrm>
            <a:off x="6590529" y="4816475"/>
            <a:ext cx="226055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NumărCredite</a:t>
            </a:r>
            <a:endParaRPr lang="en-US" sz="2600">
              <a:latin typeface="+mn-lt"/>
            </a:endParaRPr>
          </a:p>
        </p:txBody>
      </p:sp>
      <p:cxnSp>
        <p:nvCxnSpPr>
          <p:cNvPr id="41" name="Straight Arrow Connector 40"/>
          <p:cNvCxnSpPr>
            <a:stCxn id="18" idx="6"/>
            <a:endCxn id="18446" idx="0"/>
          </p:cNvCxnSpPr>
          <p:nvPr/>
        </p:nvCxnSpPr>
        <p:spPr>
          <a:xfrm>
            <a:off x="4611688" y="3580607"/>
            <a:ext cx="3109119" cy="12358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316412" y="3832226"/>
            <a:ext cx="3630613" cy="214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436" idx="2"/>
          </p:cNvCxnSpPr>
          <p:nvPr/>
        </p:nvCxnSpPr>
        <p:spPr>
          <a:xfrm rot="16200000" flipH="1">
            <a:off x="5739207" y="2578493"/>
            <a:ext cx="2686055" cy="1783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0" name="TextBox 50"/>
          <p:cNvSpPr txBox="1">
            <a:spLocks noChangeArrowheads="1"/>
          </p:cNvSpPr>
          <p:nvPr/>
        </p:nvSpPr>
        <p:spPr bwMode="auto">
          <a:xfrm>
            <a:off x="4928894" y="42449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1" name="TextBox 51"/>
          <p:cNvSpPr txBox="1">
            <a:spLocks noChangeArrowheads="1"/>
          </p:cNvSpPr>
          <p:nvPr/>
        </p:nvSpPr>
        <p:spPr bwMode="auto">
          <a:xfrm>
            <a:off x="5377363" y="37655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2" name="TextBox 52"/>
          <p:cNvSpPr txBox="1">
            <a:spLocks noChangeArrowheads="1"/>
          </p:cNvSpPr>
          <p:nvPr/>
        </p:nvSpPr>
        <p:spPr bwMode="auto">
          <a:xfrm>
            <a:off x="3610475" y="4352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3" name="TextBox 53"/>
          <p:cNvSpPr txBox="1">
            <a:spLocks noChangeArrowheads="1"/>
          </p:cNvSpPr>
          <p:nvPr/>
        </p:nvSpPr>
        <p:spPr bwMode="auto">
          <a:xfrm>
            <a:off x="2848475" y="388620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858044" y="3721894"/>
            <a:ext cx="3706812" cy="412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50850" y="2709863"/>
            <a:ext cx="2447925" cy="1196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6" name="Rectangle 59"/>
          <p:cNvSpPr>
            <a:spLocks noChangeArrowheads="1"/>
          </p:cNvSpPr>
          <p:nvPr/>
        </p:nvSpPr>
        <p:spPr bwMode="auto">
          <a:xfrm>
            <a:off x="3641178" y="6378575"/>
            <a:ext cx="179889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NotaFinală</a:t>
            </a:r>
            <a:endParaRPr lang="en-US" sz="2600">
              <a:latin typeface="+mn-lt"/>
            </a:endParaRPr>
          </a:p>
        </p:txBody>
      </p:sp>
      <p:cxnSp>
        <p:nvCxnSpPr>
          <p:cNvPr id="61" name="Straight Arrow Connector 60"/>
          <p:cNvCxnSpPr>
            <a:stCxn id="18" idx="4"/>
            <a:endCxn id="18456" idx="0"/>
          </p:cNvCxnSpPr>
          <p:nvPr/>
        </p:nvCxnSpPr>
        <p:spPr>
          <a:xfrm rot="16200000" flipH="1">
            <a:off x="3182728" y="5020679"/>
            <a:ext cx="2619375" cy="96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/>
      <p:bldP spid="18450" grpId="1"/>
      <p:bldP spid="18451" grpId="0"/>
      <p:bldP spid="18451" grpId="1"/>
      <p:bldP spid="18452" grpId="0"/>
      <p:bldP spid="18452" grpId="1"/>
      <p:bldP spid="18453" grpId="0"/>
      <p:bldP spid="1845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0688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53589" y="1748249"/>
            <a:ext cx="805594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dependen</a:t>
            </a:r>
            <a:r>
              <a:rPr lang="ro-RO" dirty="0"/>
              <a:t>ţă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>
                <a:cs typeface="Times New Roman" pitchFamily="18" charset="0"/>
              </a:rPr>
              <a:t>X           </a:t>
            </a:r>
            <a:r>
              <a:rPr lang="ro-RO" b="1" dirty="0"/>
              <a:t>Z</a:t>
            </a:r>
            <a:endParaRPr lang="en-US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b="1" dirty="0"/>
              <a:t>tranzitivă</a:t>
            </a:r>
            <a:r>
              <a:rPr lang="ro-RO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ţ</a:t>
            </a:r>
            <a:r>
              <a:rPr lang="en-US" dirty="0"/>
              <a:t>in un</a:t>
            </a:r>
            <a:r>
              <a:rPr lang="ro-RO" dirty="0"/>
              <a:t> alt atribut Y pentru care sunt valabile</a:t>
            </a:r>
            <a:r>
              <a:rPr lang="en-US" dirty="0"/>
              <a:t> </a:t>
            </a:r>
            <a:r>
              <a:rPr lang="en-US" dirty="0" err="1"/>
              <a:t>depe</a:t>
            </a:r>
            <a:r>
              <a:rPr lang="ro-RO" dirty="0"/>
              <a:t>n</a:t>
            </a:r>
            <a:r>
              <a:rPr lang="en-US" dirty="0"/>
              <a:t>den</a:t>
            </a:r>
            <a:r>
              <a:rPr lang="ro-RO" dirty="0"/>
              <a:t>ţ</a:t>
            </a:r>
            <a:r>
              <a:rPr lang="en-US" dirty="0" err="1"/>
              <a:t>ele</a:t>
            </a:r>
            <a:r>
              <a:rPr lang="ro-RO" dirty="0"/>
              <a:t> </a:t>
            </a:r>
            <a:r>
              <a:rPr lang="en-US" b="1" dirty="0">
                <a:cs typeface="Times New Roman" pitchFamily="18" charset="0"/>
              </a:rPr>
              <a:t>X        </a:t>
            </a:r>
            <a:r>
              <a:rPr lang="ro-RO" b="1" dirty="0">
                <a:cs typeface="Times New Roman" pitchFamily="18" charset="0"/>
              </a:rPr>
              <a:t>   </a:t>
            </a:r>
            <a:r>
              <a:rPr lang="ro-RO" b="1" dirty="0"/>
              <a:t>Y</a:t>
            </a:r>
            <a:r>
              <a:rPr lang="en-US" b="1" dirty="0">
                <a:cs typeface="Times New Roman" pitchFamily="18" charset="0"/>
              </a:rPr>
              <a:t>  </a:t>
            </a:r>
            <a:r>
              <a:rPr lang="ro-RO" dirty="0"/>
              <a:t>şi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b="1" dirty="0">
                <a:cs typeface="Times New Roman" pitchFamily="18" charset="0"/>
              </a:rPr>
              <a:t>Y         Z</a:t>
            </a:r>
            <a:endParaRPr lang="ro-RO" b="1" dirty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US" dirty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>
                <a:cs typeface="Times New Roman" pitchFamily="18" charset="0"/>
              </a:rPr>
              <a:t>X           </a:t>
            </a:r>
            <a:r>
              <a:rPr lang="ro-RO" b="1" dirty="0"/>
              <a:t>Y</a:t>
            </a:r>
            <a:r>
              <a:rPr lang="en-US" b="1" dirty="0">
                <a:cs typeface="Times New Roman" pitchFamily="18" charset="0"/>
              </a:rPr>
              <a:t>          Z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60504" y="28352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32362" y="47010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89208" y="471754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29693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2029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65188" y="174625"/>
            <a:ext cx="762000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Exemple de DF tranzitive</a:t>
            </a:r>
            <a:endParaRPr lang="en-US" dirty="0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2416627" y="1565783"/>
            <a:ext cx="3933159" cy="71508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ro-RO">
                <a:cs typeface="Avenir Light"/>
              </a:rPr>
              <a:t>			TipBursăCurentă</a:t>
            </a:r>
            <a:endParaRPr lang="en-US">
              <a:cs typeface="Avenir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35827" y="2872655"/>
            <a:ext cx="2391958" cy="246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665807" y="2614762"/>
            <a:ext cx="2082077" cy="65241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539750" indent="-457200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charset="0"/>
              <a:buNone/>
              <a:defRPr kumimoji="0" lang="en-US" smtClean="0">
                <a:latin typeface="Avenir Light"/>
                <a:cs typeface="Avenir Light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266825" indent="-342900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lang="en-US" sz="2000" smtClean="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		Matricol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36376" y="2145244"/>
            <a:ext cx="1626902" cy="413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51082" y="2108257"/>
            <a:ext cx="1762412" cy="517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3874606" y="2477955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2517630" y="4247572"/>
            <a:ext cx="3573234" cy="8080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	        </a:t>
            </a:r>
            <a:r>
              <a:rPr lang="ro-RO" dirty="0">
                <a:latin typeface="Avenir Light"/>
                <a:cs typeface="Avenir Light"/>
              </a:rPr>
              <a:t>CodPoştal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82788" y="5540188"/>
            <a:ext cx="1963271" cy="13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5"/>
          <p:cNvSpPr txBox="1">
            <a:spLocks/>
          </p:cNvSpPr>
          <p:nvPr/>
        </p:nvSpPr>
        <p:spPr>
          <a:xfrm>
            <a:off x="1025051" y="4795977"/>
            <a:ext cx="2612212" cy="1046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        </a:t>
            </a:r>
            <a:r>
              <a:rPr lang="ro-RO" dirty="0">
                <a:latin typeface="Avenir Light"/>
                <a:cs typeface="Avenir Light"/>
              </a:rPr>
              <a:t>Matricol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08263" y="4710766"/>
            <a:ext cx="1076325" cy="550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65508" y="4782017"/>
            <a:ext cx="1084916" cy="556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4" name="TextBox 25"/>
          <p:cNvSpPr txBox="1">
            <a:spLocks noChangeArrowheads="1"/>
          </p:cNvSpPr>
          <p:nvPr/>
        </p:nvSpPr>
        <p:spPr bwMode="auto">
          <a:xfrm>
            <a:off x="4222269" y="5154053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5357174" y="2594557"/>
            <a:ext cx="3680490" cy="80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CuantumLunarBursă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771930" y="5309703"/>
            <a:ext cx="2143725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Localitate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3524250" y="1471613"/>
            <a:ext cx="1425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Matricol</a:t>
            </a:r>
            <a:endParaRPr lang="en-US">
              <a:latin typeface="Tahoma" pitchFamily="34" charset="0"/>
            </a:endParaRPr>
          </a:p>
        </p:txBody>
      </p:sp>
      <p:sp>
        <p:nvSpPr>
          <p:cNvPr id="21507" name="Rectangle 83"/>
          <p:cNvSpPr>
            <a:spLocks noChangeArrowheads="1"/>
          </p:cNvSpPr>
          <p:nvPr/>
        </p:nvSpPr>
        <p:spPr bwMode="auto">
          <a:xfrm>
            <a:off x="5835650" y="2949575"/>
            <a:ext cx="2035175" cy="47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TipBursăCrt</a:t>
            </a:r>
            <a:endParaRPr lang="en-US">
              <a:latin typeface="Tahoma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48194" y="166688"/>
            <a:ext cx="8815122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o-RO" dirty="0"/>
              <a:t>Identificarea</a:t>
            </a:r>
            <a:r>
              <a:rPr lang="ro-RO" sz="3900" b="1" dirty="0"/>
              <a:t> grafică a DF tranzitive</a:t>
            </a:r>
            <a:endParaRPr lang="en-US" sz="3900" b="1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559050"/>
            <a:ext cx="30607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NumePrenStudent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55638" y="4095750"/>
            <a:ext cx="2495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AdresaStudent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3706813" y="4216400"/>
            <a:ext cx="17303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CodPoştal</a:t>
            </a:r>
            <a:endParaRPr lang="en-US">
              <a:latin typeface="Tahoma" pitchFamily="34" charset="0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2351088" y="5681663"/>
            <a:ext cx="16954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Localitate</a:t>
            </a:r>
            <a:endParaRPr lang="en-US">
              <a:latin typeface="Tahoma" pitchFamily="34" charset="0"/>
            </a:endParaRPr>
          </a:p>
        </p:txBody>
      </p:sp>
      <p:sp>
        <p:nvSpPr>
          <p:cNvPr id="21513" name="Rectangle 5"/>
          <p:cNvSpPr>
            <a:spLocks noChangeArrowheads="1"/>
          </p:cNvSpPr>
          <p:nvPr/>
        </p:nvSpPr>
        <p:spPr bwMode="auto">
          <a:xfrm>
            <a:off x="5013325" y="5735638"/>
            <a:ext cx="1041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Judeţ</a:t>
            </a:r>
            <a:endParaRPr lang="en-US">
              <a:latin typeface="Tahoma" pitchFamily="34" charset="0"/>
            </a:endParaRPr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5740400" y="4821238"/>
            <a:ext cx="3403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CuantumLunarBursă</a:t>
            </a:r>
            <a:endParaRPr lang="en-US">
              <a:latin typeface="Tahoma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7588" y="1855788"/>
            <a:ext cx="1789112" cy="1008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1511" idx="0"/>
          </p:cNvCxnSpPr>
          <p:nvPr/>
        </p:nvCxnSpPr>
        <p:spPr>
          <a:xfrm rot="16200000" flipH="1">
            <a:off x="3265488" y="2909888"/>
            <a:ext cx="2271712" cy="341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010569" y="2104232"/>
            <a:ext cx="2084387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1371600" y="1712913"/>
            <a:ext cx="2155825" cy="774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1512" idx="0"/>
          </p:cNvCxnSpPr>
          <p:nvPr/>
        </p:nvCxnSpPr>
        <p:spPr>
          <a:xfrm rot="10800000" flipV="1">
            <a:off x="3198813" y="4611688"/>
            <a:ext cx="1157287" cy="1069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1513" idx="0"/>
          </p:cNvCxnSpPr>
          <p:nvPr/>
        </p:nvCxnSpPr>
        <p:spPr>
          <a:xfrm rot="16200000" flipH="1">
            <a:off x="4645819" y="4847432"/>
            <a:ext cx="1069975" cy="70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1514" idx="0"/>
          </p:cNvCxnSpPr>
          <p:nvPr/>
        </p:nvCxnSpPr>
        <p:spPr>
          <a:xfrm rot="16200000" flipH="1">
            <a:off x="6369050" y="3748088"/>
            <a:ext cx="1392238" cy="754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735138" y="3321050"/>
            <a:ext cx="3670300" cy="1009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3328194" y="3153569"/>
            <a:ext cx="3805237" cy="13176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4323556" y="2372519"/>
            <a:ext cx="2917825" cy="20716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5" name="TextBox 79"/>
          <p:cNvSpPr txBox="1">
            <a:spLocks noChangeArrowheads="1"/>
          </p:cNvSpPr>
          <p:nvPr/>
        </p:nvSpPr>
        <p:spPr bwMode="auto">
          <a:xfrm>
            <a:off x="3446801" y="34290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6" name="TextBox 80"/>
          <p:cNvSpPr txBox="1">
            <a:spLocks noChangeArrowheads="1"/>
          </p:cNvSpPr>
          <p:nvPr/>
        </p:nvSpPr>
        <p:spPr bwMode="auto">
          <a:xfrm>
            <a:off x="5011282" y="35814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7" name="TextBox 81"/>
          <p:cNvSpPr txBox="1">
            <a:spLocks noChangeArrowheads="1"/>
          </p:cNvSpPr>
          <p:nvPr/>
        </p:nvSpPr>
        <p:spPr bwMode="auto">
          <a:xfrm>
            <a:off x="5943938" y="37338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/>
      <p:bldP spid="21525" grpId="1"/>
      <p:bldP spid="21526" grpId="0"/>
      <p:bldP spid="21526" grpId="1"/>
      <p:bldP spid="21527" grpId="0"/>
      <p:bldP spid="2152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193956"/>
            <a:ext cx="8148917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</a:t>
            </a:r>
            <a:r>
              <a:rPr lang="en-US" sz="3900" b="1" dirty="0"/>
              <a:t> de </a:t>
            </a:r>
            <a:r>
              <a:rPr lang="en-US" sz="3900" b="1" dirty="0" err="1"/>
              <a:t>incluziune</a:t>
            </a:r>
            <a:r>
              <a:rPr lang="en-US" sz="3900" b="1" dirty="0"/>
              <a:t> (DI)</a:t>
            </a:r>
            <a:endParaRPr lang="ro-RO" sz="39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16106" y="1797424"/>
            <a:ext cx="8027894" cy="4800600"/>
          </a:xfrm>
        </p:spPr>
        <p:txBody>
          <a:bodyPr/>
          <a:lstStyle/>
          <a:p>
            <a:pPr eaLnBrk="1" hangingPunct="1"/>
            <a:r>
              <a:rPr lang="ro-RO" dirty="0"/>
              <a:t>DI e</a:t>
            </a:r>
            <a:r>
              <a:rPr lang="en-US" dirty="0" err="1"/>
              <a:t>xprim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de tip </a:t>
            </a:r>
            <a:r>
              <a:rPr lang="en-US" b="1" i="1" dirty="0" err="1"/>
              <a:t>este</a:t>
            </a:r>
            <a:r>
              <a:rPr lang="en-US" b="1" i="1" dirty="0"/>
              <a:t> un / </a:t>
            </a:r>
            <a:r>
              <a:rPr lang="en-US" b="1" i="1" dirty="0" err="1"/>
              <a:t>este</a:t>
            </a:r>
            <a:r>
              <a:rPr lang="en-US" b="1" i="1" dirty="0"/>
              <a:t> o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. 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400" dirty="0"/>
              <a:t>Ex</a:t>
            </a:r>
            <a:r>
              <a:rPr lang="ro-RO" sz="2400" dirty="0"/>
              <a:t>emple</a:t>
            </a:r>
            <a:r>
              <a:rPr lang="en-US" sz="2400" dirty="0"/>
              <a:t> </a:t>
            </a:r>
            <a:endParaRPr lang="ro-RO" sz="2400" dirty="0"/>
          </a:p>
          <a:p>
            <a:pPr eaLnBrk="1" hangingPunct="1">
              <a:buFontTx/>
              <a:buNone/>
            </a:pPr>
            <a:r>
              <a:rPr lang="ro-RO" sz="2400" dirty="0"/>
              <a:t>	</a:t>
            </a:r>
            <a:r>
              <a:rPr lang="en-US" sz="2400" dirty="0"/>
              <a:t>-</a:t>
            </a:r>
            <a:r>
              <a:rPr lang="ro-RO" sz="2400" dirty="0"/>
              <a:t> </a:t>
            </a:r>
            <a:r>
              <a:rPr lang="en-US" sz="2400" dirty="0"/>
              <a:t>Un Manager (</a:t>
            </a:r>
            <a:r>
              <a:rPr lang="ro-RO" sz="2400" dirty="0"/>
              <a:t>identificat de </a:t>
            </a:r>
            <a:r>
              <a:rPr lang="en-US" sz="2400" dirty="0" err="1"/>
              <a:t>IdManager</a:t>
            </a:r>
            <a:r>
              <a:rPr lang="en-US" sz="2400" dirty="0"/>
              <a:t>) </a:t>
            </a:r>
            <a:r>
              <a:rPr lang="en-US" sz="2400" i="1" dirty="0" err="1"/>
              <a:t>este</a:t>
            </a:r>
            <a:r>
              <a:rPr lang="en-US" sz="2400" i="1" dirty="0"/>
              <a:t> un</a:t>
            </a:r>
            <a:r>
              <a:rPr lang="en-US" sz="2400" dirty="0"/>
              <a:t> </a:t>
            </a:r>
            <a:r>
              <a:rPr lang="en-US" sz="2400" dirty="0" err="1"/>
              <a:t>angajat</a:t>
            </a:r>
            <a:r>
              <a:rPr lang="en-US" sz="2400" dirty="0"/>
              <a:t> (</a:t>
            </a:r>
            <a:r>
              <a:rPr lang="ro-RO" sz="2400" dirty="0"/>
              <a:t>identificat prin </a:t>
            </a:r>
            <a:r>
              <a:rPr lang="en-US" sz="2400" dirty="0" err="1"/>
              <a:t>IdAngajat</a:t>
            </a:r>
            <a:r>
              <a:rPr 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/>
              <a:t>	- Un student</a:t>
            </a:r>
            <a:r>
              <a:rPr lang="ro-RO" sz="2400" dirty="0"/>
              <a:t>  (</a:t>
            </a:r>
            <a:r>
              <a:rPr lang="en-US" sz="2400" dirty="0" err="1"/>
              <a:t>CNPStudent</a:t>
            </a:r>
            <a:r>
              <a:rPr lang="ro-RO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persoan</a:t>
            </a:r>
            <a:r>
              <a:rPr lang="ro-RO" sz="2400" dirty="0"/>
              <a:t>ă (</a:t>
            </a:r>
            <a:r>
              <a:rPr lang="en-US" sz="2400" dirty="0" err="1"/>
              <a:t>CNP</a:t>
            </a:r>
            <a:r>
              <a:rPr lang="ro-RO" sz="2400" dirty="0"/>
              <a:t>Individ)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Indic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specializare</a:t>
            </a:r>
            <a:r>
              <a:rPr lang="en-US" dirty="0"/>
              <a:t>/</a:t>
            </a:r>
            <a:r>
              <a:rPr lang="en-US" dirty="0" err="1"/>
              <a:t>particularizare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0526" y="179523"/>
            <a:ext cx="7981404" cy="86518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Două e</a:t>
            </a:r>
            <a:r>
              <a:rPr lang="en-US" dirty="0" err="1"/>
              <a:t>xemple</a:t>
            </a:r>
            <a:r>
              <a:rPr lang="en-US" dirty="0"/>
              <a:t> de DI</a:t>
            </a:r>
            <a:endParaRPr lang="ro-RO" dirty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006964" y="5630772"/>
            <a:ext cx="2017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DataAngaj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380499" y="2862263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521461" y="1404938"/>
            <a:ext cx="24730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DescriereProiect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582295" y="1875790"/>
            <a:ext cx="1850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6802224" y="1974850"/>
            <a:ext cx="2337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DataStart</a:t>
            </a:r>
            <a:r>
              <a:rPr lang="ro-RO" sz="2000" b="1">
                <a:latin typeface="Tahoma" pitchFamily="34" charset="0"/>
                <a:cs typeface="Arial" charset="0"/>
              </a:rPr>
              <a:t>Proiect</a:t>
            </a:r>
            <a:endParaRPr lang="en-US" sz="2000" b="1">
              <a:latin typeface="Tahoma" pitchFamily="34" charset="0"/>
              <a:cs typeface="Arial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7241839" y="2832701"/>
            <a:ext cx="1973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Durat</a:t>
            </a:r>
            <a:r>
              <a:rPr lang="ro-RO" sz="2000" b="1" dirty="0">
                <a:latin typeface="Tahoma" pitchFamily="34" charset="0"/>
                <a:cs typeface="Arial" charset="0"/>
              </a:rPr>
              <a:t>ăProiect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937601" y="4496869"/>
            <a:ext cx="2142959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Secretar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3911736" y="4078288"/>
            <a:ext cx="2123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2730139" y="5290638"/>
            <a:ext cx="2033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4793684" y="6203950"/>
            <a:ext cx="2039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 flipV="1">
            <a:off x="4583248" y="2136775"/>
            <a:ext cx="1179513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2338523" y="38449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3866606" y="4443414"/>
            <a:ext cx="653142" cy="873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5142048" y="4583113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>
            <a:off x="6191386" y="3214688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6725694" y="3759200"/>
            <a:ext cx="1378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ăŞ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ef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1602758" y="3443288"/>
            <a:ext cx="160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IDCopiator</a:t>
            </a:r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1867989" y="1331708"/>
            <a:ext cx="2554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DataAchi</a:t>
            </a:r>
            <a:r>
              <a:rPr lang="ro-RO" sz="2000" b="1" dirty="0">
                <a:latin typeface="Tahoma" pitchFamily="34" charset="0"/>
                <a:cs typeface="Arial" charset="0"/>
              </a:rPr>
              <a:t>ziţ</a:t>
            </a:r>
            <a:r>
              <a:rPr lang="en-US" sz="2000" b="1" dirty="0">
                <a:latin typeface="Tahoma" pitchFamily="34" charset="0"/>
                <a:cs typeface="Arial" charset="0"/>
              </a:rPr>
              <a:t>ion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982390" y="2064704"/>
            <a:ext cx="1400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Model</a:t>
            </a:r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H="1" flipV="1">
            <a:off x="1502229" y="2377439"/>
            <a:ext cx="693418" cy="1081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1854926" y="3763963"/>
            <a:ext cx="316910" cy="703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989572" y="6295255"/>
            <a:ext cx="301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Vitez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2000" b="1" dirty="0">
                <a:latin typeface="Tahoma" pitchFamily="34" charset="0"/>
                <a:cs typeface="Arial" charset="0"/>
              </a:rPr>
              <a:t>actare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7" name="Line 29"/>
          <p:cNvSpPr>
            <a:spLocks noChangeShapeType="1"/>
          </p:cNvSpPr>
          <p:nvPr/>
        </p:nvSpPr>
        <p:spPr bwMode="auto">
          <a:xfrm>
            <a:off x="1920920" y="4884829"/>
            <a:ext cx="352016" cy="141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8" name="Rectangle 30"/>
          <p:cNvSpPr>
            <a:spLocks noChangeArrowheads="1"/>
          </p:cNvSpPr>
          <p:nvPr/>
        </p:nvSpPr>
        <p:spPr bwMode="auto">
          <a:xfrm>
            <a:off x="5975187" y="4870450"/>
            <a:ext cx="3360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AniExperien</a:t>
            </a:r>
            <a:r>
              <a:rPr lang="ro-RO" sz="2000" b="1">
                <a:latin typeface="Tahoma" pitchFamily="34" charset="0"/>
                <a:cs typeface="Arial" charset="0"/>
              </a:rPr>
              <a:t>ţă</a:t>
            </a:r>
            <a:r>
              <a:rPr lang="en-US" sz="2000" b="1">
                <a:latin typeface="Tahoma" pitchFamily="34" charset="0"/>
                <a:cs typeface="Arial" charset="0"/>
              </a:rPr>
              <a:t>Conducere</a:t>
            </a:r>
          </a:p>
        </p:txBody>
      </p:sp>
      <p:sp>
        <p:nvSpPr>
          <p:cNvPr id="23579" name="Line 31"/>
          <p:cNvSpPr>
            <a:spLocks noChangeShapeType="1"/>
          </p:cNvSpPr>
          <p:nvPr/>
        </p:nvSpPr>
        <p:spPr bwMode="auto">
          <a:xfrm>
            <a:off x="7383598" y="4081463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0" name="AutoShape 33"/>
          <p:cNvSpPr>
            <a:spLocks noChangeArrowheads="1"/>
          </p:cNvSpPr>
          <p:nvPr/>
        </p:nvSpPr>
        <p:spPr bwMode="auto">
          <a:xfrm rot="20637586">
            <a:off x="2968340" y="4314314"/>
            <a:ext cx="1015269" cy="367609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1" name="AutoShape 34"/>
          <p:cNvSpPr>
            <a:spLocks noChangeArrowheads="1"/>
          </p:cNvSpPr>
          <p:nvPr/>
        </p:nvSpPr>
        <p:spPr bwMode="auto">
          <a:xfrm rot="9836217">
            <a:off x="5770251" y="3901203"/>
            <a:ext cx="986722" cy="358402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2" name="Line 26"/>
          <p:cNvSpPr>
            <a:spLocks noChangeShapeType="1"/>
          </p:cNvSpPr>
          <p:nvPr/>
        </p:nvSpPr>
        <p:spPr bwMode="auto">
          <a:xfrm flipV="1">
            <a:off x="2390911" y="1724297"/>
            <a:ext cx="783364" cy="1733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3" name="Line 14"/>
          <p:cNvSpPr>
            <a:spLocks noChangeShapeType="1"/>
          </p:cNvSpPr>
          <p:nvPr/>
        </p:nvSpPr>
        <p:spPr bwMode="auto">
          <a:xfrm flipV="1">
            <a:off x="5991361" y="1800225"/>
            <a:ext cx="200025" cy="1071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4" name="Line 14"/>
          <p:cNvSpPr>
            <a:spLocks noChangeShapeType="1"/>
          </p:cNvSpPr>
          <p:nvPr/>
        </p:nvSpPr>
        <p:spPr bwMode="auto">
          <a:xfrm flipV="1">
            <a:off x="6143761" y="2299446"/>
            <a:ext cx="1253658" cy="567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5" name="Line 14"/>
          <p:cNvSpPr>
            <a:spLocks noChangeShapeType="1"/>
          </p:cNvSpPr>
          <p:nvPr/>
        </p:nvSpPr>
        <p:spPr bwMode="auto">
          <a:xfrm flipV="1">
            <a:off x="6683955" y="3017520"/>
            <a:ext cx="605119" cy="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6" name="Line 16"/>
          <p:cNvSpPr>
            <a:spLocks noChangeShapeType="1"/>
          </p:cNvSpPr>
          <p:nvPr/>
        </p:nvSpPr>
        <p:spPr bwMode="auto">
          <a:xfrm>
            <a:off x="4705486" y="4457700"/>
            <a:ext cx="937668" cy="1694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7" name="Line 16"/>
          <p:cNvSpPr>
            <a:spLocks noChangeShapeType="1"/>
          </p:cNvSpPr>
          <p:nvPr/>
        </p:nvSpPr>
        <p:spPr bwMode="auto">
          <a:xfrm>
            <a:off x="4919798" y="4486275"/>
            <a:ext cx="1285059" cy="11830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776" y="0"/>
            <a:ext cx="815122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Multi-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ro-RO" dirty="0"/>
              <a:t>– </a:t>
            </a:r>
            <a:r>
              <a:rPr lang="en-US" dirty="0"/>
              <a:t>DMV </a:t>
            </a:r>
            <a:r>
              <a:rPr lang="ro-RO" dirty="0"/>
              <a:t>(</a:t>
            </a:r>
            <a:r>
              <a:rPr lang="en-US" dirty="0"/>
              <a:t>1)</a:t>
            </a:r>
            <a:endParaRPr lang="ro-RO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752599"/>
            <a:ext cx="7825068" cy="4917141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1977</a:t>
            </a:r>
            <a:r>
              <a:rPr lang="en-US" dirty="0"/>
              <a:t> -</a:t>
            </a:r>
            <a:r>
              <a:rPr lang="ro-RO" dirty="0"/>
              <a:t>Ronald Fagin</a:t>
            </a:r>
            <a:endParaRPr lang="en-US" dirty="0"/>
          </a:p>
          <a:p>
            <a:pPr eaLnBrk="1" hangingPunct="1"/>
            <a:r>
              <a:rPr lang="ro-RO" dirty="0"/>
              <a:t>Există o DMV între </a:t>
            </a:r>
            <a:r>
              <a:rPr lang="en-GB" dirty="0"/>
              <a:t>X </a:t>
            </a:r>
            <a:r>
              <a:rPr lang="ro-RO" dirty="0"/>
              <a:t>şi </a:t>
            </a:r>
            <a:r>
              <a:rPr lang="en-GB" dirty="0"/>
              <a:t>Y </a:t>
            </a:r>
            <a:r>
              <a:rPr lang="ro-RO" dirty="0"/>
              <a:t>dacă şi numai dacă: </a:t>
            </a:r>
            <a:endParaRPr lang="en-US" dirty="0"/>
          </a:p>
          <a:p>
            <a:pPr lvl="1" eaLnBrk="1" hangingPunct="1"/>
            <a:r>
              <a:rPr lang="ro-RO" dirty="0"/>
              <a:t>(a) la fiecare apariţie (valoare) a lui </a:t>
            </a:r>
            <a:r>
              <a:rPr lang="en-GB" dirty="0"/>
              <a:t>X </a:t>
            </a:r>
            <a:r>
              <a:rPr lang="ro-RO" dirty="0"/>
              <a:t>poate fi asociată una sau mai multe apariţii (valori) ale lui </a:t>
            </a:r>
            <a:r>
              <a:rPr lang="en-GB" dirty="0"/>
              <a:t>Y</a:t>
            </a:r>
            <a:r>
              <a:rPr lang="ro-RO" dirty="0"/>
              <a:t>; </a:t>
            </a:r>
            <a:endParaRPr lang="en-US" dirty="0"/>
          </a:p>
          <a:p>
            <a:pPr lvl="1" eaLnBrk="1" hangingPunct="1"/>
            <a:r>
              <a:rPr lang="ro-RO" dirty="0"/>
              <a:t>(b) această asociaţie nu depinde de apariţiile lui </a:t>
            </a:r>
            <a:r>
              <a:rPr lang="en-GB" dirty="0"/>
              <a:t>Z</a:t>
            </a:r>
            <a:r>
              <a:rPr lang="ro-RO" dirty="0"/>
              <a:t>.</a:t>
            </a:r>
            <a:endParaRPr lang="en-US" dirty="0"/>
          </a:p>
          <a:p>
            <a:pPr eaLnBrk="1" hangingPunct="1"/>
            <a:r>
              <a:rPr lang="ro-RO" dirty="0"/>
              <a:t> </a:t>
            </a:r>
            <a:r>
              <a:rPr lang="en-GB" dirty="0"/>
              <a:t>X           Y | Z  </a:t>
            </a:r>
            <a:endParaRPr lang="ro-RO" dirty="0"/>
          </a:p>
        </p:txBody>
      </p:sp>
      <p:grpSp>
        <p:nvGrpSpPr>
          <p:cNvPr id="7" name="Group 6"/>
          <p:cNvGrpSpPr/>
          <p:nvPr/>
        </p:nvGrpSpPr>
        <p:grpSpPr>
          <a:xfrm>
            <a:off x="1990035" y="5010280"/>
            <a:ext cx="932329" cy="1737"/>
            <a:chOff x="434821" y="1304486"/>
            <a:chExt cx="932329" cy="173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34821" y="1304486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587221" y="1304635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714" y="99827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Atributele unei BD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225603"/>
            <a:ext cx="8530046" cy="56074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Chiar dacă reprezintă proprietăţi ale unor entităţi sau operaţiuni, în normalizare atributele sunt ale întregii baze de date</a:t>
            </a:r>
          </a:p>
          <a:p>
            <a:pPr>
              <a:lnSpc>
                <a:spcPct val="110000"/>
              </a:lnSpc>
            </a:pPr>
            <a:r>
              <a:rPr lang="ro-RO" dirty="0"/>
              <a:t>Doar în urma normalizării vom şti în ce tabelă va fi inclus fiecare atribut</a:t>
            </a:r>
          </a:p>
          <a:p>
            <a:pPr>
              <a:lnSpc>
                <a:spcPct val="110000"/>
              </a:lnSpc>
            </a:pPr>
            <a:r>
              <a:rPr lang="ro-RO" dirty="0"/>
              <a:t>Pentru BD a unei firme care închiriază on</a:t>
            </a:r>
            <a:r>
              <a:rPr lang="en-US" dirty="0"/>
              <a:t>-line (</a:t>
            </a:r>
            <a:r>
              <a:rPr lang="ro-RO" dirty="0"/>
              <a:t>şi DVD</a:t>
            </a:r>
            <a:r>
              <a:rPr lang="en-US" dirty="0"/>
              <a:t>-</a:t>
            </a:r>
            <a:r>
              <a:rPr lang="en-US" dirty="0" err="1"/>
              <a:t>uri</a:t>
            </a:r>
            <a:r>
              <a:rPr lang="en-US" dirty="0"/>
              <a:t>) </a:t>
            </a:r>
            <a:r>
              <a:rPr lang="en-US" dirty="0" err="1"/>
              <a:t>filme</a:t>
            </a:r>
            <a:r>
              <a:rPr lang="en-US" dirty="0"/>
              <a:t>, c</a:t>
            </a:r>
            <a:r>
              <a:rPr lang="ro-RO" dirty="0"/>
              <a:t>âteva dintre atribute ar putea fi</a:t>
            </a:r>
            <a:r>
              <a:rPr lang="en-US" dirty="0"/>
              <a:t>: </a:t>
            </a:r>
            <a:r>
              <a:rPr lang="ro-RO" dirty="0"/>
              <a:t> </a:t>
            </a:r>
            <a:r>
              <a:rPr lang="ro-RO" i="1" dirty="0"/>
              <a:t>T</a:t>
            </a:r>
            <a:r>
              <a:rPr lang="en-US" i="1" dirty="0" err="1"/>
              <a:t>itluOriginal</a:t>
            </a:r>
            <a:r>
              <a:rPr lang="en-US" dirty="0"/>
              <a:t>, </a:t>
            </a:r>
            <a:r>
              <a:rPr lang="en-US" i="1" dirty="0" err="1"/>
              <a:t>TitluRO</a:t>
            </a:r>
            <a:r>
              <a:rPr lang="en-US" dirty="0"/>
              <a:t>, </a:t>
            </a:r>
            <a:r>
              <a:rPr lang="en-US" i="1" dirty="0" err="1"/>
              <a:t>AnProduc</a:t>
            </a:r>
            <a:r>
              <a:rPr lang="ro-RO" i="1" dirty="0"/>
              <a:t>ţie</a:t>
            </a:r>
            <a:r>
              <a:rPr lang="ro-RO" dirty="0"/>
              <a:t>, </a:t>
            </a:r>
            <a:r>
              <a:rPr lang="ro-RO" i="1" dirty="0"/>
              <a:t>NumeCompaniePro-ducătoare</a:t>
            </a:r>
            <a:r>
              <a:rPr lang="ro-RO" dirty="0"/>
              <a:t>, </a:t>
            </a:r>
            <a:r>
              <a:rPr lang="ro-RO" i="1" dirty="0"/>
              <a:t>NumeRegizor</a:t>
            </a:r>
            <a:r>
              <a:rPr lang="ro-RO" dirty="0"/>
              <a:t>, </a:t>
            </a:r>
            <a:r>
              <a:rPr lang="ro-RO" i="1" dirty="0"/>
              <a:t>NumeScenarist</a:t>
            </a:r>
            <a:r>
              <a:rPr lang="ro-RO" dirty="0"/>
              <a:t>, </a:t>
            </a:r>
            <a:r>
              <a:rPr lang="ro-RO" i="1" dirty="0"/>
              <a:t>NumeActor</a:t>
            </a:r>
            <a:r>
              <a:rPr lang="ro-RO" dirty="0"/>
              <a:t>, </a:t>
            </a:r>
            <a:r>
              <a:rPr lang="ro-RO" i="1" dirty="0"/>
              <a:t>Rol</a:t>
            </a:r>
            <a:r>
              <a:rPr lang="ro-RO" dirty="0"/>
              <a:t>, </a:t>
            </a:r>
            <a:r>
              <a:rPr lang="ro-RO" i="1" dirty="0"/>
              <a:t>DenumirePremiu</a:t>
            </a:r>
            <a:r>
              <a:rPr lang="ro-RO" dirty="0"/>
              <a:t>, </a:t>
            </a:r>
            <a:r>
              <a:rPr lang="ro-RO" i="1" dirty="0"/>
              <a:t>AnPremiu</a:t>
            </a:r>
            <a:r>
              <a:rPr lang="ro-RO" dirty="0"/>
              <a:t>, </a:t>
            </a:r>
            <a:r>
              <a:rPr lang="ro-RO" i="1" dirty="0"/>
              <a:t>CodDVD</a:t>
            </a:r>
            <a:r>
              <a:rPr lang="ro-RO" dirty="0"/>
              <a:t>, </a:t>
            </a:r>
            <a:r>
              <a:rPr lang="ro-RO" i="1" dirty="0"/>
              <a:t>PreţCum-părare</a:t>
            </a:r>
            <a:r>
              <a:rPr lang="ro-RO" dirty="0"/>
              <a:t>, </a:t>
            </a:r>
            <a:r>
              <a:rPr lang="ro-RO" i="1" dirty="0"/>
              <a:t>CodClient</a:t>
            </a:r>
            <a:r>
              <a:rPr lang="ro-RO" dirty="0"/>
              <a:t>, </a:t>
            </a:r>
            <a:r>
              <a:rPr lang="ro-RO" i="1" dirty="0"/>
              <a:t>NumeClient</a:t>
            </a:r>
            <a:r>
              <a:rPr lang="ro-RO" dirty="0"/>
              <a:t>, </a:t>
            </a:r>
            <a:r>
              <a:rPr lang="ro-RO" i="1" dirty="0"/>
              <a:t>AdresaClient</a:t>
            </a:r>
            <a:r>
              <a:rPr lang="ro-RO" dirty="0"/>
              <a:t>, </a:t>
            </a:r>
            <a:r>
              <a:rPr lang="ro-RO" i="1" dirty="0"/>
              <a:t>DataÎnchirierii</a:t>
            </a:r>
            <a:r>
              <a:rPr lang="ro-RO" dirty="0"/>
              <a:t>, </a:t>
            </a:r>
            <a:r>
              <a:rPr lang="ro-RO" i="1" dirty="0"/>
              <a:t>DataRestituirii</a:t>
            </a:r>
            <a:r>
              <a:rPr lang="en-US" dirty="0"/>
              <a:t>, </a:t>
            </a:r>
            <a:r>
              <a:rPr lang="en-US" i="1" dirty="0"/>
              <a:t>Sum</a:t>
            </a:r>
            <a:r>
              <a:rPr lang="ro-RO" i="1" dirty="0"/>
              <a:t>ăÎnchiriere</a:t>
            </a:r>
            <a:r>
              <a:rPr lang="ro-RO" dirty="0"/>
              <a:t>, </a:t>
            </a:r>
            <a:r>
              <a:rPr lang="ro-RO" i="1" dirty="0"/>
              <a:t>SumăPenalizare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161" y="19395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(2)</a:t>
            </a:r>
            <a:endParaRPr lang="ro-RO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09407" y="1203960"/>
            <a:ext cx="8404412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/>
              <a:t>Elmasri şi Navathe: </a:t>
            </a: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/>
              <a:t>	</a:t>
            </a:r>
            <a:r>
              <a:rPr lang="en-US"/>
              <a:t>D</a:t>
            </a:r>
            <a:r>
              <a:rPr lang="ro-RO"/>
              <a:t>acă în R există două tupluri t1</a:t>
            </a:r>
            <a:r>
              <a:rPr lang="ro-RO" i="1"/>
              <a:t> </a:t>
            </a:r>
            <a:r>
              <a:rPr lang="ro-RO"/>
              <a:t>şi t2</a:t>
            </a:r>
            <a:r>
              <a:rPr lang="ro-RO" i="1"/>
              <a:t> </a:t>
            </a:r>
            <a:r>
              <a:rPr lang="ro-RO"/>
              <a:t>pentru care t1[</a:t>
            </a:r>
            <a:r>
              <a:rPr lang="en-GB"/>
              <a:t>X</a:t>
            </a:r>
            <a:r>
              <a:rPr lang="ro-RO"/>
              <a:t>] = t2[</a:t>
            </a:r>
            <a:r>
              <a:rPr lang="en-GB"/>
              <a:t>X</a:t>
            </a:r>
            <a:r>
              <a:rPr lang="ro-RO"/>
              <a:t>], atunci există în R alte două tupluri, t3</a:t>
            </a:r>
            <a:r>
              <a:rPr lang="ro-RO" i="1"/>
              <a:t> </a:t>
            </a:r>
            <a:r>
              <a:rPr lang="ro-RO"/>
              <a:t>şi t4 :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X</a:t>
            </a:r>
            <a:r>
              <a:rPr lang="ro-RO"/>
              <a:t>] = t4[</a:t>
            </a:r>
            <a:r>
              <a:rPr lang="en-GB"/>
              <a:t>X</a:t>
            </a:r>
            <a:r>
              <a:rPr lang="ro-RO"/>
              <a:t>] = t1[</a:t>
            </a:r>
            <a:r>
              <a:rPr lang="en-GB"/>
              <a:t>X</a:t>
            </a:r>
            <a:r>
              <a:rPr lang="ro-RO"/>
              <a:t>] = t2[</a:t>
            </a:r>
            <a:r>
              <a:rPr lang="en-GB"/>
              <a:t>X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Y</a:t>
            </a:r>
            <a:r>
              <a:rPr lang="ro-RO"/>
              <a:t>] = t1[</a:t>
            </a:r>
            <a:r>
              <a:rPr lang="en-GB"/>
              <a:t>Y</a:t>
            </a:r>
            <a:r>
              <a:rPr lang="ro-RO"/>
              <a:t>] şi t4[</a:t>
            </a:r>
            <a:r>
              <a:rPr lang="en-GB"/>
              <a:t>Y</a:t>
            </a:r>
            <a:r>
              <a:rPr lang="ro-RO"/>
              <a:t>] = t2[</a:t>
            </a:r>
            <a:r>
              <a:rPr lang="en-GB"/>
              <a:t>Y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Z</a:t>
            </a:r>
            <a:r>
              <a:rPr lang="ro-RO"/>
              <a:t>] = t2[</a:t>
            </a:r>
            <a:r>
              <a:rPr lang="en-GB"/>
              <a:t>Z</a:t>
            </a:r>
            <a:r>
              <a:rPr lang="ro-RO"/>
              <a:t>] şi t4[</a:t>
            </a:r>
            <a:r>
              <a:rPr lang="en-GB"/>
              <a:t>Z</a:t>
            </a:r>
            <a:r>
              <a:rPr lang="ro-RO"/>
              <a:t>] = t1[</a:t>
            </a:r>
            <a:r>
              <a:rPr lang="en-GB"/>
              <a:t>Z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ro-RO"/>
              <a:t>unde </a:t>
            </a:r>
            <a:r>
              <a:rPr lang="en-GB"/>
              <a:t>Z </a:t>
            </a:r>
            <a:r>
              <a:rPr lang="ro-RO"/>
              <a:t>reprezintă toate celelalte (altele decât </a:t>
            </a:r>
            <a:r>
              <a:rPr lang="en-GB"/>
              <a:t>X </a:t>
            </a:r>
            <a:r>
              <a:rPr lang="ro-RO"/>
              <a:t>şi </a:t>
            </a:r>
            <a:r>
              <a:rPr lang="en-GB"/>
              <a:t>Y</a:t>
            </a:r>
            <a:r>
              <a:rPr lang="ro-RO"/>
              <a:t>) atribute din R, adică (R - (</a:t>
            </a:r>
            <a:r>
              <a:rPr lang="en-GB"/>
              <a:t>X </a:t>
            </a:r>
            <a:r>
              <a:rPr lang="ro-RO"/>
              <a:t>U </a:t>
            </a:r>
            <a:r>
              <a:rPr lang="en-GB"/>
              <a:t>Y</a:t>
            </a:r>
            <a:r>
              <a:rPr lang="ro-RO"/>
              <a:t>))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82" y="274638"/>
            <a:ext cx="771000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(3)</a:t>
            </a:r>
            <a:endParaRPr lang="ro-RO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31965" y="1752600"/>
            <a:ext cx="7654833" cy="47005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sz="3200" dirty="0"/>
              <a:t>C.J. Date</a:t>
            </a:r>
            <a:r>
              <a:rPr lang="en-US" sz="3200" dirty="0"/>
              <a:t>: </a:t>
            </a:r>
            <a:r>
              <a:rPr lang="ro-RO" sz="3200" dirty="0"/>
              <a:t>Există o dependenţă multi-valoare între</a:t>
            </a:r>
            <a:r>
              <a:rPr lang="en-US" sz="3200" dirty="0"/>
              <a:t> </a:t>
            </a:r>
            <a:r>
              <a:rPr lang="ro-RO" sz="3200" dirty="0"/>
              <a:t> </a:t>
            </a:r>
            <a:r>
              <a:rPr lang="en-GB" sz="3200" dirty="0"/>
              <a:t>X </a:t>
            </a:r>
            <a:r>
              <a:rPr lang="ro-RO" sz="3200" dirty="0"/>
              <a:t>şi </a:t>
            </a:r>
            <a:r>
              <a:rPr lang="en-GB" sz="3200" dirty="0"/>
              <a:t>Y</a:t>
            </a:r>
            <a:r>
              <a:rPr lang="ro-RO" sz="3200" dirty="0"/>
              <a:t> în următoarea situaţie:  </a:t>
            </a:r>
            <a:endParaRPr lang="en-US" sz="3200" dirty="0"/>
          </a:p>
          <a:p>
            <a:pPr eaLnBrk="1" hangingPunct="1">
              <a:buFontTx/>
              <a:buNone/>
            </a:pPr>
            <a:r>
              <a:rPr lang="ro-RO" sz="3200" i="1" dirty="0"/>
              <a:t>dacă (x,y,z) şi (x,y',z') sunt două tupluri ale relaţiei R, </a:t>
            </a:r>
            <a:endParaRPr lang="en-US" sz="3200" i="1" dirty="0"/>
          </a:p>
          <a:p>
            <a:pPr eaLnBrk="1" hangingPunct="1">
              <a:buFontTx/>
              <a:buNone/>
            </a:pPr>
            <a:r>
              <a:rPr lang="en-US" sz="3200" b="1" i="1" dirty="0"/>
              <a:t>	</a:t>
            </a:r>
            <a:r>
              <a:rPr lang="ro-RO" sz="3200" b="1" i="1" dirty="0"/>
              <a:t>atunci tuplurile (x,y',z) şi (x,y,z')  aparţin, de asemenea, lui R</a:t>
            </a:r>
            <a:r>
              <a:rPr lang="ro-RO" sz="3200" b="1" dirty="0"/>
              <a:t>. 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765" y="274638"/>
            <a:ext cx="785792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(4)</a:t>
            </a:r>
            <a:endParaRPr lang="ro-RO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58090" y="1557338"/>
            <a:ext cx="7628709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R. </a:t>
            </a:r>
            <a:r>
              <a:rPr lang="ro-RO" dirty="0"/>
              <a:t>Dollinger</a:t>
            </a:r>
            <a:r>
              <a:rPr lang="en-US" dirty="0"/>
              <a:t>:</a:t>
            </a:r>
          </a:p>
          <a:p>
            <a:pPr eaLnBrk="1" hangingPunct="1">
              <a:buFontTx/>
              <a:buNone/>
            </a:pPr>
            <a:r>
              <a:rPr lang="ro-RO" dirty="0"/>
              <a:t>	</a:t>
            </a:r>
            <a:r>
              <a:rPr lang="en-US" dirty="0"/>
              <a:t>O</a:t>
            </a:r>
            <a:r>
              <a:rPr lang="ro-RO" dirty="0"/>
              <a:t> valoare dată a lui </a:t>
            </a:r>
            <a:r>
              <a:rPr lang="en-GB" dirty="0"/>
              <a:t>X </a:t>
            </a:r>
            <a:r>
              <a:rPr lang="ro-RO" dirty="0"/>
              <a:t>se găseşte în R în combinaţie (altfel spus, formează tupluri) cu fiecare pereche de valori (y,z) din produsul cartezian al mulţimilor </a:t>
            </a:r>
            <a:r>
              <a:rPr lang="en-GB" dirty="0"/>
              <a:t>Y</a:t>
            </a:r>
            <a:r>
              <a:rPr lang="ro-RO" dirty="0"/>
              <a:t>x (valorile lui y care apar în combinaţie cu un x dat) şi </a:t>
            </a:r>
            <a:r>
              <a:rPr lang="en-GB" dirty="0"/>
              <a:t>Z</a:t>
            </a:r>
            <a:r>
              <a:rPr lang="ro-RO" dirty="0"/>
              <a:t>x. Aceasta înseamnă ca mulţimile </a:t>
            </a:r>
            <a:r>
              <a:rPr lang="en-GB" dirty="0"/>
              <a:t>Y</a:t>
            </a:r>
            <a:r>
              <a:rPr lang="ro-RO" dirty="0"/>
              <a:t>x şi </a:t>
            </a:r>
            <a:r>
              <a:rPr lang="en-GB" dirty="0"/>
              <a:t>Z</a:t>
            </a:r>
            <a:r>
              <a:rPr lang="ro-RO" dirty="0"/>
              <a:t>x sunt independente între ele.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620" y="0"/>
            <a:ext cx="788481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(5)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ro-RO" dirty="0"/>
              <a:t>“practic”</a:t>
            </a:r>
          </a:p>
        </p:txBody>
      </p:sp>
      <p:pic>
        <p:nvPicPr>
          <p:cNvPr id="28675" name="Picture 4" descr="05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4" y="918648"/>
            <a:ext cx="4956539" cy="354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31966" y="4557713"/>
            <a:ext cx="765483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a</a:t>
            </a:r>
            <a:r>
              <a:rPr lang="en-US" sz="3200" dirty="0">
                <a:latin typeface="Avenir Light"/>
                <a:cs typeface="Avenir Light"/>
              </a:rPr>
              <a:t>parent exist</a:t>
            </a:r>
            <a:r>
              <a:rPr lang="ro-RO" sz="3200" dirty="0">
                <a:latin typeface="Avenir Light"/>
                <a:cs typeface="Avenir Light"/>
              </a:rPr>
              <a:t>ă o DMV între X şi Y (în prezenţa lui Y)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DMV trebuie să se respecte şi dacă în relaţia XYZ mai apar şi alte (oricâte) linii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98" y="20030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/>
              <a:t>DMV</a:t>
            </a:r>
            <a:endParaRPr lang="ro-RO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397384" y="2352493"/>
            <a:ext cx="134043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515184" y="3455988"/>
            <a:ext cx="142205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IDAutor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5080704" y="4033838"/>
            <a:ext cx="97174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 flipV="1">
            <a:off x="2197100" y="2827338"/>
            <a:ext cx="601663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5656268" y="2871788"/>
            <a:ext cx="1014412" cy="1100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704" name="Group 12"/>
          <p:cNvGrpSpPr>
            <a:grpSpLocks/>
          </p:cNvGrpSpPr>
          <p:nvPr/>
        </p:nvGrpSpPr>
        <p:grpSpPr bwMode="auto">
          <a:xfrm>
            <a:off x="6581780" y="2379664"/>
            <a:ext cx="2641598" cy="2741612"/>
            <a:chOff x="-455" y="2318"/>
            <a:chExt cx="1664" cy="1727"/>
          </a:xfrm>
        </p:grpSpPr>
        <p:sp>
          <p:nvSpPr>
            <p:cNvPr id="29717" name="Rectangle 13"/>
            <p:cNvSpPr>
              <a:spLocks noChangeArrowheads="1"/>
            </p:cNvSpPr>
            <p:nvPr/>
          </p:nvSpPr>
          <p:spPr bwMode="auto">
            <a:xfrm>
              <a:off x="-455" y="2459"/>
              <a:ext cx="88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9718" name="Rectangle 14"/>
            <p:cNvSpPr>
              <a:spLocks noChangeArrowheads="1"/>
            </p:cNvSpPr>
            <p:nvPr/>
          </p:nvSpPr>
          <p:spPr bwMode="auto">
            <a:xfrm>
              <a:off x="-215" y="3056"/>
              <a:ext cx="1424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NumeEditur</a:t>
              </a:r>
              <a:r>
                <a:rPr lang="ro-RO">
                  <a:latin typeface="Tahoma" pitchFamily="34" charset="0"/>
                  <a:cs typeface="Arial" charset="0"/>
                </a:rPr>
                <a:t>ă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  <p:sp>
          <p:nvSpPr>
            <p:cNvPr id="29719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Rectangle 17"/>
            <p:cNvSpPr>
              <a:spLocks noChangeArrowheads="1"/>
            </p:cNvSpPr>
            <p:nvPr/>
          </p:nvSpPr>
          <p:spPr bwMode="auto">
            <a:xfrm>
              <a:off x="-355" y="3743"/>
              <a:ext cx="140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AnPublic</a:t>
              </a:r>
              <a:r>
                <a:rPr lang="ro-RO">
                  <a:latin typeface="Tahoma" pitchFamily="34" charset="0"/>
                  <a:cs typeface="Arial" charset="0"/>
                </a:rPr>
                <a:t>are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9705" name="Group 18"/>
          <p:cNvGrpSpPr>
            <a:grpSpLocks/>
          </p:cNvGrpSpPr>
          <p:nvPr/>
        </p:nvGrpSpPr>
        <p:grpSpPr bwMode="auto">
          <a:xfrm>
            <a:off x="746126" y="2346325"/>
            <a:ext cx="2481261" cy="2532063"/>
            <a:chOff x="-89" y="917"/>
            <a:chExt cx="1563" cy="1595"/>
          </a:xfrm>
        </p:grpSpPr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23" y="917"/>
              <a:ext cx="14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-48" y="2210"/>
              <a:ext cx="656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dirty="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-89" y="1570"/>
              <a:ext cx="9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9706" name="Line 47"/>
          <p:cNvSpPr>
            <a:spLocks noChangeShapeType="1"/>
          </p:cNvSpPr>
          <p:nvPr/>
        </p:nvSpPr>
        <p:spPr bwMode="auto">
          <a:xfrm flipH="1" flipV="1">
            <a:off x="4113808" y="3763692"/>
            <a:ext cx="1006838" cy="4425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48"/>
          <p:cNvSpPr>
            <a:spLocks noChangeShapeType="1"/>
          </p:cNvSpPr>
          <p:nvPr/>
        </p:nvSpPr>
        <p:spPr bwMode="auto">
          <a:xfrm flipH="1" flipV="1">
            <a:off x="3982409" y="3695066"/>
            <a:ext cx="144462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49"/>
          <p:cNvSpPr>
            <a:spLocks noChangeShapeType="1"/>
          </p:cNvSpPr>
          <p:nvPr/>
        </p:nvSpPr>
        <p:spPr bwMode="auto">
          <a:xfrm flipH="1" flipV="1">
            <a:off x="5213355" y="3057525"/>
            <a:ext cx="22066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50"/>
          <p:cNvSpPr>
            <a:spLocks noChangeShapeType="1"/>
          </p:cNvSpPr>
          <p:nvPr/>
        </p:nvSpPr>
        <p:spPr bwMode="auto">
          <a:xfrm flipH="1" flipV="1">
            <a:off x="5153030" y="2901950"/>
            <a:ext cx="74613" cy="227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8"/>
          <p:cNvSpPr>
            <a:spLocks noChangeShapeType="1"/>
          </p:cNvSpPr>
          <p:nvPr/>
        </p:nvSpPr>
        <p:spPr bwMode="auto">
          <a:xfrm flipV="1">
            <a:off x="6014273" y="3775165"/>
            <a:ext cx="1000481" cy="3824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8"/>
          <p:cNvSpPr>
            <a:spLocks noChangeShapeType="1"/>
          </p:cNvSpPr>
          <p:nvPr/>
        </p:nvSpPr>
        <p:spPr bwMode="auto">
          <a:xfrm>
            <a:off x="6156739" y="4308703"/>
            <a:ext cx="111442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7"/>
          <p:cNvSpPr>
            <a:spLocks noChangeShapeType="1"/>
          </p:cNvSpPr>
          <p:nvPr/>
        </p:nvSpPr>
        <p:spPr bwMode="auto">
          <a:xfrm flipH="1">
            <a:off x="1998663" y="3644537"/>
            <a:ext cx="548594" cy="1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7"/>
          <p:cNvSpPr>
            <a:spLocks noChangeShapeType="1"/>
          </p:cNvSpPr>
          <p:nvPr/>
        </p:nvSpPr>
        <p:spPr bwMode="auto">
          <a:xfrm flipH="1">
            <a:off x="1828799" y="3892730"/>
            <a:ext cx="809896" cy="6139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9" y="32592"/>
            <a:ext cx="8422700" cy="131211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</a:t>
            </a:r>
            <a:r>
              <a:rPr lang="en-US" dirty="0"/>
              <a:t>e</a:t>
            </a:r>
            <a:r>
              <a:rPr lang="ro-RO" dirty="0"/>
              <a:t> anume</a:t>
            </a:r>
            <a:r>
              <a:rPr lang="en-US" dirty="0"/>
              <a:t> </a:t>
            </a:r>
            <a:r>
              <a:rPr lang="en-US" dirty="0" err="1"/>
              <a:t>influen</a:t>
            </a:r>
            <a:r>
              <a:rPr lang="ro-RO" dirty="0"/>
              <a:t>ţează numărul atributelor dintr</a:t>
            </a:r>
            <a:r>
              <a:rPr lang="en-US" dirty="0"/>
              <a:t>-o BD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319349"/>
            <a:ext cx="8530045" cy="557899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(</a:t>
            </a:r>
            <a:r>
              <a:rPr lang="en-US" dirty="0" err="1"/>
              <a:t>stocuri</a:t>
            </a:r>
            <a:r>
              <a:rPr lang="en-US" dirty="0"/>
              <a:t>, </a:t>
            </a:r>
            <a:r>
              <a:rPr lang="en-US" dirty="0" err="1"/>
              <a:t>salarizare</a:t>
            </a:r>
            <a:r>
              <a:rPr lang="en-US" dirty="0"/>
              <a:t>, v</a:t>
            </a:r>
            <a:r>
              <a:rPr lang="ro-RO" dirty="0"/>
              <a:t>ânzări, campionat de fotbal, farmacii etc.)</a:t>
            </a:r>
          </a:p>
          <a:p>
            <a:pPr>
              <a:lnSpc>
                <a:spcPct val="110000"/>
              </a:lnSpc>
            </a:pPr>
            <a:r>
              <a:rPr lang="ro-RO" dirty="0"/>
              <a:t>Gradul de detaliere impus de beneficiar</a:t>
            </a:r>
            <a:r>
              <a:rPr lang="en-US" dirty="0"/>
              <a:t> (o </a:t>
            </a:r>
            <a:r>
              <a:rPr lang="en-US" dirty="0" err="1"/>
              <a:t>aplica</a:t>
            </a:r>
            <a:r>
              <a:rPr lang="ro-RO" dirty="0"/>
              <a:t>ţie comandată de FEAA pentru gestiunea şcolarităţii nu preia nici hobby</a:t>
            </a:r>
            <a:r>
              <a:rPr lang="en-US" dirty="0"/>
              <a:t>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ro-RO" dirty="0"/>
              <a:t>studenţilor şi nici preferinţele lor muzicale, literare, etnobotanice etc.</a:t>
            </a:r>
            <a:r>
              <a:rPr lang="en-US" dirty="0"/>
              <a:t>)</a:t>
            </a:r>
            <a:endParaRPr lang="ro-RO" dirty="0"/>
          </a:p>
          <a:p>
            <a:pPr>
              <a:lnSpc>
                <a:spcPct val="110000"/>
              </a:lnSpc>
            </a:pPr>
            <a:r>
              <a:rPr lang="ro-RO" dirty="0"/>
              <a:t>Experienţa şi </a:t>
            </a:r>
            <a:r>
              <a:rPr lang="en-US" dirty="0" err="1"/>
              <a:t>priceperea</a:t>
            </a:r>
            <a:r>
              <a:rPr lang="en-US" dirty="0"/>
              <a:t> </a:t>
            </a:r>
            <a:r>
              <a:rPr lang="ro-RO" dirty="0"/>
              <a:t>celui (celor) care proiectează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ro-RO" dirty="0"/>
          </a:p>
          <a:p>
            <a:pPr>
              <a:lnSpc>
                <a:spcPct val="110000"/>
              </a:lnSpc>
            </a:pPr>
            <a:r>
              <a:rPr lang="ro-RO" dirty="0"/>
              <a:t>Resursele hardware şi software de care va dispune viitoarea aplicaţie</a:t>
            </a:r>
          </a:p>
          <a:p>
            <a:pPr>
              <a:lnSpc>
                <a:spcPct val="110000"/>
              </a:lnSpc>
            </a:pPr>
            <a:r>
              <a:rPr lang="ro-RO" dirty="0"/>
              <a:t>Resursele financiare şi timpul alocat proiectului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0"/>
            <a:ext cx="8619565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mic </a:t>
            </a:r>
            <a:r>
              <a:rPr lang="ro-RO" dirty="0"/>
              <a:t>de atribute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88720"/>
            <a:ext cx="8493777" cy="56692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Avantaje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Simplitatea</a:t>
            </a:r>
            <a:r>
              <a:rPr lang="en-US" dirty="0"/>
              <a:t> </a:t>
            </a:r>
            <a:r>
              <a:rPr lang="en-US" dirty="0" err="1"/>
              <a:t>schemei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Inteligibilitate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o-RO" dirty="0"/>
              <a:t>Efort redus de preluare a datelor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Cost </a:t>
            </a:r>
            <a:r>
              <a:rPr lang="en-US" dirty="0" err="1"/>
              <a:t>redus</a:t>
            </a:r>
            <a:endParaRPr lang="ro-RO" dirty="0"/>
          </a:p>
          <a:p>
            <a:pPr lvl="1">
              <a:lnSpc>
                <a:spcPct val="110000"/>
              </a:lnSpc>
            </a:pPr>
            <a:r>
              <a:rPr lang="ro-RO" dirty="0"/>
              <a:t>Lucrul în echipe mici (uşor de coordonat)</a:t>
            </a:r>
            <a:endParaRPr lang="en-US" dirty="0"/>
          </a:p>
          <a:p>
            <a:pPr lvl="1">
              <a:lnSpc>
                <a:spcPct val="110000"/>
              </a:lnSpc>
              <a:buNone/>
            </a:pPr>
            <a:endParaRPr lang="ro-RO" sz="900" dirty="0"/>
          </a:p>
          <a:p>
            <a:pPr>
              <a:lnSpc>
                <a:spcPct val="110000"/>
              </a:lnSpc>
            </a:pPr>
            <a:r>
              <a:rPr lang="ro-RO" dirty="0"/>
              <a:t>Deza</a:t>
            </a:r>
            <a:r>
              <a:rPr lang="en-US" dirty="0" err="1"/>
              <a:t>vant</a:t>
            </a:r>
            <a:r>
              <a:rPr lang="ro-RO" dirty="0"/>
              <a:t>aje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Un set limitat de rapoarte şi informaţii ad</a:t>
            </a:r>
            <a:r>
              <a:rPr lang="en-US" dirty="0"/>
              <a:t>-hoc </a:t>
            </a:r>
            <a:r>
              <a:rPr lang="en-US" dirty="0" err="1"/>
              <a:t>ce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inute</a:t>
            </a:r>
            <a:r>
              <a:rPr lang="ro-RO" dirty="0"/>
              <a:t> din BD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Risc</a:t>
            </a:r>
            <a:r>
              <a:rPr lang="en-US" dirty="0"/>
              <a:t> major de a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ţii preţioase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Eforturi ulterioare considerabile de actualizarea BD şi aplicaţiilor pentru răspunde la cerinţele utilizatorilor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2" y="-61537"/>
            <a:ext cx="8234441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</a:t>
            </a:r>
            <a:r>
              <a:rPr lang="en-US" i="1" dirty="0"/>
              <a:t>are</a:t>
            </a:r>
            <a:r>
              <a:rPr lang="ro-RO" i="1" dirty="0"/>
              <a:t> </a:t>
            </a:r>
            <a:r>
              <a:rPr lang="ro-RO" dirty="0"/>
              <a:t>de atribute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0" y="927463"/>
            <a:ext cx="8543109" cy="59305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Avantaje</a:t>
            </a:r>
            <a:r>
              <a:rPr lang="en-US" dirty="0"/>
              <a:t>:</a:t>
            </a:r>
            <a:endParaRPr lang="ro-RO" dirty="0"/>
          </a:p>
          <a:p>
            <a:pPr lvl="1">
              <a:lnSpc>
                <a:spcPct val="120000"/>
              </a:lnSpc>
            </a:pPr>
            <a:r>
              <a:rPr lang="ro-RO" dirty="0"/>
              <a:t>O largă varietate de rapoarte, liste şi informaţii ce pot fi furnizate de BD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Onorarea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endParaRPr lang="ro-RO" dirty="0"/>
          </a:p>
          <a:p>
            <a:pPr lvl="1">
              <a:lnSpc>
                <a:spcPct val="120000"/>
              </a:lnSpc>
            </a:pPr>
            <a:r>
              <a:rPr lang="ro-RO" dirty="0"/>
              <a:t>Şanse mai mari de integrare informaţională (a BD şi, implicit, a companiei)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Modific</a:t>
            </a:r>
            <a:r>
              <a:rPr lang="ro-RO" dirty="0"/>
              <a:t>ări ulterioare mai puţin traumatizante</a:t>
            </a:r>
          </a:p>
          <a:p>
            <a:pPr lvl="1">
              <a:lnSpc>
                <a:spcPct val="120000"/>
              </a:lnSpc>
            </a:pPr>
            <a:endParaRPr lang="ro-RO" sz="900" dirty="0"/>
          </a:p>
          <a:p>
            <a:pPr>
              <a:lnSpc>
                <a:spcPct val="120000"/>
              </a:lnSpc>
            </a:pPr>
            <a:r>
              <a:rPr lang="en-US" dirty="0" err="1"/>
              <a:t>Dezavantaje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Costuri mari de proiectare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Echipe mari, care sunt mai greu de coordonat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Efort considerabil de preluare a datelor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Viteză scăzută de preluarea în BD a tranzacţiilor şi, uneori, viteză mai mică de lucru a BD</a:t>
            </a:r>
            <a:r>
              <a:rPr lang="en-US" dirty="0"/>
              <a:t>/</a:t>
            </a:r>
            <a:r>
              <a:rPr lang="ro-RO" dirty="0"/>
              <a:t>aplicaţiei</a:t>
            </a:r>
            <a:endParaRPr lang="en-US" dirty="0"/>
          </a:p>
          <a:p>
            <a:pPr lvl="1"/>
            <a:endParaRPr lang="ro-RO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78378"/>
            <a:ext cx="7844476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Ce atribute NU se iau în considerare în schema BD </a:t>
            </a:r>
            <a:r>
              <a:rPr lang="en-US" b="1" dirty="0"/>
              <a:t>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Cele </a:t>
            </a:r>
            <a:r>
              <a:rPr lang="ro-RO" b="1" dirty="0"/>
              <a:t>irelevante</a:t>
            </a:r>
            <a:r>
              <a:rPr lang="ro-RO" dirty="0"/>
              <a:t> pentru aplicaţie, ca de ex.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ţia </a:t>
            </a:r>
            <a:r>
              <a:rPr lang="en-US" dirty="0"/>
              <a:t>BURSE-</a:t>
            </a:r>
            <a:r>
              <a:rPr lang="en-US" dirty="0" err="1"/>
              <a:t>STUDEN</a:t>
            </a:r>
            <a:r>
              <a:rPr lang="ro-RO" dirty="0"/>
              <a:t>ŢI nu sunt importante atribute precum </a:t>
            </a:r>
            <a:r>
              <a:rPr lang="ro-RO" i="1" dirty="0"/>
              <a:t>PrenumeMamă</a:t>
            </a:r>
            <a:r>
              <a:rPr lang="ro-RO" dirty="0"/>
              <a:t>, </a:t>
            </a:r>
            <a:r>
              <a:rPr lang="ro-RO" i="1" dirty="0"/>
              <a:t>PrenumeTată</a:t>
            </a:r>
            <a:r>
              <a:rPr lang="ro-RO" dirty="0"/>
              <a:t>, </a:t>
            </a:r>
            <a:r>
              <a:rPr lang="ro-RO" i="1" dirty="0"/>
              <a:t>DataNaşterii</a:t>
            </a:r>
            <a:r>
              <a:rPr lang="ro-RO" dirty="0"/>
              <a:t>, </a:t>
            </a:r>
            <a:r>
              <a:rPr lang="en-US" i="1" dirty="0" err="1"/>
              <a:t>Nume</a:t>
            </a:r>
            <a:r>
              <a:rPr lang="ro-RO" i="1" dirty="0"/>
              <a:t>LiceuAbsolvit</a:t>
            </a:r>
            <a:r>
              <a:rPr lang="ro-RO" dirty="0"/>
              <a:t>, </a:t>
            </a:r>
            <a:r>
              <a:rPr lang="ro-RO" i="1" dirty="0"/>
              <a:t>MedieBac</a:t>
            </a:r>
            <a:r>
              <a:rPr lang="ro-RO" dirty="0"/>
              <a:t> etc.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Pentru BD dedicată unui CABINET STOMATOLOGI</a:t>
            </a:r>
            <a:r>
              <a:rPr lang="en-US" dirty="0"/>
              <a:t>C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ro-RO" dirty="0"/>
              <a:t> (de obicei)</a:t>
            </a:r>
            <a:r>
              <a:rPr lang="en-US" dirty="0"/>
              <a:t>: </a:t>
            </a:r>
            <a:r>
              <a:rPr lang="en-US" i="1" dirty="0" err="1"/>
              <a:t>CuloareOchi</a:t>
            </a:r>
            <a:r>
              <a:rPr lang="en-US" dirty="0"/>
              <a:t>, </a:t>
            </a:r>
            <a:r>
              <a:rPr lang="ro-RO" i="1" dirty="0"/>
              <a:t>Înălţime</a:t>
            </a:r>
            <a:r>
              <a:rPr lang="ro-RO" dirty="0"/>
              <a:t>, </a:t>
            </a:r>
            <a:r>
              <a:rPr lang="ro-RO" i="1" dirty="0"/>
              <a:t>PerimetruBust</a:t>
            </a:r>
            <a:r>
              <a:rPr lang="ro-RO" dirty="0"/>
              <a:t>, </a:t>
            </a:r>
            <a:r>
              <a:rPr lang="ro-RO" i="1" dirty="0"/>
              <a:t>MărimePantofi</a:t>
            </a:r>
            <a:r>
              <a:rPr lang="ro-RO" dirty="0"/>
              <a:t> etc. </a:t>
            </a:r>
          </a:p>
          <a:p>
            <a:pPr>
              <a:lnSpc>
                <a:spcPct val="110000"/>
              </a:lnSpc>
            </a:pPr>
            <a:r>
              <a:rPr lang="ro-RO" dirty="0"/>
              <a:t>Nu întotdeauna atributele fără o aparentă legătură cu tema aplicaţiei sunt chiar irelevante (de ex., pentru BD VÂNZĂRI, pot fi importante atribute precum </a:t>
            </a:r>
            <a:r>
              <a:rPr lang="ro-RO" i="1" dirty="0"/>
              <a:t>NivelStudii</a:t>
            </a:r>
            <a:r>
              <a:rPr lang="ro-RO" dirty="0"/>
              <a:t>, </a:t>
            </a:r>
            <a:r>
              <a:rPr lang="ro-RO" i="1" dirty="0"/>
              <a:t>Hobby</a:t>
            </a:r>
            <a:r>
              <a:rPr lang="ro-RO" dirty="0"/>
              <a:t>, </a:t>
            </a:r>
            <a:r>
              <a:rPr lang="ro-RO" i="1" dirty="0"/>
              <a:t>JobActual</a:t>
            </a:r>
            <a:r>
              <a:rPr lang="ro-RO" dirty="0"/>
              <a:t> în vederea segmentării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fideliz</a:t>
            </a:r>
            <a:r>
              <a:rPr lang="ro-RO" dirty="0"/>
              <a:t>ării clienţilor)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0"/>
            <a:ext cx="7938606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788458"/>
            <a:ext cx="8390963" cy="4921624"/>
          </a:xfrm>
        </p:spPr>
        <p:txBody>
          <a:bodyPr>
            <a:noAutofit/>
          </a:bodyPr>
          <a:lstStyle/>
          <a:p>
            <a:r>
              <a:rPr lang="ro-RO" sz="2400" dirty="0"/>
              <a:t>Atributele la care </a:t>
            </a:r>
            <a:r>
              <a:rPr lang="ro-RO" sz="2400" b="1" dirty="0"/>
              <a:t>nu avem acces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o-RO" sz="2400" dirty="0"/>
              <a:t>rareori le putem</a:t>
            </a:r>
            <a:r>
              <a:rPr lang="en-US" sz="2400" dirty="0"/>
              <a:t> </a:t>
            </a:r>
            <a:r>
              <a:rPr lang="en-US" sz="2400" dirty="0" err="1"/>
              <a:t>cunoa</a:t>
            </a:r>
            <a:r>
              <a:rPr lang="ro-RO" sz="2400" dirty="0"/>
              <a:t>şte valorile</a:t>
            </a:r>
            <a:r>
              <a:rPr lang="en-US" sz="2400" dirty="0"/>
              <a:t>)</a:t>
            </a:r>
            <a:r>
              <a:rPr lang="ro-RO" sz="2400" dirty="0"/>
              <a:t>, ca de ex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Pe</a:t>
            </a:r>
            <a:r>
              <a:rPr lang="ro-RO" sz="2400" dirty="0"/>
              <a:t>n</a:t>
            </a:r>
            <a:r>
              <a:rPr lang="en-US" sz="2400" dirty="0" err="1"/>
              <a:t>tru</a:t>
            </a:r>
            <a:r>
              <a:rPr lang="en-US" sz="2400" dirty="0"/>
              <a:t> </a:t>
            </a:r>
            <a:r>
              <a:rPr lang="en-US" sz="2400" dirty="0" err="1"/>
              <a:t>aplica</a:t>
            </a:r>
            <a:r>
              <a:rPr lang="ro-RO" sz="2400" dirty="0"/>
              <a:t>ţi</a:t>
            </a:r>
            <a:r>
              <a:rPr lang="en-US" sz="2400" dirty="0"/>
              <a:t>a</a:t>
            </a:r>
            <a:r>
              <a:rPr lang="ro-RO" sz="2400" dirty="0"/>
              <a:t> SONDAJE</a:t>
            </a:r>
            <a:r>
              <a:rPr lang="en-US" sz="2400" dirty="0"/>
              <a:t>-</a:t>
            </a:r>
            <a:r>
              <a:rPr lang="en-US" sz="2400" dirty="0" err="1"/>
              <a:t>OPINIE</a:t>
            </a:r>
            <a:r>
              <a:rPr lang="en-US" sz="2400" dirty="0"/>
              <a:t>,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atributului</a:t>
            </a:r>
            <a:r>
              <a:rPr lang="en-US" sz="2400" dirty="0"/>
              <a:t> </a:t>
            </a:r>
            <a:r>
              <a:rPr lang="en-US" sz="2400" i="1" dirty="0" err="1"/>
              <a:t>CNP</a:t>
            </a:r>
            <a:r>
              <a:rPr lang="en-US" sz="2400" dirty="0"/>
              <a:t> </a:t>
            </a:r>
            <a:r>
              <a:rPr lang="ro-RO" sz="2400" dirty="0"/>
              <a:t>a intervievaţilor </a:t>
            </a:r>
            <a:r>
              <a:rPr lang="en-US" sz="2400" dirty="0"/>
              <a:t>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furnizat</a:t>
            </a:r>
            <a:r>
              <a:rPr lang="ro-RO" sz="2400" dirty="0"/>
              <a:t>ă (informaţie confidenţială)</a:t>
            </a:r>
          </a:p>
          <a:p>
            <a:pPr lvl="1"/>
            <a:r>
              <a:rPr lang="ro-RO" sz="2400" dirty="0"/>
              <a:t>Pentru aplicaţia PARC AUTO, atributul </a:t>
            </a:r>
            <a:r>
              <a:rPr lang="ro-RO" sz="2400" i="1" dirty="0"/>
              <a:t>NrClienţiAiFir-meiAsigurătoare</a:t>
            </a:r>
            <a:r>
              <a:rPr lang="ro-RO" sz="2400" dirty="0"/>
              <a:t> este confidenţial</a:t>
            </a:r>
          </a:p>
          <a:p>
            <a:pPr lvl="1"/>
            <a:r>
              <a:rPr lang="ro-RO" sz="2400" dirty="0"/>
              <a:t>La fel atributul </a:t>
            </a:r>
            <a:r>
              <a:rPr lang="ro-RO" sz="2400" i="1" dirty="0"/>
              <a:t>NrDivorţuri</a:t>
            </a:r>
            <a:r>
              <a:rPr lang="ro-RO" sz="2400" dirty="0"/>
              <a:t> pentru aplicaţia RESURSE UMANE </a:t>
            </a:r>
          </a:p>
          <a:p>
            <a:pPr lvl="1"/>
            <a:r>
              <a:rPr lang="ro-RO" sz="2400" dirty="0"/>
              <a:t>Pentru aplicaţia VÂNZĂRI </a:t>
            </a:r>
            <a:r>
              <a:rPr lang="en-US" sz="2400" dirty="0"/>
              <a:t>– </a:t>
            </a:r>
            <a:r>
              <a:rPr lang="en-US" sz="2400" dirty="0" err="1"/>
              <a:t>atributul</a:t>
            </a:r>
            <a:r>
              <a:rPr lang="en-US" sz="2400" dirty="0"/>
              <a:t> </a:t>
            </a:r>
            <a:r>
              <a:rPr lang="en-US" sz="2400" i="1" dirty="0" err="1"/>
              <a:t>SalariuLunarDirector</a:t>
            </a:r>
            <a:r>
              <a:rPr lang="en-US" sz="2400" dirty="0"/>
              <a:t> </a:t>
            </a:r>
            <a:r>
              <a:rPr lang="en-US" sz="2400" dirty="0" err="1"/>
              <a:t>referitor</a:t>
            </a:r>
            <a:r>
              <a:rPr lang="en-US" sz="2400" dirty="0"/>
              <a:t> la o fir</a:t>
            </a:r>
            <a:r>
              <a:rPr lang="ro-RO" sz="2400" dirty="0"/>
              <a:t>mă</a:t>
            </a:r>
            <a:r>
              <a:rPr lang="en-US" sz="2400" dirty="0"/>
              <a:t>/</a:t>
            </a:r>
            <a:r>
              <a:rPr lang="en-US" sz="2400" dirty="0" err="1"/>
              <a:t>organiza</a:t>
            </a:r>
            <a:r>
              <a:rPr lang="ro-RO" sz="2400" dirty="0"/>
              <a:t>ţie client</a:t>
            </a:r>
          </a:p>
          <a:p>
            <a:pPr lvl="1"/>
            <a:endParaRPr lang="ro-RO" sz="2400" dirty="0"/>
          </a:p>
          <a:p>
            <a:pPr lvl="1"/>
            <a:endParaRPr lang="ro-RO" sz="2400" dirty="0"/>
          </a:p>
          <a:p>
            <a:pPr>
              <a:buNone/>
            </a:pPr>
            <a:r>
              <a:rPr lang="ro-RO" sz="2400" dirty="0"/>
              <a:t>	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4181</TotalTime>
  <Words>2987</Words>
  <Application>Microsoft Macintosh PowerPoint</Application>
  <PresentationFormat>On-screen Show (4:3)</PresentationFormat>
  <Paragraphs>370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DEPENDENȚE ÎNTRE ATRIBUTELE UNEI BAZE DE DATE</vt:lpstr>
      <vt:lpstr>Tutoriale video</vt:lpstr>
      <vt:lpstr>Atributele unei BD (1)</vt:lpstr>
      <vt:lpstr>Atributele unei BD (2)</vt:lpstr>
      <vt:lpstr>Ce anume influenţează numărul atributelor dintr-o BD ?</vt:lpstr>
      <vt:lpstr>Un număr relativ mic de atribute</vt:lpstr>
      <vt:lpstr>Un număr relativ mare de atribute</vt:lpstr>
      <vt:lpstr>Ce atribute NU se iau în considerare în schema BD - 1</vt:lpstr>
      <vt:lpstr>Ce atribute NU se iau în considerare în schema BD - 2</vt:lpstr>
      <vt:lpstr>Ce atribute NU se iau în considerare în schema BD - 3</vt:lpstr>
      <vt:lpstr>Ce atribute NU se iau în considerare în schema BD - 4</vt:lpstr>
      <vt:lpstr>Cazuri practice</vt:lpstr>
      <vt:lpstr>Ce sunt dependenţele dintre atribute? </vt:lpstr>
      <vt:lpstr>Tipologia dependenţelor</vt:lpstr>
      <vt:lpstr>Dependenţe funcţionale - o definiţie</vt:lpstr>
      <vt:lpstr>O altă definiţie (C.J.Date) a DF</vt:lpstr>
      <vt:lpstr>O a treia definiţie a DF</vt:lpstr>
      <vt:lpstr>PowerPoint Presentation</vt:lpstr>
      <vt:lpstr>DF identificate “ochiometric”</vt:lpstr>
      <vt:lpstr>Probleme ale DF “ochiometrice”</vt:lpstr>
      <vt:lpstr>Alte exemple de DF</vt:lpstr>
      <vt:lpstr>Contra-exemple de DF</vt:lpstr>
      <vt:lpstr>DF depind decisiv de context</vt:lpstr>
      <vt:lpstr>Un pont legat de sursele DF</vt:lpstr>
      <vt:lpstr>Principala confuzie legată de DF</vt:lpstr>
      <vt:lpstr>DF cu sursa compusă (1)</vt:lpstr>
      <vt:lpstr>DF cu sursa compusă (2)</vt:lpstr>
      <vt:lpstr>DF cu sursa compusă (3)</vt:lpstr>
      <vt:lpstr>DF cu sursa compusă (4)</vt:lpstr>
      <vt:lpstr>Reprezentare grafică a DF</vt:lpstr>
      <vt:lpstr>DF parţiale</vt:lpstr>
      <vt:lpstr>Exemple de DF parţiale</vt:lpstr>
      <vt:lpstr>Identificarea grafică a DF parţiale</vt:lpstr>
      <vt:lpstr>DF tranzitive</vt:lpstr>
      <vt:lpstr>PowerPoint Presentation</vt:lpstr>
      <vt:lpstr>Identificarea grafică a DF tranzitive</vt:lpstr>
      <vt:lpstr>Dependenţe de incluziune (DI)</vt:lpstr>
      <vt:lpstr>Două exemple de DI</vt:lpstr>
      <vt:lpstr>Dependenţe Multi-Valoare – DMV (1)</vt:lpstr>
      <vt:lpstr>DMV (2)</vt:lpstr>
      <vt:lpstr>DMV (3)</vt:lpstr>
      <vt:lpstr>DMV (4)</vt:lpstr>
      <vt:lpstr>DMV (5) – Caz “practic”</vt:lpstr>
      <vt:lpstr>Exemplu de DMV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331</cp:revision>
  <dcterms:created xsi:type="dcterms:W3CDTF">2002-10-11T06:23:42Z</dcterms:created>
  <dcterms:modified xsi:type="dcterms:W3CDTF">2021-04-26T11:53:15Z</dcterms:modified>
</cp:coreProperties>
</file>