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61"/>
  </p:notesMasterIdLst>
  <p:sldIdLst>
    <p:sldId id="256" r:id="rId2"/>
    <p:sldId id="369" r:id="rId3"/>
    <p:sldId id="435" r:id="rId4"/>
    <p:sldId id="436" r:id="rId5"/>
    <p:sldId id="383" r:id="rId6"/>
    <p:sldId id="473" r:id="rId7"/>
    <p:sldId id="404" r:id="rId8"/>
    <p:sldId id="405" r:id="rId9"/>
    <p:sldId id="408" r:id="rId10"/>
    <p:sldId id="406" r:id="rId11"/>
    <p:sldId id="407" r:id="rId12"/>
    <p:sldId id="413" r:id="rId13"/>
    <p:sldId id="414" r:id="rId14"/>
    <p:sldId id="468" r:id="rId15"/>
    <p:sldId id="469" r:id="rId16"/>
    <p:sldId id="470" r:id="rId17"/>
    <p:sldId id="434" r:id="rId18"/>
    <p:sldId id="439" r:id="rId19"/>
    <p:sldId id="428" r:id="rId20"/>
    <p:sldId id="438" r:id="rId21"/>
    <p:sldId id="437" r:id="rId22"/>
    <p:sldId id="440" r:id="rId23"/>
    <p:sldId id="441" r:id="rId24"/>
    <p:sldId id="442" r:id="rId25"/>
    <p:sldId id="443" r:id="rId26"/>
    <p:sldId id="472" r:id="rId27"/>
    <p:sldId id="409" r:id="rId28"/>
    <p:sldId id="474" r:id="rId29"/>
    <p:sldId id="410" r:id="rId30"/>
    <p:sldId id="444" r:id="rId31"/>
    <p:sldId id="415" r:id="rId32"/>
    <p:sldId id="416" r:id="rId33"/>
    <p:sldId id="419" r:id="rId34"/>
    <p:sldId id="417" r:id="rId35"/>
    <p:sldId id="422" r:id="rId36"/>
    <p:sldId id="420" r:id="rId37"/>
    <p:sldId id="423" r:id="rId38"/>
    <p:sldId id="433" r:id="rId39"/>
    <p:sldId id="411" r:id="rId40"/>
    <p:sldId id="424" r:id="rId41"/>
    <p:sldId id="421" r:id="rId42"/>
    <p:sldId id="447" r:id="rId43"/>
    <p:sldId id="445" r:id="rId44"/>
    <p:sldId id="446" r:id="rId45"/>
    <p:sldId id="454" r:id="rId46"/>
    <p:sldId id="456" r:id="rId47"/>
    <p:sldId id="427" r:id="rId48"/>
    <p:sldId id="425" r:id="rId49"/>
    <p:sldId id="449" r:id="rId50"/>
    <p:sldId id="430" r:id="rId51"/>
    <p:sldId id="450" r:id="rId52"/>
    <p:sldId id="452" r:id="rId53"/>
    <p:sldId id="432" r:id="rId54"/>
    <p:sldId id="451" r:id="rId55"/>
    <p:sldId id="457" r:id="rId56"/>
    <p:sldId id="459" r:id="rId57"/>
    <p:sldId id="460" r:id="rId58"/>
    <p:sldId id="458" r:id="rId59"/>
    <p:sldId id="461" r:id="rId6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ADB4"/>
    <a:srgbClr val="3A3C86"/>
    <a:srgbClr val="FF0066"/>
    <a:srgbClr val="FFFFCC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014" autoAdjust="0"/>
  </p:normalViewPr>
  <p:slideViewPr>
    <p:cSldViewPr snapToGrid="0"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6854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12_SELECT(8)_Ierarhii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rinfotache/Baze-de-date-I/blob/master/SQL.%20Dialecte%20DB2-%20Oracle-%20PostgreSQL%20si%20SQL%20Server/SQL2009_Cap11_SELECT(7)_OLAP.pdf" TargetMode="External"/><Relationship Id="rId4" Type="http://schemas.openxmlformats.org/officeDocument/2006/relationships/hyperlink" Target="http://1drv.ms/1oCs7z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window-function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recursive-view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05469" y="2224584"/>
            <a:ext cx="7721600" cy="1321519"/>
          </a:xfrm>
        </p:spPr>
        <p:txBody>
          <a:bodyPr rtlCol="0" anchor="t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600" b="1" dirty="0">
                <a:latin typeface="Calisto MT" pitchFamily="18" charset="0"/>
                <a:ea typeface="Batang" pitchFamily="18" charset="-127"/>
              </a:rPr>
              <a:t>SQL (</a:t>
            </a:r>
            <a:r>
              <a:rPr lang="ro-RO" sz="6600" dirty="0">
                <a:latin typeface="Calisto MT" pitchFamily="18" charset="0"/>
                <a:ea typeface="Batang" pitchFamily="18" charset="-127"/>
              </a:rPr>
              <a:t>9</a:t>
            </a:r>
            <a:r>
              <a:rPr lang="en-US" sz="6600" b="1" dirty="0">
                <a:latin typeface="Calisto MT" pitchFamily="18" charset="0"/>
                <a:ea typeface="Batang" pitchFamily="18" charset="-127"/>
              </a:rPr>
              <a:t>)</a:t>
            </a:r>
            <a:br>
              <a:rPr lang="ro-RO" sz="6600" b="1" dirty="0">
                <a:latin typeface="Calisto MT" pitchFamily="18" charset="0"/>
                <a:ea typeface="Batang" pitchFamily="18" charset="-127"/>
              </a:rPr>
            </a:br>
            <a:endParaRPr lang="en-US" sz="66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9536" y="3916907"/>
            <a:ext cx="8077200" cy="2407693"/>
          </a:xfrm>
        </p:spPr>
        <p:txBody>
          <a:bodyPr rtlCol="0">
            <a:norm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en-US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C</a:t>
            </a: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âteva finețuri SQL</a:t>
            </a:r>
            <a:r>
              <a:rPr lang="en-US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</a:t>
            </a: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 interogări ierarhice/recursive, funcții OLAP, </a:t>
            </a:r>
            <a:r>
              <a:rPr lang="ro-RO" sz="44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subconsultări</a:t>
            </a: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 corelate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5" y="0"/>
            <a:ext cx="8742619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Afişarea structurii ierarhice (2)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7605"/>
            <a:ext cx="8939284" cy="5494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8933688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/>
              <a:t>Liniarizarea</a:t>
            </a:r>
            <a:r>
              <a:rPr lang="ro-RO" sz="3600" b="1" dirty="0"/>
              <a:t> înregistrărilor din facturi</a:t>
            </a:r>
            <a:r>
              <a:rPr lang="en-US" sz="3600" b="1" dirty="0"/>
              <a:t> </a:t>
            </a:r>
            <a:r>
              <a:rPr lang="ro-RO" sz="3600" b="1" dirty="0"/>
              <a:t>(1)</a:t>
            </a:r>
            <a:endParaRPr lang="en-US" sz="360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423906"/>
            <a:ext cx="9044136" cy="181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Pentru fiecare factură din luna septembrie 2013, să se afişeze un şir de caractere care conţine informaţii despre toate produsele din factura respectivă, ca în figura de mai jos.</a:t>
            </a:r>
            <a:endParaRPr lang="it-IT" i="1" dirty="0">
              <a:latin typeface="Avenir Medium"/>
              <a:cs typeface="Avenir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8861A-74A1-824B-A76B-4D5A013A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4" y="3696681"/>
            <a:ext cx="9144000" cy="261774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0944"/>
            <a:ext cx="8974632" cy="9689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err="1"/>
              <a:t>Liniarizarea</a:t>
            </a:r>
            <a:r>
              <a:rPr lang="ro-RO" sz="4000" b="1" dirty="0"/>
              <a:t> înregistrărilor din facturi</a:t>
            </a:r>
            <a:r>
              <a:rPr lang="en-US" sz="4000" b="1" dirty="0"/>
              <a:t> </a:t>
            </a:r>
            <a:r>
              <a:rPr lang="ro-RO" sz="4000" b="1" dirty="0"/>
              <a:t>(2)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782458"/>
            <a:ext cx="9253182" cy="60755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(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Nivel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) AS (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0 AS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Nivel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		CAST ('-\\-' ||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|| ': ' || CAST(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) || ' ' || UM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 		|| '*' || CAST (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) || '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RONi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' AS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(500))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	FROM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lf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INNER JOIN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p ON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p.CodPr</a:t>
            </a:r>
            <a:endParaRPr lang="en-US" sz="1600" dirty="0">
              <a:solidFill>
                <a:srgbClr val="0070C0"/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	WHERE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=1 AND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IN (SELECT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WHERE EXTRACT </a:t>
            </a:r>
            <a:endParaRPr lang="ro-RO" sz="1600" dirty="0">
              <a:solidFill>
                <a:srgbClr val="0070C0"/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(YEAR FROM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)=2013 AND EXTRACT (MONTH FROM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)=9)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UNION ALL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 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lf.Linie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lf.Cantitate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lf.PretUnit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Nivel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+ 1,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CAST 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ierarhie.DenPr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|| </a:t>
            </a:r>
            <a:endParaRPr lang="ro-RO" sz="1600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' -\\- ' ||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p.DenPr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|| ': ' || 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CAST(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lf.Cantitate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 || ' ' || UM 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|| '*' ||</a:t>
            </a:r>
            <a:endParaRPr lang="ro-RO" sz="1600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CAST 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lf.PretUnit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 || '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RONi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' AS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(500))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	FROM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lf INNER JOIN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ON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ierarhie.NrFact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AND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lf.Linie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=ierarhie.Linie+1 INNER JOIN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p ON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p.CodPr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	WHERE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IN (SELECT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)=2013 AND EXTRACT (MONTH FROM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)=9)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   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i1.NrFact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NrLinii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Lista_Produse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16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i1</a:t>
            </a:r>
            <a:endParaRPr lang="en-US" sz="16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= (SELECT MAX(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) FROM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WHERE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i1.NrFact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5455"/>
            <a:ext cx="9144000" cy="1404037"/>
          </a:xfrm>
        </p:spPr>
        <p:txBody>
          <a:bodyPr>
            <a:noAutofit/>
          </a:bodyPr>
          <a:lstStyle/>
          <a:p>
            <a:pPr algn="ctr"/>
            <a:r>
              <a:rPr lang="ro-RO" b="1" dirty="0"/>
              <a:t>Generare de valori consecutive pe un interval (echivalen</a:t>
            </a:r>
            <a:r>
              <a:rPr lang="ro-RO" b="1" dirty="0">
                <a:latin typeface="Gill Sans MT"/>
              </a:rPr>
              <a:t>t GENERATE_SERIES)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367" y="1597925"/>
            <a:ext cx="7724633" cy="4800600"/>
          </a:xfrm>
        </p:spPr>
        <p:txBody>
          <a:bodyPr/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( 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AS (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SELECT 0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UNION ALL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SELECT Nr + 1 FROM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				WHERE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Nr+1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 &lt;= 29 )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CAST (('2013-09-' || 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+ 1) AS DATE)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endParaRPr lang="en-US" sz="2400" dirty="0">
              <a:solidFill>
                <a:srgbClr val="00B050"/>
              </a:solidFill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81DF9-49E0-F446-B9CC-0A4D0E2B0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7" y="1569492"/>
            <a:ext cx="1016000" cy="51308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138158"/>
            <a:ext cx="8619789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Calendar </a:t>
            </a:r>
            <a:r>
              <a:rPr lang="en-US" sz="3600" b="1" dirty="0" err="1"/>
              <a:t>pe</a:t>
            </a:r>
            <a:r>
              <a:rPr lang="en-US" sz="3600" b="1" dirty="0"/>
              <a:t> 10 </a:t>
            </a:r>
            <a:r>
              <a:rPr lang="en-US" sz="3600" b="1" dirty="0" err="1"/>
              <a:t>ani</a:t>
            </a:r>
            <a:r>
              <a:rPr lang="en-US" sz="3600" b="1" dirty="0"/>
              <a:t> (de la prima </a:t>
            </a:r>
            <a:r>
              <a:rPr lang="en-US" sz="3600" b="1" dirty="0" err="1"/>
              <a:t>zi</a:t>
            </a:r>
            <a:r>
              <a:rPr lang="en-US" sz="3600" b="1" dirty="0"/>
              <a:t> de </a:t>
            </a:r>
            <a:r>
              <a:rPr lang="en-US" sz="3600" b="1" dirty="0" err="1"/>
              <a:t>facturare</a:t>
            </a:r>
            <a:r>
              <a:rPr lang="en-US" sz="3600" b="1" dirty="0"/>
              <a:t>) - 1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41" y="1338615"/>
            <a:ext cx="9361652" cy="5519385"/>
          </a:xfrm>
        </p:spPr>
        <p:txBody>
          <a:bodyPr>
            <a:noAutofit/>
          </a:bodyPr>
          <a:lstStyle/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CREATE TABLE calendar AS 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( Nr) AS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( SELECT 0 UNION ALL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SELECT Nr + 1 FROM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 WHERE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Nr+1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&lt;= 3655 )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PrimaZi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+ Nr AS Data, CAST ( 'N' AS CHAR(1))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 AS Weekend, CAST ('N' AS CHAR(1))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Sarbatoare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 CAST (NULL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(30))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CROSS JOIN (SELECT MIN(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AS 	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PrimaZi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pz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;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endParaRPr lang="en-US" sz="1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ALTER TABLE calendar ADD PRIMARY KEY (Data) ;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endParaRPr lang="en-US" sz="24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60" y="0"/>
            <a:ext cx="8688028" cy="141763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Calendar </a:t>
            </a:r>
            <a:r>
              <a:rPr lang="en-US" sz="3600" b="1" dirty="0" err="1"/>
              <a:t>pe</a:t>
            </a:r>
            <a:r>
              <a:rPr lang="en-US" sz="3600" b="1" dirty="0"/>
              <a:t> 10 </a:t>
            </a:r>
            <a:r>
              <a:rPr lang="en-US" sz="3600" b="1" dirty="0" err="1"/>
              <a:t>ani</a:t>
            </a:r>
            <a:r>
              <a:rPr lang="en-US" sz="3600" b="1" dirty="0"/>
              <a:t> (de la prima </a:t>
            </a:r>
            <a:r>
              <a:rPr lang="en-US" sz="3600" b="1" dirty="0" err="1"/>
              <a:t>zi</a:t>
            </a:r>
            <a:r>
              <a:rPr lang="en-US" sz="3600" b="1" dirty="0"/>
              <a:t> de </a:t>
            </a:r>
            <a:r>
              <a:rPr lang="en-US" sz="3600" b="1" dirty="0" err="1"/>
              <a:t>facturare</a:t>
            </a:r>
            <a:r>
              <a:rPr lang="en-US" sz="3600" b="1" dirty="0"/>
              <a:t>) - 2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82890"/>
            <a:ext cx="9144000" cy="5575109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CREATE TABLE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(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SMALLINT</a:t>
            </a:r>
            <a:r>
              <a:rPr lang="en-US" sz="1900" dirty="0">
                <a:latin typeface="Consolas"/>
                <a:cs typeface="Consolas"/>
              </a:rPr>
              <a:t> NOT NULL  CONSTRAINT </a:t>
            </a:r>
            <a:r>
              <a:rPr lang="en-US" sz="1900" dirty="0" err="1">
                <a:latin typeface="Consolas"/>
                <a:cs typeface="Consolas"/>
              </a:rPr>
              <a:t>ck_zi</a:t>
            </a:r>
            <a:r>
              <a:rPr lang="en-US" sz="19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	CHECK (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 BETWEEN 1 AND 31) ,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Luna </a:t>
            </a:r>
            <a:r>
              <a:rPr lang="en-US" sz="1900" dirty="0" err="1">
                <a:latin typeface="Consolas"/>
                <a:cs typeface="Consolas"/>
              </a:rPr>
              <a:t>SMALLINT</a:t>
            </a:r>
            <a:r>
              <a:rPr lang="en-US" sz="1900" dirty="0">
                <a:latin typeface="Consolas"/>
                <a:cs typeface="Consolas"/>
              </a:rPr>
              <a:t> NOT NULL  CONSTRAINT </a:t>
            </a:r>
            <a:r>
              <a:rPr lang="en-US" sz="1900" dirty="0" err="1">
                <a:latin typeface="Consolas"/>
                <a:cs typeface="Consolas"/>
              </a:rPr>
              <a:t>ck_luna</a:t>
            </a:r>
            <a:r>
              <a:rPr lang="en-US" sz="1900" dirty="0">
                <a:latin typeface="Consolas"/>
                <a:cs typeface="Consolas"/>
              </a:rPr>
              <a:t>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	CHECK (Luna BETWEEN 1 AND  12) ,  </a:t>
            </a:r>
            <a:r>
              <a:rPr lang="en-US" sz="1900" dirty="0" err="1">
                <a:latin typeface="Consolas"/>
                <a:cs typeface="Consolas"/>
              </a:rPr>
              <a:t>Obs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VARCHAR</a:t>
            </a:r>
            <a:r>
              <a:rPr lang="en-US" sz="1900" dirty="0">
                <a:latin typeface="Consolas"/>
                <a:cs typeface="Consolas"/>
              </a:rPr>
              <a:t>(30),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CONSTRAINT </a:t>
            </a:r>
            <a:r>
              <a:rPr lang="en-US" sz="1900" dirty="0" err="1">
                <a:latin typeface="Consolas"/>
                <a:cs typeface="Consolas"/>
              </a:rPr>
              <a:t>pk_sarbatori_fixe</a:t>
            </a:r>
            <a:r>
              <a:rPr lang="en-US" sz="1900" dirty="0">
                <a:latin typeface="Consolas"/>
                <a:cs typeface="Consolas"/>
              </a:rPr>
              <a:t> PRIMARY KEY (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, Luna)     ) ;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(1, 1,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'Prima 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 de </a:t>
            </a:r>
            <a:r>
              <a:rPr lang="en-US" sz="1900" dirty="0" err="1">
                <a:latin typeface="Consolas"/>
                <a:cs typeface="Consolas"/>
              </a:rPr>
              <a:t>Anul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Nou</a:t>
            </a:r>
            <a:r>
              <a:rPr lang="en-US" sz="1900" dirty="0">
                <a:latin typeface="Consolas"/>
                <a:cs typeface="Consolas"/>
              </a:rPr>
              <a:t>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(2, 1,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'A </a:t>
            </a:r>
            <a:r>
              <a:rPr lang="en-US" sz="1900" dirty="0" err="1">
                <a:latin typeface="Consolas"/>
                <a:cs typeface="Consolas"/>
              </a:rPr>
              <a:t>doua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 de </a:t>
            </a:r>
            <a:r>
              <a:rPr lang="en-US" sz="1900" dirty="0" err="1">
                <a:latin typeface="Consolas"/>
                <a:cs typeface="Consolas"/>
              </a:rPr>
              <a:t>Anul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Nou</a:t>
            </a:r>
            <a:r>
              <a:rPr lang="en-US" sz="1900" dirty="0">
                <a:latin typeface="Consolas"/>
                <a:cs typeface="Consolas"/>
              </a:rPr>
              <a:t>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(24, 1, '</a:t>
            </a:r>
            <a:r>
              <a:rPr lang="en-US" sz="1900" dirty="0" err="1">
                <a:latin typeface="Consolas"/>
                <a:cs typeface="Consolas"/>
              </a:rPr>
              <a:t>Ziua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Unirii</a:t>
            </a:r>
            <a:r>
              <a:rPr lang="en-US" sz="1900" dirty="0">
                <a:latin typeface="Consolas"/>
                <a:cs typeface="Consolas"/>
              </a:rPr>
              <a:t>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(1, 5,  '1 Mai')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(1, 12,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'</a:t>
            </a:r>
            <a:r>
              <a:rPr lang="en-US" sz="1900" dirty="0" err="1">
                <a:latin typeface="Consolas"/>
                <a:cs typeface="Consolas"/>
              </a:rPr>
              <a:t>Ziua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Nationala</a:t>
            </a:r>
            <a:r>
              <a:rPr lang="en-US" sz="1900" dirty="0">
                <a:latin typeface="Consolas"/>
                <a:cs typeface="Consolas"/>
              </a:rPr>
              <a:t> a </a:t>
            </a:r>
            <a:r>
              <a:rPr lang="en-US" sz="1900" dirty="0" err="1">
                <a:latin typeface="Consolas"/>
                <a:cs typeface="Consolas"/>
              </a:rPr>
              <a:t>Romaniei</a:t>
            </a:r>
            <a:r>
              <a:rPr lang="en-US" sz="1900" dirty="0">
                <a:latin typeface="Consolas"/>
                <a:cs typeface="Consolas"/>
              </a:rPr>
              <a:t>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(25, 12, ‘</a:t>
            </a:r>
            <a:r>
              <a:rPr lang="en-US" sz="1900" dirty="0" err="1">
                <a:latin typeface="Consolas"/>
                <a:cs typeface="Consolas"/>
              </a:rPr>
              <a:t>Craciunul</a:t>
            </a:r>
            <a:r>
              <a:rPr lang="en-US" sz="1900" dirty="0">
                <a:latin typeface="Consolas"/>
                <a:cs typeface="Consolas"/>
              </a:rPr>
              <a:t>') ;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15" y="274638"/>
            <a:ext cx="8415073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Calendar </a:t>
            </a:r>
            <a:r>
              <a:rPr lang="en-US" sz="3600" b="1" dirty="0" err="1"/>
              <a:t>pe</a:t>
            </a:r>
            <a:r>
              <a:rPr lang="en-US" sz="3600" b="1" dirty="0"/>
              <a:t> 10 </a:t>
            </a:r>
            <a:r>
              <a:rPr lang="en-US" sz="3600" b="1" dirty="0" err="1"/>
              <a:t>ani</a:t>
            </a:r>
            <a:r>
              <a:rPr lang="en-US" sz="3600" b="1" dirty="0"/>
              <a:t> (de la prima </a:t>
            </a:r>
            <a:r>
              <a:rPr lang="en-US" sz="3600" b="1" dirty="0" err="1"/>
              <a:t>zi</a:t>
            </a:r>
            <a:r>
              <a:rPr lang="en-US" sz="3600" b="1" dirty="0"/>
              <a:t> de </a:t>
            </a:r>
            <a:r>
              <a:rPr lang="en-US" sz="3600" b="1" dirty="0" err="1"/>
              <a:t>facturare</a:t>
            </a:r>
            <a:r>
              <a:rPr lang="en-US" sz="3600" b="1" dirty="0"/>
              <a:t>) - 3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977" y="1447800"/>
            <a:ext cx="8089023" cy="48006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UPDATE calendar SET weekend = 'D'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WHERE EXTRACT (DOW FROM Data) IN (6,0) ;</a:t>
            </a:r>
          </a:p>
          <a:p>
            <a:pPr fontAlgn="base">
              <a:spcAft>
                <a:spcPct val="0"/>
              </a:spcAft>
              <a:buNone/>
              <a:defRPr/>
            </a:pPr>
            <a:endParaRPr lang="en-US" sz="9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calendar.*</a:t>
            </a:r>
            <a:r>
              <a:rPr lang="en-US" sz="2400" dirty="0">
                <a:latin typeface="Consolas"/>
                <a:cs typeface="Consolas"/>
              </a:rPr>
              <a:t>, EXTRACT (DOW FROM Data), </a:t>
            </a:r>
            <a:r>
              <a:rPr lang="en-US" sz="2400" dirty="0" err="1">
                <a:latin typeface="Consolas"/>
                <a:cs typeface="Consolas"/>
              </a:rPr>
              <a:t>TO_CHAR</a:t>
            </a:r>
            <a:r>
              <a:rPr lang="en-US" sz="2400" dirty="0">
                <a:latin typeface="Consolas"/>
                <a:cs typeface="Consolas"/>
              </a:rPr>
              <a:t>(data, 'day')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calendar ORDER BY 1	 	</a:t>
            </a:r>
          </a:p>
          <a:p>
            <a:pPr fontAlgn="base">
              <a:spcAft>
                <a:spcPct val="0"/>
              </a:spcAft>
              <a:buNone/>
              <a:defRPr/>
            </a:pP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707" y="4082955"/>
            <a:ext cx="8159087" cy="2553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194596"/>
            <a:ext cx="8619789" cy="1331402"/>
          </a:xfrm>
        </p:spPr>
        <p:txBody>
          <a:bodyPr>
            <a:noAutofit/>
          </a:bodyPr>
          <a:lstStyle/>
          <a:p>
            <a:pPr algn="ctr"/>
            <a:r>
              <a:rPr lang="ro-RO" b="1" dirty="0">
                <a:cs typeface="Arial Unicode MS"/>
              </a:rPr>
              <a:t>O altă soluţie pentru problema</a:t>
            </a:r>
            <a:r>
              <a:rPr lang="en-US" b="1" dirty="0">
                <a:cs typeface="Arial Unicode MS"/>
              </a:rPr>
              <a:t>:</a:t>
            </a:r>
            <a:r>
              <a:rPr lang="ro-RO" b="1" dirty="0">
                <a:cs typeface="Arial Unicode MS"/>
              </a:rPr>
              <a:t> </a:t>
            </a:r>
            <a:r>
              <a:rPr lang="ro-RO" sz="3200" b="1" i="1" dirty="0"/>
              <a:t>Care sunt numerele de facturi nefolosite ?</a:t>
            </a:r>
            <a:br>
              <a:rPr lang="ro-RO" sz="3200" b="1" i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5" y="1420504"/>
            <a:ext cx="8142118" cy="5410200"/>
          </a:xfrm>
        </p:spPr>
        <p:txBody>
          <a:bodyPr>
            <a:normAutofit fontScale="92500" lnSpcReduction="10000"/>
          </a:bodyPr>
          <a:lstStyle/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(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AS (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8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SELECT MIN(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8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) AS Nr FROM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	UNION ALL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	SELECT Nr + 1 FROM serie WHERE Nr &lt;=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		(SELECT MAX(NrFact) FROM facturi)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	)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CASE WHEN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IS NULL THEN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'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nefolosit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!' ELSE NULL END AS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Situatie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LEFT OUTER JOIN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f ON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3" y="220047"/>
            <a:ext cx="7800924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Subconsult</a:t>
            </a:r>
            <a:r>
              <a:rPr lang="ro-RO" b="1" dirty="0"/>
              <a:t>ări corelate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461447"/>
            <a:ext cx="8543499" cy="5212308"/>
          </a:xfrm>
        </p:spPr>
        <p:txBody>
          <a:bodyPr>
            <a:normAutofit/>
          </a:bodyPr>
          <a:lstStyle/>
          <a:p>
            <a:r>
              <a:rPr lang="ro-RO" dirty="0"/>
              <a:t>Până acum, în clauzele SELECT,  WHERE...  ale unei interogări apăreau numai atribute din tabela sau tabelele enumerate în clauza FROM</a:t>
            </a:r>
          </a:p>
          <a:p>
            <a:r>
              <a:rPr lang="ro-RO" dirty="0"/>
              <a:t>În subconsultările corelate pot apărea atribute din tabelele clauzei FROM ale interogării principale sau ale unei subconsultări </a:t>
            </a:r>
            <a:r>
              <a:rPr lang="en-US" dirty="0"/>
              <a:t>“</a:t>
            </a:r>
            <a:r>
              <a:rPr lang="en-US" dirty="0" err="1"/>
              <a:t>superioar</a:t>
            </a:r>
            <a:r>
              <a:rPr lang="ro-RO" dirty="0"/>
              <a:t>ă</a:t>
            </a:r>
            <a:r>
              <a:rPr lang="en-US" dirty="0"/>
              <a:t>”</a:t>
            </a:r>
            <a:r>
              <a:rPr lang="ro-RO" dirty="0"/>
              <a:t> </a:t>
            </a:r>
          </a:p>
          <a:p>
            <a:r>
              <a:rPr lang="ro-RO" dirty="0"/>
              <a:t>Logica subconsultărilor corelate nu este una ansamblistă, ci la nivel linie !!! (vezi cap. 10 din cartea</a:t>
            </a:r>
            <a:r>
              <a:rPr lang="ro-RO" i="1" dirty="0"/>
              <a:t> SQL. Dialecte DB2, Oracle, PostgreSQL şi SQL Server</a:t>
            </a:r>
            <a:r>
              <a:rPr lang="ro-RO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70" y="83566"/>
            <a:ext cx="856519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Corelare în clauza SELECT (1)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337482"/>
            <a:ext cx="9144000" cy="497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None/>
              <a:defRPr/>
            </a:pPr>
            <a:r>
              <a:rPr lang="ro-RO" sz="2600" i="1" dirty="0">
                <a:latin typeface="Avenir Medium"/>
                <a:cs typeface="Avenir Medium"/>
              </a:rPr>
              <a:t>Care sunt localităţile în care se află sediul fiecărui client ?</a:t>
            </a:r>
            <a:endParaRPr lang="it-IT" sz="26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DenCl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(SELECT Loc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 	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coduri_postale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	 	WHERE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CodPost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4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clienti.CodPost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AS Loc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1545" y="3916908"/>
            <a:ext cx="2897434" cy="2613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57048" y="1232898"/>
            <a:ext cx="8586951" cy="5625101"/>
          </a:xfrm>
        </p:spPr>
        <p:txBody>
          <a:bodyPr>
            <a:normAutofit fontScale="92500" lnSpcReduction="20000"/>
          </a:bodyPr>
          <a:lstStyle/>
          <a:p>
            <a:pPr marL="365760" indent="-283464"/>
            <a:r>
              <a:rPr lang="en-US" dirty="0"/>
              <a:t>SQL2009_Cap12_SELECT(8)_</a:t>
            </a:r>
            <a:r>
              <a:rPr lang="en-US" dirty="0" err="1"/>
              <a:t>Ierarhii</a:t>
            </a:r>
            <a:r>
              <a:rPr lang="en-US" dirty="0"/>
              <a:t> </a:t>
            </a:r>
          </a:p>
          <a:p>
            <a:pPr marL="82296" indent="0">
              <a:buNone/>
            </a:pPr>
            <a:r>
              <a:rPr lang="en-US" sz="2400" dirty="0">
                <a:hlinkClick r:id="rId3"/>
              </a:rPr>
              <a:t>https://github.com/marinfotache/Baze-de-date-I/blob/master/SQL.%20Dialecte%20DB2-%20Oracle-%20PostgreSQL%20si%20SQL%20Server/SQL2009_Cap12_SELECT(8)_Ierarhii.pdf</a:t>
            </a:r>
            <a:endParaRPr lang="en-US" sz="2400" dirty="0"/>
          </a:p>
          <a:p>
            <a:pPr marL="365760" indent="-283464"/>
            <a:endParaRPr lang="en-US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SQL2009_Cap10_SELECT(6)_</a:t>
            </a:r>
            <a:r>
              <a:rPr lang="en-US" dirty="0" err="1">
                <a:cs typeface="Avenir Light"/>
              </a:rPr>
              <a:t>Subconsultari_corelate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4"/>
              </a:rPr>
              <a:t>https://github.com/marinfotache/Baze-de-date-I/blob/master/SQL.%20Dialecte%20DB2-%20Oracle-%20PostgreSQL%20si%20SQL%20Server/SQL2009_Cap10_SELECT(6)_Subconsultari_corelate.pdf</a:t>
            </a:r>
          </a:p>
          <a:p>
            <a:pPr marL="82296" indent="0">
              <a:buNone/>
            </a:pPr>
            <a:endParaRPr lang="en-US" sz="2400" dirty="0">
              <a:hlinkClick r:id="rId4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SQL2009_Cap11_SELECT(7)_OLAP</a:t>
            </a:r>
          </a:p>
          <a:p>
            <a:pPr marL="82296" indent="0">
              <a:buNone/>
            </a:pPr>
            <a:r>
              <a:rPr lang="en-US" sz="2400" dirty="0">
                <a:hlinkClick r:id="rId5"/>
              </a:rPr>
              <a:t>https://github.com/marinfotache/Baze-de-date-I/blob/master/SQL.%20Dialecte%20DB2-%20Oracle-%20PostgreSQL%20si%20SQL%20Server/SQL2009_Cap11_SELECT(7)_OLAP.pdf</a:t>
            </a:r>
            <a:endParaRPr lang="en-US" sz="2400"/>
          </a:p>
          <a:p>
            <a:pPr marL="82296" indent="0">
              <a:buNone/>
            </a:pPr>
            <a:endParaRPr lang="ro-RO" sz="2400" dirty="0"/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787031459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2" y="0"/>
            <a:ext cx="7869163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Corelare în clauza SELECT (2)</a:t>
            </a:r>
            <a:endParaRPr lang="en-US" sz="360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087588"/>
            <a:ext cx="9144000" cy="497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None/>
              <a:defRPr/>
            </a:pPr>
            <a:r>
              <a:rPr lang="ro-RO" sz="2600" i="1" dirty="0">
                <a:latin typeface="Avenir Medium"/>
                <a:cs typeface="Avenir Medium"/>
              </a:rPr>
              <a:t>Care este valoarea vânzărilor din fiecare produs pentru luna septembrie 2013 ?</a:t>
            </a:r>
            <a:endParaRPr lang="en-US" sz="26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COALESCE (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(SELECT SUM(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1+p1.ProcTVA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 	 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 	 WHERE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BETWEEN DATE '2013-09-01'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AND DATE'2013-09-30' AND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400" dirty="0">
                <a:solidFill>
                  <a:srgbClr val="3A3C86"/>
                </a:solidFill>
                <a:latin typeface="Franklin Gothic Demi" pitchFamily="34" charset="0"/>
                <a:cs typeface="Arial" pitchFamily="34" charset="0"/>
              </a:rPr>
              <a:t>p1.CodPr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  	       ), 0) AS Vinzari_Sept2013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3A3C86"/>
                </a:solidFill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4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A3C86"/>
                </a:solidFill>
                <a:latin typeface="Franklin Gothic Demi" pitchFamily="34" charset="0"/>
                <a:cs typeface="Arial" pitchFamily="34" charset="0"/>
              </a:rPr>
              <a:t>p1</a:t>
            </a:r>
            <a:endParaRPr lang="en-US" sz="2400" dirty="0">
              <a:solidFill>
                <a:srgbClr val="3A3C86"/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DenPr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01CEE-D0C8-F343-ACFD-67B702756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98" y="4288221"/>
            <a:ext cx="4036302" cy="256977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060" y="-66562"/>
            <a:ext cx="7759980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Corelare în clauza SELECT (3)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873457"/>
            <a:ext cx="8898340" cy="598454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ro-RO" sz="5300" i="1" dirty="0"/>
              <a:t>Să se afişeze, pe o coloană separată, numărul curent al fiecărei facturi emise în luna septembrie 2013 (vezi figura)</a:t>
            </a:r>
          </a:p>
          <a:p>
            <a:pPr>
              <a:buNone/>
            </a:pPr>
            <a:endParaRPr lang="ro-RO" sz="2800" i="1" dirty="0"/>
          </a:p>
          <a:p>
            <a:pPr>
              <a:buNone/>
            </a:pPr>
            <a:endParaRPr lang="ro-RO" sz="2800" i="1" dirty="0"/>
          </a:p>
          <a:p>
            <a:pPr>
              <a:buNone/>
            </a:pPr>
            <a:endParaRPr lang="ro-RO" sz="2800" i="1" dirty="0"/>
          </a:p>
          <a:p>
            <a:pPr>
              <a:buNone/>
            </a:pPr>
            <a:endParaRPr lang="ro-RO" sz="2800" i="1" dirty="0"/>
          </a:p>
          <a:p>
            <a:pPr>
              <a:buNone/>
            </a:pPr>
            <a:endParaRPr lang="ro-RO" sz="2800" i="1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3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42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   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(SELECT COUNT(*) FROM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f2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WHERE EXTRACT (YEAR </a:t>
            </a:r>
            <a:endParaRPr lang="ro-RO" sz="4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8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)=2013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AND EXTRACT (MONTH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)=9 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AND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 &lt;= </a:t>
            </a:r>
            <a:r>
              <a:rPr lang="en-US" sz="4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f1.NrFact</a:t>
            </a:r>
            <a:endParaRPr lang="en-US" sz="48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800" dirty="0">
                <a:latin typeface="Franklin Gothic Demi" pitchFamily="34" charset="0"/>
                <a:cs typeface="Arial" pitchFamily="34" charset="0"/>
              </a:rPr>
              <a:t>		      )  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NrCrt_Sept07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4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f1.*</a:t>
            </a:r>
            <a:endParaRPr lang="en-US" sz="48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4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 f1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800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)=2013 AND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EXTRACT (MONTH FROM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)=9</a:t>
            </a:r>
            <a:endParaRPr lang="ro-RO" sz="4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8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5F923-BE66-AE44-9BEE-1D8878964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55" y="1469963"/>
            <a:ext cx="6492984" cy="24762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5" y="122828"/>
            <a:ext cx="7983940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Corelare în clauza WHERE (1)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037230" y="1473960"/>
            <a:ext cx="8106770" cy="497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None/>
              <a:defRPr/>
            </a:pPr>
            <a:r>
              <a:rPr lang="ro-RO" sz="3200" i="1" dirty="0">
                <a:latin typeface="Avenir Medium"/>
                <a:cs typeface="Avenir Medium"/>
              </a:rPr>
              <a:t>Ce facturi au fost emise în aceeaşi zi cu factura 1120 ?</a:t>
            </a:r>
            <a:endParaRPr lang="en-US" sz="32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</a:t>
            </a:r>
            <a:endParaRPr lang="en-US" sz="24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WHERE EXISTS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(SELECT 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f2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f2.NrFact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=1120 AND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	 </a:t>
            </a:r>
            <a:r>
              <a:rPr lang="en-US" sz="24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f1.DataFact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f2.DataFact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4" y="1678"/>
            <a:ext cx="7923754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Corelare în clauza WHERE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6" y="1106606"/>
            <a:ext cx="8325134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400" i="1" dirty="0"/>
              <a:t>Care sunt clienţii cărora li s-au întocmit numai două facturi?</a:t>
            </a:r>
            <a:endParaRPr lang="en-US" sz="24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DenCl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2 = (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			   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COUNT(*) 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                 			   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  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			    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WHER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E f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acturi.CodCl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=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				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clienti.CodCl</a:t>
            </a:r>
            <a:endParaRPr lang="ro-RO" sz="28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						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86" y="2486204"/>
            <a:ext cx="4642338" cy="4249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313" y="40944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Corelare în clauza WHERE (3)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2668" y="1110768"/>
            <a:ext cx="9031332" cy="57472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800" i="1" dirty="0"/>
              <a:t>  Care sunt cele mai mari cinci preţuri unitare la care </a:t>
            </a:r>
          </a:p>
          <a:p>
            <a:pPr>
              <a:buNone/>
            </a:pPr>
            <a:r>
              <a:rPr lang="ro-RO" sz="2800" i="1" dirty="0"/>
              <a:t>s-au efectuat vânzări ?</a:t>
            </a:r>
            <a:endParaRPr lang="en-US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*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lf1</a:t>
            </a: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5 &gt;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(SELECT COUNT(DISTINCT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lf2.PretUnit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lf2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lf2.PretUnit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&gt;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lf1.PretUnit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6643" y="1799968"/>
            <a:ext cx="3227357" cy="326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991" y="0"/>
            <a:ext cx="7964697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Corelare în clauza WHERE (4)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9307" y="1106606"/>
            <a:ext cx="8884693" cy="57513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800" i="1" dirty="0"/>
              <a:t>Înaintea căror facturi sunt intervale de numere nefolosite ?</a:t>
            </a:r>
            <a:endParaRPr lang="en-US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*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</a:t>
            </a:r>
            <a:endParaRPr lang="en-US" sz="28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&gt; (SELECT MIN(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AND NOT EXISTS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(SELECT 1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f2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   	 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f1.NrFact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-1 )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5214B-3D0A-5B4A-90F4-AD96DF8DC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60" y="4165818"/>
            <a:ext cx="6094082" cy="260284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991" y="0"/>
            <a:ext cx="7964697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UPDATE &amp; </a:t>
            </a:r>
            <a:r>
              <a:rPr lang="en-US" dirty="0" err="1"/>
              <a:t>corelare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13633" y="968991"/>
            <a:ext cx="9157633" cy="58617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3000" i="1" dirty="0"/>
              <a:t>S</a:t>
            </a:r>
            <a:r>
              <a:rPr lang="ro-RO" sz="3000" i="1" dirty="0"/>
              <a:t>ă se actualizeze zilele de sărbători legale fixe în tabela CALENDAR pe baza înregistrărilor din tabela SARBATORI</a:t>
            </a:r>
            <a:r>
              <a:rPr lang="en-US" sz="3000" i="1" dirty="0"/>
              <a:t>_FIXE</a:t>
            </a:r>
            <a:endParaRPr lang="en-US" sz="3000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UPDATE calendar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SET </a:t>
            </a:r>
            <a:r>
              <a:rPr lang="en-US" sz="3000" dirty="0" err="1">
                <a:latin typeface="Consolas"/>
                <a:cs typeface="Consolas"/>
              </a:rPr>
              <a:t>sarbatoare</a:t>
            </a:r>
            <a:r>
              <a:rPr lang="en-US" sz="3000" dirty="0">
                <a:latin typeface="Consolas"/>
                <a:cs typeface="Consolas"/>
              </a:rPr>
              <a:t> =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(SELECT 'D' FROM </a:t>
            </a:r>
            <a:r>
              <a:rPr lang="en-US" sz="3000" dirty="0" err="1">
                <a:latin typeface="Consolas"/>
                <a:cs typeface="Consolas"/>
              </a:rPr>
              <a:t>sarbatori_fixe</a:t>
            </a:r>
            <a:r>
              <a:rPr lang="en-US" sz="30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 WHERE </a:t>
            </a:r>
            <a:r>
              <a:rPr lang="en-US" sz="3000" dirty="0" err="1">
                <a:latin typeface="Consolas"/>
                <a:cs typeface="Consolas"/>
              </a:rPr>
              <a:t>luna</a:t>
            </a:r>
            <a:r>
              <a:rPr lang="en-US" sz="3000" dirty="0">
                <a:latin typeface="Consolas"/>
                <a:cs typeface="Consolas"/>
              </a:rPr>
              <a:t> = EXTRACT (MONTH FROM </a:t>
            </a:r>
            <a:r>
              <a:rPr lang="en-US" sz="3000" dirty="0" err="1">
                <a:latin typeface="Consolas"/>
                <a:cs typeface="Consolas"/>
              </a:rPr>
              <a:t>calendar.Data</a:t>
            </a:r>
            <a:r>
              <a:rPr lang="en-US" sz="3000" dirty="0">
                <a:latin typeface="Consolas"/>
                <a:cs typeface="Consolas"/>
              </a:rPr>
              <a:t>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AND </a:t>
            </a:r>
            <a:r>
              <a:rPr lang="en-US" sz="3000" dirty="0" err="1">
                <a:latin typeface="Consolas"/>
                <a:cs typeface="Consolas"/>
              </a:rPr>
              <a:t>zi</a:t>
            </a:r>
            <a:r>
              <a:rPr lang="en-US" sz="3000" dirty="0">
                <a:latin typeface="Consolas"/>
                <a:cs typeface="Consolas"/>
              </a:rPr>
              <a:t> =  EXTRACT (DAY FROM </a:t>
            </a:r>
            <a:r>
              <a:rPr lang="en-US" sz="3000" dirty="0" err="1">
                <a:latin typeface="Consolas"/>
                <a:cs typeface="Consolas"/>
              </a:rPr>
              <a:t>calendar.Data</a:t>
            </a:r>
            <a:r>
              <a:rPr lang="en-US" sz="3000" dirty="0">
                <a:latin typeface="Consolas"/>
                <a:cs typeface="Consolas"/>
              </a:rPr>
              <a:t>) ),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  </a:t>
            </a:r>
            <a:r>
              <a:rPr lang="en-US" sz="3000" dirty="0" err="1">
                <a:latin typeface="Consolas"/>
                <a:cs typeface="Consolas"/>
              </a:rPr>
              <a:t>obs</a:t>
            </a:r>
            <a:r>
              <a:rPr lang="en-US" sz="3000" dirty="0">
                <a:latin typeface="Consolas"/>
                <a:cs typeface="Consolas"/>
              </a:rPr>
              <a:t> = (SELECT </a:t>
            </a:r>
            <a:r>
              <a:rPr lang="en-US" sz="3000" dirty="0" err="1">
                <a:latin typeface="Consolas"/>
                <a:cs typeface="Consolas"/>
              </a:rPr>
              <a:t>obs</a:t>
            </a:r>
            <a:r>
              <a:rPr lang="en-US" sz="3000" dirty="0">
                <a:latin typeface="Consolas"/>
                <a:cs typeface="Consolas"/>
              </a:rPr>
              <a:t>  FROM </a:t>
            </a:r>
            <a:r>
              <a:rPr lang="en-US" sz="3000" dirty="0" err="1">
                <a:latin typeface="Consolas"/>
                <a:cs typeface="Consolas"/>
              </a:rPr>
              <a:t>sarbatori_fixe</a:t>
            </a:r>
            <a:r>
              <a:rPr lang="en-US" sz="3000" dirty="0">
                <a:latin typeface="Consolas"/>
                <a:cs typeface="Consolas"/>
              </a:rPr>
              <a:t> WHERE </a:t>
            </a:r>
            <a:r>
              <a:rPr lang="en-US" sz="3000" dirty="0" err="1">
                <a:latin typeface="Consolas"/>
                <a:cs typeface="Consolas"/>
              </a:rPr>
              <a:t>luna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       = EXTRACT (MONTH FROM </a:t>
            </a:r>
            <a:r>
              <a:rPr lang="en-US" sz="3000" dirty="0" err="1">
                <a:latin typeface="Consolas"/>
                <a:cs typeface="Consolas"/>
              </a:rPr>
              <a:t>calendar.Data</a:t>
            </a:r>
            <a:r>
              <a:rPr lang="en-US" sz="3000" dirty="0">
                <a:latin typeface="Consolas"/>
                <a:cs typeface="Consolas"/>
              </a:rPr>
              <a:t>) AND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 </a:t>
            </a:r>
            <a:r>
              <a:rPr lang="en-US" sz="3000" dirty="0" err="1">
                <a:latin typeface="Consolas"/>
                <a:cs typeface="Consolas"/>
              </a:rPr>
              <a:t>zi</a:t>
            </a:r>
            <a:r>
              <a:rPr lang="en-US" sz="3000" dirty="0">
                <a:latin typeface="Consolas"/>
                <a:cs typeface="Consolas"/>
              </a:rPr>
              <a:t> =  EXTRACT (DAY FROM </a:t>
            </a:r>
            <a:r>
              <a:rPr lang="en-US" sz="3000" dirty="0" err="1">
                <a:latin typeface="Consolas"/>
                <a:cs typeface="Consolas"/>
              </a:rPr>
              <a:t>calendar.Data</a:t>
            </a:r>
            <a:r>
              <a:rPr lang="en-US" sz="3000" dirty="0">
                <a:latin typeface="Consolas"/>
                <a:cs typeface="Consolas"/>
              </a:rPr>
              <a:t>) 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WHERE </a:t>
            </a:r>
            <a:r>
              <a:rPr lang="en-US" sz="3000" dirty="0" err="1">
                <a:latin typeface="Consolas"/>
                <a:cs typeface="Consolas"/>
              </a:rPr>
              <a:t>TO_CHAR</a:t>
            </a:r>
            <a:r>
              <a:rPr lang="en-US" sz="3000" dirty="0">
                <a:latin typeface="Consolas"/>
                <a:cs typeface="Consolas"/>
              </a:rPr>
              <a:t>(data, 'MM-DD') IN (SELECT </a:t>
            </a:r>
            <a:r>
              <a:rPr lang="en-US" sz="3000" dirty="0" err="1">
                <a:latin typeface="Consolas"/>
                <a:cs typeface="Consolas"/>
              </a:rPr>
              <a:t>TO_CHAR</a:t>
            </a:r>
            <a:r>
              <a:rPr lang="en-US" sz="3000" dirty="0">
                <a:latin typeface="Consolas"/>
                <a:cs typeface="Consolas"/>
              </a:rPr>
              <a:t>(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CAST ('2013' || '-' || </a:t>
            </a:r>
            <a:r>
              <a:rPr lang="en-US" sz="3000" dirty="0" err="1">
                <a:latin typeface="Consolas"/>
                <a:cs typeface="Consolas"/>
              </a:rPr>
              <a:t>luna</a:t>
            </a:r>
            <a:r>
              <a:rPr lang="en-US" sz="3000" dirty="0">
                <a:latin typeface="Consolas"/>
                <a:cs typeface="Consolas"/>
              </a:rPr>
              <a:t> || '-' || </a:t>
            </a:r>
            <a:r>
              <a:rPr lang="en-US" sz="3000" dirty="0" err="1">
                <a:latin typeface="Consolas"/>
                <a:cs typeface="Consolas"/>
              </a:rPr>
              <a:t>zi</a:t>
            </a:r>
            <a:r>
              <a:rPr lang="en-US" sz="3000" dirty="0">
                <a:latin typeface="Consolas"/>
                <a:cs typeface="Consolas"/>
              </a:rPr>
              <a:t> AS DATE), 'MM-DD') FROM </a:t>
            </a:r>
            <a:r>
              <a:rPr lang="en-US" sz="3000" dirty="0" err="1">
                <a:latin typeface="Consolas"/>
                <a:cs typeface="Consolas"/>
              </a:rPr>
              <a:t>sarbatori_fixe</a:t>
            </a:r>
            <a:r>
              <a:rPr lang="en-US" sz="3000" dirty="0">
                <a:latin typeface="Consolas"/>
                <a:cs typeface="Consolas"/>
              </a:rPr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232" y="0"/>
            <a:ext cx="792675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Funcţii</a:t>
            </a:r>
            <a:r>
              <a:rPr lang="en-US" dirty="0"/>
              <a:t> </a:t>
            </a:r>
            <a:r>
              <a:rPr lang="ro-RO" dirty="0"/>
              <a:t>OLAP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5B35E-DDF6-FB4B-A7EE-61EBDDE00E85}"/>
              </a:ext>
            </a:extLst>
          </p:cNvPr>
          <p:cNvSpPr/>
          <p:nvPr/>
        </p:nvSpPr>
        <p:spPr>
          <a:xfrm>
            <a:off x="1360842" y="2526065"/>
            <a:ext cx="6625988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http://www.postgresqltutorial.com/postgresql-window-function/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232" y="0"/>
            <a:ext cx="792675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Funcţii</a:t>
            </a:r>
            <a:r>
              <a:rPr lang="en-US" dirty="0"/>
              <a:t> </a:t>
            </a:r>
            <a:r>
              <a:rPr lang="ro-RO" dirty="0"/>
              <a:t>OLAP în </a:t>
            </a:r>
            <a:r>
              <a:rPr lang="ro-RO" dirty="0" err="1"/>
              <a:t>PostgreSQL</a:t>
            </a:r>
            <a:r>
              <a:rPr lang="ro-RO" dirty="0"/>
              <a:t> - 1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2" y="1335508"/>
          <a:ext cx="8693626" cy="503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0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Func</a:t>
                      </a:r>
                      <a:r>
                        <a:rPr lang="ro-RO" dirty="0"/>
                        <a:t>ție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Descri</a:t>
                      </a:r>
                      <a:r>
                        <a:rPr lang="ro-RO" dirty="0"/>
                        <a:t>ere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87">
                <a:tc>
                  <a:txBody>
                    <a:bodyPr/>
                    <a:lstStyle/>
                    <a:p>
                      <a:r>
                        <a:rPr lang="en-US" dirty="0" err="1"/>
                        <a:t>row_number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the current row within its partition, counting from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651">
                <a:tc>
                  <a:txBody>
                    <a:bodyPr/>
                    <a:lstStyle/>
                    <a:p>
                      <a:r>
                        <a:rPr lang="en-US" dirty="0"/>
                        <a:t>rank()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rank of the current row with gaps; same as row_number of its first peer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651">
                <a:tc>
                  <a:txBody>
                    <a:bodyPr/>
                    <a:lstStyle/>
                    <a:p>
                      <a:r>
                        <a:rPr lang="en-US"/>
                        <a:t>dense_rank()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rank of the current row without gaps; this function counts peer groups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087">
                <a:tc>
                  <a:txBody>
                    <a:bodyPr/>
                    <a:lstStyle/>
                    <a:p>
                      <a:r>
                        <a:rPr lang="en-US"/>
                        <a:t>percent_rank()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relative rank of the current row: (rank - 1) / (total rows - 1)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651">
                <a:tc>
                  <a:txBody>
                    <a:bodyPr/>
                    <a:lstStyle/>
                    <a:p>
                      <a:r>
                        <a:rPr lang="en-US"/>
                        <a:t>cume_dist()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relative rank of the current row: (number of rows preceding or peer with current row) / (total rows)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3781">
                <a:tc>
                  <a:txBody>
                    <a:bodyPr/>
                    <a:lstStyle/>
                    <a:p>
                      <a:r>
                        <a:rPr lang="en-US" dirty="0"/>
                        <a:t>lag(value any [, </a:t>
                      </a:r>
                      <a:r>
                        <a:rPr lang="en-US" dirty="0" err="1"/>
                        <a:t>offsetinteger</a:t>
                      </a:r>
                      <a:r>
                        <a:rPr lang="en-US" dirty="0"/>
                        <a:t> [, default any 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 value evaluated at the row that is offset rows before the current row within the partition; if there is no such row, instead </a:t>
                      </a:r>
                      <a:r>
                        <a:rPr lang="en-US" dirty="0" err="1"/>
                        <a:t>returndefault</a:t>
                      </a:r>
                      <a:r>
                        <a:rPr lang="en-US" dirty="0"/>
                        <a:t>. Both offset and default are evaluated with respect to the current row. If omitted, offset defaults to 1 and default to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400559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2" y="0"/>
            <a:ext cx="7869163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/>
              <a:t>Funcţii</a:t>
            </a:r>
            <a:r>
              <a:rPr lang="en-US" sz="3600" b="1" dirty="0"/>
              <a:t> </a:t>
            </a:r>
            <a:r>
              <a:rPr lang="ro-RO" sz="3600" b="1" dirty="0"/>
              <a:t>OLAP </a:t>
            </a:r>
            <a:r>
              <a:rPr lang="ro-RO" dirty="0"/>
              <a:t>în </a:t>
            </a:r>
            <a:r>
              <a:rPr lang="ro-RO" dirty="0" err="1"/>
              <a:t>PostgreSQL</a:t>
            </a:r>
            <a:r>
              <a:rPr lang="ro-RO" sz="3600" b="1" dirty="0"/>
              <a:t> - 2</a:t>
            </a:r>
            <a:endParaRPr lang="en-US" sz="3600" b="1" dirty="0" err="1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335509"/>
          <a:ext cx="8939284" cy="5351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8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437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3074">
                <a:tc>
                  <a:txBody>
                    <a:bodyPr/>
                    <a:lstStyle/>
                    <a:p>
                      <a:r>
                        <a:rPr lang="en-US" dirty="0"/>
                        <a:t>lead(value any </a:t>
                      </a:r>
                      <a:endParaRPr lang="ro-RO" dirty="0"/>
                    </a:p>
                    <a:p>
                      <a:r>
                        <a:rPr lang="en-US" dirty="0"/>
                        <a:t>[, </a:t>
                      </a:r>
                      <a:r>
                        <a:rPr lang="en-US" dirty="0" err="1"/>
                        <a:t>offsetinteger</a:t>
                      </a:r>
                      <a:r>
                        <a:rPr lang="en-US" dirty="0"/>
                        <a:t> </a:t>
                      </a:r>
                      <a:endParaRPr lang="ro-RO" dirty="0"/>
                    </a:p>
                    <a:p>
                      <a:r>
                        <a:rPr lang="en-US" dirty="0"/>
                        <a:t>[, default any 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 value evaluated at the row that is offset rows after the current row within the partition; if there is no such row, instead </a:t>
                      </a:r>
                      <a:r>
                        <a:rPr lang="en-US" dirty="0" err="1"/>
                        <a:t>returndefault</a:t>
                      </a:r>
                      <a:r>
                        <a:rPr lang="en-US" dirty="0"/>
                        <a:t>. Both offset and default are evaluated with respect to the current row. If omitted, offset defaults to 1 and default to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764">
                <a:tc>
                  <a:txBody>
                    <a:bodyPr/>
                    <a:lstStyle/>
                    <a:p>
                      <a:r>
                        <a:rPr lang="en-US" dirty="0" err="1"/>
                        <a:t>first_value</a:t>
                      </a:r>
                      <a:r>
                        <a:rPr lang="en-US" dirty="0"/>
                        <a:t>(value any)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 value evaluated at the row that is the first row of the window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764">
                <a:tc>
                  <a:txBody>
                    <a:bodyPr/>
                    <a:lstStyle/>
                    <a:p>
                      <a:r>
                        <a:rPr lang="en-US"/>
                        <a:t>last_value(value any)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 value evaluated at the row that is the last row of the window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1091">
                <a:tc>
                  <a:txBody>
                    <a:bodyPr/>
                    <a:lstStyle/>
                    <a:p>
                      <a:r>
                        <a:rPr lang="en-US" dirty="0" err="1"/>
                        <a:t>nth_value</a:t>
                      </a:r>
                      <a:r>
                        <a:rPr lang="en-US" dirty="0"/>
                        <a:t>(value </a:t>
                      </a:r>
                      <a:endParaRPr lang="ro-RO" dirty="0"/>
                    </a:p>
                    <a:p>
                      <a:r>
                        <a:rPr lang="en-US" dirty="0"/>
                        <a:t>any, </a:t>
                      </a:r>
                      <a:r>
                        <a:rPr lang="en-US" dirty="0" err="1"/>
                        <a:t>nthinteger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 value evaluated at the row that is the nth row of the window frame (counting from 1); null if no such 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764">
                <a:tc>
                  <a:txBody>
                    <a:bodyPr/>
                    <a:lstStyle/>
                    <a:p>
                      <a:r>
                        <a:rPr lang="en-US" dirty="0" err="1"/>
                        <a:t>ntile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num_buckets</a:t>
                      </a:r>
                      <a:r>
                        <a:rPr lang="en-US" dirty="0"/>
                        <a:t> </a:t>
                      </a:r>
                      <a:endParaRPr lang="ro-RO" dirty="0"/>
                    </a:p>
                    <a:p>
                      <a:r>
                        <a:rPr lang="en-US" dirty="0"/>
                        <a:t>integer)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ranging from 1 to the argument value, dividing the partition as equally as 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49" y="46004"/>
            <a:ext cx="8319539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Secvenţe de valori (1)</a:t>
            </a:r>
            <a:endParaRPr lang="en-US" sz="360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869753"/>
            <a:ext cx="9253182" cy="523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Care sunt numerele de facturi nefolosite ?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AS (</a:t>
            </a: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SELECT *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               FROM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GENERATE_SERIES</a:t>
            </a: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 (0, 9, 1) AS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 (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Cifra</a:t>
            </a: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)</a:t>
            </a:r>
            <a:r>
              <a:rPr lang="ro-RO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AS "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Nr_nefolosit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"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(SELECT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c1000.Cifra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1000 +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c100.Cifra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100 +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400" dirty="0" err="1">
                <a:solidFill>
                  <a:srgbClr val="00B0F0"/>
                </a:solidFill>
                <a:latin typeface="Franklin Gothic Demi" pitchFamily="34" charset="0"/>
                <a:cs typeface="Arial" pitchFamily="34" charset="0"/>
              </a:rPr>
              <a:t>c10.Cifra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10 + </a:t>
            </a:r>
            <a:r>
              <a:rPr lang="en-US" sz="2400" dirty="0" err="1">
                <a:solidFill>
                  <a:srgbClr val="FFC000"/>
                </a:solidFill>
                <a:latin typeface="Franklin Gothic Demi" pitchFamily="34" charset="0"/>
                <a:cs typeface="Arial" pitchFamily="34" charset="0"/>
              </a:rPr>
              <a:t>c1.Cifra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   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c1000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CROSS JOIN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c100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endParaRPr lang="ro-RO" sz="2400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CROSS JOIN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Franklin Gothic Demi" pitchFamily="34" charset="0"/>
                <a:cs typeface="Arial" pitchFamily="34" charset="0"/>
              </a:rPr>
              <a:t>c10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CROSS JOIN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FFC000"/>
                </a:solidFill>
                <a:latin typeface="Franklin Gothic Demi" pitchFamily="34" charset="0"/>
                <a:cs typeface="Arial" pitchFamily="34" charset="0"/>
              </a:rPr>
              <a:t>c1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             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numere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BETWEEN 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(SELECT MIN(</a:t>
            </a:r>
            <a:r>
              <a:rPr lang="en-US" sz="2400" i="1" dirty="0" err="1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) FROM </a:t>
            </a:r>
            <a:r>
              <a:rPr lang="en-US" sz="2400" i="1" dirty="0" err="1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         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AND    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(SELECT MAX(</a:t>
            </a:r>
            <a:r>
              <a:rPr lang="en-US" sz="2400" i="1" dirty="0" err="1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) FROM </a:t>
            </a:r>
            <a:r>
              <a:rPr lang="en-US" sz="2400" i="1" dirty="0" err="1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AND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NOT IN (SELECT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39" y="0"/>
            <a:ext cx="8565198" cy="1143000"/>
          </a:xfrm>
        </p:spPr>
        <p:txBody>
          <a:bodyPr>
            <a:noAutofit/>
          </a:bodyPr>
          <a:lstStyle/>
          <a:p>
            <a:pPr algn="ctr"/>
            <a:r>
              <a:rPr lang="ro-RO" sz="3600" b="1" dirty="0">
                <a:cs typeface="Arial Unicode MS"/>
              </a:rPr>
              <a:t>Etape în execuţia funcţiilor OLAP</a:t>
            </a:r>
            <a:endParaRPr lang="en-US" sz="3600" b="1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8" y="1214656"/>
            <a:ext cx="8360482" cy="5663820"/>
          </a:xfrm>
        </p:spPr>
        <p:txBody>
          <a:bodyPr>
            <a:normAutofit lnSpcReduction="10000"/>
          </a:bodyPr>
          <a:lstStyle/>
          <a:p>
            <a:pPr marL="596646" lvl="0" indent="-514350">
              <a:buFont typeface="+mj-lt"/>
              <a:buAutoNum type="arabicPeriod"/>
            </a:pPr>
            <a:r>
              <a:rPr lang="ro-RO" dirty="0"/>
              <a:t>Se execută clauzele JOIN (FROM/WHERE), WHERE, GROUP BY şi HAVING ale interogării</a:t>
            </a:r>
            <a:endParaRPr lang="en-US" dirty="0"/>
          </a:p>
          <a:p>
            <a:pPr marL="596646" lvl="0" indent="-514350">
              <a:buFont typeface="+mj-lt"/>
              <a:buAutoNum type="arabicPeriod"/>
            </a:pPr>
            <a:r>
              <a:rPr lang="ro-RO" dirty="0"/>
              <a:t>Se crează </a:t>
            </a:r>
            <a:r>
              <a:rPr lang="ro-RO" b="1" dirty="0"/>
              <a:t>partiţiile</a:t>
            </a:r>
            <a:endParaRPr lang="en-US" dirty="0"/>
          </a:p>
          <a:p>
            <a:pPr marL="596646" lvl="0" indent="-514350">
              <a:buFont typeface="+mj-lt"/>
              <a:buAutoNum type="arabicPeriod"/>
            </a:pPr>
            <a:r>
              <a:rPr lang="ro-RO" dirty="0"/>
              <a:t>Funcţiile analitice sunt aplicate </a:t>
            </a:r>
            <a:r>
              <a:rPr lang="ro-RO" i="1" dirty="0"/>
              <a:t>linie cu linie </a:t>
            </a:r>
            <a:r>
              <a:rPr lang="ro-RO" dirty="0"/>
              <a:t>în </a:t>
            </a:r>
            <a:r>
              <a:rPr lang="ro-RO" b="1" dirty="0"/>
              <a:t>cadrul fiecărei partiţii</a:t>
            </a:r>
            <a:r>
              <a:rPr lang="ro-RO" dirty="0"/>
              <a:t>. </a:t>
            </a:r>
            <a:endParaRPr lang="en-US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Pasul 3 este operaţional numai dacă interogarea prezintă clauza ORDER BY,</a:t>
            </a:r>
          </a:p>
          <a:p>
            <a:pPr>
              <a:buNone/>
            </a:pPr>
            <a:r>
              <a:rPr lang="ro-RO" dirty="0"/>
              <a:t>Partiţiile sunt seturi de linii create după delimitarea grupurilor prin GROUP BY, astfel încât pot constitui subiectul (sau obiectul) oricărei funcţii de agregare (SUM, AVG….) sau func</a:t>
            </a:r>
            <a:r>
              <a:rPr lang="ro-RO" dirty="0">
                <a:latin typeface="Gill Sans MT"/>
              </a:rPr>
              <a:t>ţie OLAP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" y="1205549"/>
            <a:ext cx="8966578" cy="548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2400" i="1" dirty="0">
                <a:latin typeface="Avenir Medium"/>
                <a:cs typeface="Avenir Medium"/>
              </a:rPr>
              <a:t>S</a:t>
            </a:r>
            <a:r>
              <a:rPr lang="ro-RO" sz="2400" i="1" dirty="0">
                <a:latin typeface="Avenir Medium"/>
                <a:cs typeface="Avenir Medium"/>
              </a:rPr>
              <a:t>ă se afişeze clasamentul  general  al </a:t>
            </a:r>
            <a:r>
              <a:rPr lang="en-US" sz="2400" i="1" dirty="0">
                <a:latin typeface="Avenir Medium"/>
                <a:cs typeface="Avenir Medium"/>
              </a:rPr>
              <a:t>“</a:t>
            </a:r>
            <a:r>
              <a:rPr lang="en-US" sz="2400" i="1" dirty="0" err="1">
                <a:latin typeface="Avenir Medium"/>
                <a:cs typeface="Avenir Medium"/>
              </a:rPr>
              <a:t>productivit</a:t>
            </a:r>
            <a:r>
              <a:rPr lang="ro-RO" sz="2400" i="1" dirty="0">
                <a:latin typeface="Avenir Medium"/>
                <a:cs typeface="Avenir Medium"/>
              </a:rPr>
              <a:t>ă</a:t>
            </a:r>
            <a:r>
              <a:rPr lang="en-US" sz="2400" i="1" dirty="0" err="1">
                <a:latin typeface="Avenir Medium"/>
                <a:cs typeface="Avenir Medium"/>
              </a:rPr>
              <a:t>ţii</a:t>
            </a:r>
            <a:r>
              <a:rPr lang="en-US" sz="2400" i="1" dirty="0">
                <a:latin typeface="Avenir Medium"/>
                <a:cs typeface="Avenir Medium"/>
              </a:rPr>
              <a:t>” </a:t>
            </a:r>
            <a:r>
              <a:rPr lang="ro-RO" sz="2400" i="1" dirty="0">
                <a:latin typeface="Avenir Medium"/>
                <a:cs typeface="Avenir Medium"/>
              </a:rPr>
              <a:t>zilelor de facturare</a:t>
            </a:r>
            <a:r>
              <a:rPr lang="en-US" sz="2400" i="1" dirty="0">
                <a:latin typeface="Avenir Medium"/>
                <a:cs typeface="Avenir Medium"/>
              </a:rPr>
              <a:t>, </a:t>
            </a:r>
            <a:r>
              <a:rPr lang="ro-RO" sz="2400" i="1" dirty="0">
                <a:latin typeface="Avenir Medium"/>
                <a:cs typeface="Avenir Medium"/>
              </a:rPr>
              <a:t> în funcţie de numărul de facturi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, COUNT(*) AS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Nr_Facturilor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RANK() OVER (ORDER BY COUNT(*)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 </a:t>
            </a:r>
            <a:endParaRPr lang="ro-RO" sz="3200" dirty="0">
              <a:solidFill>
                <a:schemeClr val="accent1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Pozitie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3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DataFact</a:t>
            </a:r>
            <a:endParaRPr lang="ro-RO" sz="3200" dirty="0">
              <a:latin typeface="Franklin Gothic Demi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123965" y="3144157"/>
            <a:ext cx="786853" cy="2454786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- 1</a:t>
            </a:r>
            <a:endParaRPr lang="en-US" dirty="0">
              <a:cs typeface="Arial Unicode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2702" y="5736852"/>
            <a:ext cx="718859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dirty="0">
                <a:solidFill>
                  <a:schemeClr val="accent2">
                    <a:lumMod val="50000"/>
                  </a:schemeClr>
                </a:solidFill>
              </a:rPr>
              <a:t>Lipsește clauza PARTITION, deci partiția este întreg setul de înregistări din rezultat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0"/>
            <a:ext cx="853790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Partiţie la nivelul întregului set de înregistrări din rezultat</a:t>
            </a:r>
            <a:endParaRPr lang="en-US" dirty="0">
              <a:cs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0333C-3C70-3B4E-ABED-347ACB8F5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65" y="1162768"/>
            <a:ext cx="4173313" cy="569523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 flipV="1">
            <a:off x="4135902" y="3460653"/>
            <a:ext cx="1046808" cy="230534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1701" y="974724"/>
            <a:ext cx="9103056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i="1" dirty="0">
                <a:latin typeface="Avenir Medium"/>
                <a:cs typeface="Avenir Medium"/>
              </a:rPr>
              <a:t>S</a:t>
            </a:r>
            <a:r>
              <a:rPr lang="ro-RO" sz="3200" i="1" dirty="0">
                <a:latin typeface="Avenir Medium"/>
                <a:cs typeface="Avenir Medium"/>
              </a:rPr>
              <a:t>ă se afişeze clasamentul  lunar pentru anul 2013 al </a:t>
            </a:r>
            <a:r>
              <a:rPr lang="en-US" sz="3200" i="1" dirty="0">
                <a:latin typeface="Avenir Medium"/>
                <a:cs typeface="Avenir Medium"/>
              </a:rPr>
              <a:t>“</a:t>
            </a:r>
            <a:r>
              <a:rPr lang="en-US" sz="3200" i="1" dirty="0" err="1">
                <a:latin typeface="Avenir Medium"/>
                <a:cs typeface="Avenir Medium"/>
              </a:rPr>
              <a:t>productivit</a:t>
            </a:r>
            <a:r>
              <a:rPr lang="ro-RO" sz="3200" i="1" dirty="0">
                <a:latin typeface="Avenir Medium"/>
                <a:cs typeface="Avenir Medium"/>
              </a:rPr>
              <a:t>ă</a:t>
            </a:r>
            <a:r>
              <a:rPr lang="en-US" sz="3200" i="1" dirty="0" err="1">
                <a:latin typeface="Avenir Medium"/>
                <a:cs typeface="Avenir Medium"/>
              </a:rPr>
              <a:t>ţii</a:t>
            </a:r>
            <a:r>
              <a:rPr lang="en-US" sz="3200" i="1" dirty="0">
                <a:latin typeface="Avenir Medium"/>
                <a:cs typeface="Avenir Medium"/>
              </a:rPr>
              <a:t>” </a:t>
            </a:r>
            <a:r>
              <a:rPr lang="ro-RO" sz="3200" i="1" dirty="0">
                <a:latin typeface="Avenir Medium"/>
                <a:cs typeface="Avenir Medium"/>
              </a:rPr>
              <a:t>zilelor de facturare</a:t>
            </a:r>
            <a:r>
              <a:rPr lang="en-US" sz="3200" i="1" dirty="0">
                <a:latin typeface="Avenir Medium"/>
                <a:cs typeface="Avenir Medium"/>
              </a:rPr>
              <a:t>, </a:t>
            </a:r>
            <a:r>
              <a:rPr lang="ro-RO" sz="3200" i="1" dirty="0">
                <a:latin typeface="Avenir Medium"/>
                <a:cs typeface="Avenir Medium"/>
              </a:rPr>
              <a:t> în funcţie de numărul de facturi emise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b="1" dirty="0">
                <a:latin typeface="Franklin Gothic Demi" pitchFamily="34" charset="0"/>
                <a:cs typeface="Arial" pitchFamily="34" charset="0"/>
              </a:rPr>
              <a:t>S</a:t>
            </a: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ELECT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, COUNT(*) AS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Nr_Facturilor</a:t>
            </a: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RANK() OVER 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(PARTITION BY EXTRACT (MONTH FROM </a:t>
            </a:r>
            <a:r>
              <a:rPr lang="en-US" sz="3000" b="1" dirty="0" err="1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      ORDER BY COUNT(*) </a:t>
            </a:r>
            <a:r>
              <a:rPr lang="en-US" sz="3000" b="1" dirty="0" err="1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) </a:t>
            </a:r>
            <a:r>
              <a:rPr lang="ro-RO" sz="3000" b="1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Pozitie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3000" b="1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)= 2013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DataFact</a:t>
            </a:r>
            <a:endParaRPr lang="en-US" sz="3000" b="1" dirty="0"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- 2</a:t>
            </a:r>
            <a:endParaRPr lang="en-US" dirty="0">
              <a:cs typeface="Arial Unicode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7674" y="5712169"/>
            <a:ext cx="459632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Fiecare partiție se constituie </a:t>
            </a:r>
          </a:p>
          <a:p>
            <a:pPr>
              <a:buNone/>
            </a:pP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la nivel de lună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889" y="6377869"/>
            <a:ext cx="3781741" cy="487313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008000"/>
                </a:solidFill>
              </a:rPr>
              <a:t>Criteriul de ierarhizare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3332856" y="1877979"/>
            <a:ext cx="411862" cy="5274892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rgbClr val="008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12" idx="1"/>
          </p:cNvCxnSpPr>
          <p:nvPr/>
        </p:nvCxnSpPr>
        <p:spPr>
          <a:xfrm flipV="1">
            <a:off x="1771954" y="4721356"/>
            <a:ext cx="1766833" cy="1802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E01CD3-9FBF-E547-B6F8-875633427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90" y="856554"/>
            <a:ext cx="5726630" cy="5990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63" y="0"/>
            <a:ext cx="8633437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Câte o partiţie pentru fiecare lună</a:t>
            </a:r>
            <a:endParaRPr lang="en-US" dirty="0">
              <a:cs typeface="Arial Unicode MS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003083" y="3226676"/>
            <a:ext cx="346839" cy="230270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7055" y="4143426"/>
            <a:ext cx="205376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Prima partiție</a:t>
            </a:r>
            <a:endParaRPr lang="en-US" sz="2400" b="1" dirty="0"/>
          </a:p>
        </p:txBody>
      </p:sp>
      <p:sp>
        <p:nvSpPr>
          <p:cNvPr id="6" name="Right Brace 5"/>
          <p:cNvSpPr/>
          <p:nvPr/>
        </p:nvSpPr>
        <p:spPr>
          <a:xfrm>
            <a:off x="4982063" y="5682799"/>
            <a:ext cx="370764" cy="8347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1948" y="5889793"/>
            <a:ext cx="21682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A doua partiție</a:t>
            </a:r>
            <a:endParaRPr lang="en-US" sz="2400" b="1" dirty="0"/>
          </a:p>
        </p:txBody>
      </p:sp>
      <p:sp>
        <p:nvSpPr>
          <p:cNvPr id="8" name="Right Brace 7"/>
          <p:cNvSpPr/>
          <p:nvPr/>
        </p:nvSpPr>
        <p:spPr>
          <a:xfrm>
            <a:off x="4991702" y="6613048"/>
            <a:ext cx="393511" cy="22291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34350" y="6456963"/>
            <a:ext cx="212577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A treia partiție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957850" y="1305005"/>
            <a:ext cx="3821341" cy="28205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-30726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- 3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993947"/>
            <a:ext cx="9144000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2600" i="1" dirty="0">
                <a:latin typeface="Avenir Medium"/>
                <a:cs typeface="Avenir Medium"/>
              </a:rPr>
              <a:t>S</a:t>
            </a:r>
            <a:r>
              <a:rPr lang="ro-RO" sz="2600" i="1" dirty="0">
                <a:latin typeface="Avenir Medium"/>
                <a:cs typeface="Avenir Medium"/>
              </a:rPr>
              <a:t>ă se afişeze, pentru fiecare zi de facturare din anul 2013, poziţiile din clasamentul lunar şi din clasamentul anual ale de numărului zilnic de facturi emise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, COUNT(*) AS </a:t>
            </a:r>
            <a:r>
              <a:rPr lang="en-US" sz="2600" dirty="0" err="1">
                <a:latin typeface="Consolas"/>
                <a:cs typeface="Consolas"/>
              </a:rPr>
              <a:t>Nr_Facturilor</a:t>
            </a:r>
            <a:r>
              <a:rPr lang="en-US" sz="2600" dirty="0">
                <a:latin typeface="Consolas"/>
                <a:cs typeface="Consolas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RANK() OVER (PARTITION BY EXTRACT (MONTH FROM 	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) ORDER BY COUNT(*) </a:t>
            </a:r>
            <a:r>
              <a:rPr lang="en-US" sz="2600" dirty="0" err="1">
                <a:latin typeface="Consolas"/>
                <a:cs typeface="Consolas"/>
              </a:rPr>
              <a:t>DESC</a:t>
            </a:r>
            <a:r>
              <a:rPr lang="en-US" sz="2600" dirty="0">
                <a:latin typeface="Consolas"/>
                <a:cs typeface="Consolas"/>
              </a:rPr>
              <a:t>) AS 				</a:t>
            </a:r>
            <a:r>
              <a:rPr lang="en-US" sz="2600" dirty="0" err="1">
                <a:latin typeface="Consolas"/>
                <a:cs typeface="Consolas"/>
              </a:rPr>
              <a:t>Pozitie_Luna</a:t>
            </a:r>
            <a:r>
              <a:rPr lang="en-US" sz="2600" dirty="0">
                <a:latin typeface="Consolas"/>
                <a:cs typeface="Consolas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RANK() OVER (ORDER BY COUNT(*) </a:t>
            </a:r>
            <a:r>
              <a:rPr lang="en-US" sz="2600" dirty="0" err="1">
                <a:latin typeface="Consolas"/>
                <a:cs typeface="Consolas"/>
              </a:rPr>
              <a:t>DESC</a:t>
            </a:r>
            <a:r>
              <a:rPr lang="en-US" sz="2600" dirty="0">
                <a:latin typeface="Consolas"/>
                <a:cs typeface="Consolas"/>
              </a:rPr>
              <a:t>) AS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			</a:t>
            </a:r>
            <a:r>
              <a:rPr lang="en-US" sz="2600" dirty="0" err="1">
                <a:latin typeface="Consolas"/>
                <a:cs typeface="Consolas"/>
              </a:rPr>
              <a:t>Pozitie_An</a:t>
            </a:r>
            <a:r>
              <a:rPr lang="en-US" sz="2600" dirty="0">
                <a:latin typeface="Consolas"/>
                <a:cs typeface="Consolas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endParaRPr lang="en-US" sz="26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WHERE EXTRACT (YEAR FROM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) = 2013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  ORDER BY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endParaRPr lang="en-US" sz="26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46EFFA-8E28-844A-BFED-E749257E9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3" y="821253"/>
            <a:ext cx="5548570" cy="601571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083212" y="1673403"/>
            <a:ext cx="4405620" cy="224357"/>
          </a:xfrm>
          <a:prstGeom prst="roundRect">
            <a:avLst/>
          </a:prstGeom>
          <a:noFill/>
          <a:ln>
            <a:solidFill>
              <a:srgbClr val="20ADB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42" y="-181083"/>
            <a:ext cx="857884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Două clasamente în acelaşi rezultat</a:t>
            </a:r>
            <a:endParaRPr lang="en-US" dirty="0">
              <a:cs typeface="Arial Unicode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8832" y="3040277"/>
            <a:ext cx="365516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Clasament la nivel de lună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53687" y="4449133"/>
            <a:ext cx="364353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ro-RO" sz="2400" b="1" dirty="0"/>
              <a:t>Clasament la nivelul întregului set de înregistrări (lipsește clauza PARTITION)</a:t>
            </a:r>
            <a:endParaRPr lang="en-US" sz="2400" b="1" dirty="0"/>
          </a:p>
        </p:txBody>
      </p:sp>
      <p:cxnSp>
        <p:nvCxnSpPr>
          <p:cNvPr id="7" name="Straight Arrow Connector 6"/>
          <p:cNvCxnSpPr>
            <a:cxnSpLocks/>
            <a:endCxn id="8" idx="3"/>
          </p:cNvCxnSpPr>
          <p:nvPr/>
        </p:nvCxnSpPr>
        <p:spPr>
          <a:xfrm flipH="1" flipV="1">
            <a:off x="5990003" y="1490187"/>
            <a:ext cx="860966" cy="1565572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139483" y="1325432"/>
            <a:ext cx="4850520" cy="32951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515729" y="1954757"/>
            <a:ext cx="1350499" cy="24759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29236" y="2881446"/>
            <a:ext cx="931420" cy="389852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491420" y="2881445"/>
            <a:ext cx="817821" cy="3898529"/>
          </a:xfrm>
          <a:prstGeom prst="roundRect">
            <a:avLst/>
          </a:prstGeom>
          <a:noFill/>
          <a:ln>
            <a:solidFill>
              <a:srgbClr val="20ADB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&amp; filtrări - 1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096367"/>
            <a:ext cx="9144000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vi-VN" sz="3200" i="1" dirty="0">
                <a:latin typeface="Avenir Medium"/>
                <a:cs typeface="Avenir Medium"/>
              </a:rPr>
              <a:t>Să se afişeze ziua </a:t>
            </a:r>
            <a:r>
              <a:rPr lang="en-US" sz="3200" i="1" dirty="0">
                <a:latin typeface="Avenir Medium"/>
                <a:cs typeface="Avenir Medium"/>
              </a:rPr>
              <a:t>(</a:t>
            </a:r>
            <a:r>
              <a:rPr lang="vi-VN" sz="3200" i="1" dirty="0">
                <a:latin typeface="Avenir Medium"/>
                <a:cs typeface="Avenir Medium"/>
              </a:rPr>
              <a:t>sau zilele</a:t>
            </a:r>
            <a:r>
              <a:rPr lang="en-US" sz="3200" i="1" dirty="0">
                <a:latin typeface="Avenir Medium"/>
                <a:cs typeface="Avenir Medium"/>
              </a:rPr>
              <a:t>)</a:t>
            </a:r>
            <a:r>
              <a:rPr lang="vi-VN" sz="3200" i="1" dirty="0">
                <a:latin typeface="Avenir Medium"/>
                <a:cs typeface="Avenir Medium"/>
              </a:rPr>
              <a:t> în care s-au emis cele mai multe facturi</a:t>
            </a:r>
            <a:endParaRPr lang="ro-RO" sz="32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SELECT 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FROM  (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SELECT RANK() OVER (ORDER BY COUNT(*) </a:t>
            </a:r>
            <a:r>
              <a:rPr lang="en-US" sz="2700" dirty="0" err="1">
                <a:latin typeface="Consolas"/>
                <a:cs typeface="Consolas"/>
              </a:rPr>
              <a:t>DESC</a:t>
            </a:r>
            <a:r>
              <a:rPr lang="en-US" sz="2700" dirty="0">
                <a:latin typeface="Consolas"/>
                <a:cs typeface="Consolas"/>
              </a:rPr>
              <a:t>) </a:t>
            </a:r>
            <a:endParaRPr lang="ro-RO" sz="27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		</a:t>
            </a:r>
            <a:r>
              <a:rPr lang="en-US" sz="2700" dirty="0">
                <a:latin typeface="Consolas"/>
                <a:cs typeface="Consolas"/>
              </a:rPr>
              <a:t>AS </a:t>
            </a:r>
            <a:r>
              <a:rPr lang="en-US" sz="2700" dirty="0" err="1">
                <a:latin typeface="Consolas"/>
                <a:cs typeface="Consolas"/>
              </a:rPr>
              <a:t>Pozitie</a:t>
            </a:r>
            <a:r>
              <a:rPr lang="en-US" sz="2700" dirty="0">
                <a:latin typeface="Consolas"/>
                <a:cs typeface="Consolas"/>
              </a:rPr>
              <a:t>, </a:t>
            </a:r>
            <a:endParaRPr lang="ro-RO" sz="27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		</a:t>
            </a:r>
            <a:r>
              <a:rPr lang="en-US" sz="2700" dirty="0" err="1">
                <a:latin typeface="Consolas"/>
                <a:cs typeface="Consolas"/>
              </a:rPr>
              <a:t>DataFact</a:t>
            </a:r>
            <a:r>
              <a:rPr lang="en-US" sz="2700" dirty="0">
                <a:latin typeface="Consolas"/>
                <a:cs typeface="Consolas"/>
              </a:rPr>
              <a:t> AS </a:t>
            </a:r>
            <a:r>
              <a:rPr lang="en-US" sz="2700" dirty="0" err="1">
                <a:latin typeface="Consolas"/>
                <a:cs typeface="Consolas"/>
              </a:rPr>
              <a:t>Zi</a:t>
            </a:r>
            <a:r>
              <a:rPr lang="en-US" sz="2700" dirty="0">
                <a:latin typeface="Consolas"/>
                <a:cs typeface="Consolas"/>
              </a:rPr>
              <a:t>, COUNT(*) AS </a:t>
            </a:r>
            <a:r>
              <a:rPr lang="en-US" sz="2700" dirty="0" err="1">
                <a:latin typeface="Consolas"/>
                <a:cs typeface="Consolas"/>
              </a:rPr>
              <a:t>Nr_Facturilor</a:t>
            </a:r>
            <a:endParaRPr lang="en-US" sz="27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FROM </a:t>
            </a:r>
            <a:r>
              <a:rPr lang="en-US" sz="2700" dirty="0" err="1">
                <a:latin typeface="Consolas"/>
                <a:cs typeface="Consolas"/>
              </a:rPr>
              <a:t>facturi</a:t>
            </a:r>
            <a:endParaRPr lang="en-US" sz="27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GROUP BY </a:t>
            </a:r>
            <a:r>
              <a:rPr lang="en-US" sz="2700" dirty="0" err="1">
                <a:latin typeface="Consolas"/>
                <a:cs typeface="Consolas"/>
              </a:rPr>
              <a:t>DataFact</a:t>
            </a:r>
            <a:r>
              <a:rPr lang="ro-RO" sz="2700" dirty="0">
                <a:latin typeface="Consolas"/>
                <a:cs typeface="Consolas"/>
              </a:rPr>
              <a:t>	</a:t>
            </a:r>
            <a:r>
              <a:rPr lang="en-US" sz="2700" dirty="0">
                <a:latin typeface="Consolas"/>
                <a:cs typeface="Consolas"/>
              </a:rPr>
              <a:t>) X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WHERE </a:t>
            </a:r>
            <a:r>
              <a:rPr lang="en-US" sz="2700" dirty="0" err="1">
                <a:latin typeface="Consolas"/>
                <a:cs typeface="Consolas"/>
              </a:rPr>
              <a:t>Pozitie</a:t>
            </a:r>
            <a:r>
              <a:rPr lang="en-US" sz="2700" dirty="0">
                <a:latin typeface="Consolas"/>
                <a:cs typeface="Consolas"/>
              </a:rPr>
              <a:t> &lt;=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8B3F2-F209-E648-B284-1CAE5574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24" y="4999421"/>
            <a:ext cx="3871004" cy="138035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10242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&amp; filtrări - 2</a:t>
            </a:r>
            <a:endParaRPr lang="en-US" dirty="0">
              <a:cs typeface="Arial Unicode MS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0" y="877999"/>
            <a:ext cx="9144000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i="1" dirty="0">
                <a:latin typeface="Avenir Medium"/>
                <a:cs typeface="Avenir Medium"/>
              </a:rPr>
              <a:t>Care </a:t>
            </a:r>
            <a:r>
              <a:rPr lang="en-US" i="1" dirty="0" err="1">
                <a:latin typeface="Avenir Medium"/>
                <a:cs typeface="Avenir Medium"/>
              </a:rPr>
              <a:t>sunt</a:t>
            </a:r>
            <a:r>
              <a:rPr lang="en-US" i="1" dirty="0">
                <a:latin typeface="Avenir Medium"/>
                <a:cs typeface="Avenir Medium"/>
              </a:rPr>
              <a:t> </a:t>
            </a:r>
            <a:r>
              <a:rPr lang="en-US" i="1" dirty="0" err="1">
                <a:latin typeface="Avenir Medium"/>
                <a:cs typeface="Avenir Medium"/>
              </a:rPr>
              <a:t>cele</a:t>
            </a:r>
            <a:r>
              <a:rPr lang="en-US" i="1" dirty="0">
                <a:latin typeface="Avenir Medium"/>
                <a:cs typeface="Avenir Medium"/>
              </a:rPr>
              <a:t> </a:t>
            </a:r>
            <a:r>
              <a:rPr lang="en-US" i="1" dirty="0" err="1">
                <a:latin typeface="Avenir Medium"/>
                <a:cs typeface="Avenir Medium"/>
              </a:rPr>
              <a:t>mai</a:t>
            </a:r>
            <a:r>
              <a:rPr lang="en-US" i="1" dirty="0">
                <a:latin typeface="Avenir Medium"/>
                <a:cs typeface="Avenir Medium"/>
              </a:rPr>
              <a:t> </a:t>
            </a:r>
            <a:r>
              <a:rPr lang="en-US" i="1" dirty="0" err="1">
                <a:latin typeface="Avenir Medium"/>
                <a:cs typeface="Avenir Medium"/>
              </a:rPr>
              <a:t>bine</a:t>
            </a:r>
            <a:r>
              <a:rPr lang="en-US" i="1" dirty="0">
                <a:latin typeface="Avenir Medium"/>
                <a:cs typeface="Avenir Medium"/>
              </a:rPr>
              <a:t> v</a:t>
            </a:r>
            <a:r>
              <a:rPr lang="ro-RO" i="1" dirty="0">
                <a:latin typeface="Avenir Medium"/>
                <a:cs typeface="Avenir Medium"/>
              </a:rPr>
              <a:t>ândute două produse din fiecare zi a lunii august 2013 ?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SELECT 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FROM 	(SELECT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	ROUND(SUM(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)),0) AS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	RANK() OVER (PARTITION BY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            	ORDER BY SUM(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)) 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	   AS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Pozitie_In_Zi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FROM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WHERE EXTRACT(YEAR FROM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)=2013 AND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	EXTRACT (MONTH FROM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)=8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GROUP BY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   )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x1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x1.Pozitie_In_Zi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&lt;= 2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Pozitie_In_Zi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B73B33-BD40-8A48-9733-17AD20C0A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82" y="198718"/>
            <a:ext cx="6831245" cy="657520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494330" y="1144249"/>
            <a:ext cx="6787822" cy="55630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23260" y="4468906"/>
            <a:ext cx="32944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Clasament la nivel de zi</a:t>
            </a:r>
            <a:endParaRPr lang="en-US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630304" y="1733267"/>
            <a:ext cx="2538484" cy="274319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03203" y="2540760"/>
            <a:ext cx="354972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400" b="1" dirty="0"/>
              <a:t>Criteriul de ierarhizare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cxnSpLocks/>
            <a:endCxn id="11" idx="1"/>
          </p:cNvCxnSpPr>
          <p:nvPr/>
        </p:nvCxnSpPr>
        <p:spPr>
          <a:xfrm flipH="1" flipV="1">
            <a:off x="5560750" y="1700556"/>
            <a:ext cx="850560" cy="71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 rot="16200000">
            <a:off x="5430429" y="-866909"/>
            <a:ext cx="260641" cy="487428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57" y="18588"/>
            <a:ext cx="805217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Secvenţe de valori (2)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773" y="2647666"/>
            <a:ext cx="819024" cy="3291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50128" y="2224585"/>
            <a:ext cx="835485" cy="424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cifre</a:t>
            </a:r>
            <a:endParaRPr lang="en-US" sz="2400" b="1" dirty="0">
              <a:ln>
                <a:solidFill>
                  <a:schemeClr val="bg1"/>
                </a:solidFill>
              </a:ln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960" y="1514903"/>
            <a:ext cx="2431619" cy="4517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6044" y="2178392"/>
            <a:ext cx="3314485" cy="4352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7436481" y="1271517"/>
            <a:ext cx="1707519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Rezultat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(fragment)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2471" y="2049439"/>
            <a:ext cx="1209391" cy="4483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764" y="274638"/>
            <a:ext cx="780092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Funcţia DENSE_RANK()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008" y="1441581"/>
            <a:ext cx="7941514" cy="5133495"/>
          </a:xfrm>
        </p:spPr>
        <p:txBody>
          <a:bodyPr>
            <a:norm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, COUNT(*) AS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Nr_Facturilor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	RANK() OVER (ORDER BY COUNT(*)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Poz_RANK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900" b="1" dirty="0" err="1">
                <a:latin typeface="Franklin Gothic Demi" pitchFamily="34" charset="0"/>
                <a:cs typeface="Arial" pitchFamily="34" charset="0"/>
              </a:rPr>
              <a:t>DENSE_RANK</a:t>
            </a:r>
            <a:r>
              <a:rPr lang="en-US" sz="2900" b="1" dirty="0">
                <a:latin typeface="Franklin Gothic Demi" pitchFamily="34" charset="0"/>
                <a:cs typeface="Arial" pitchFamily="34" charset="0"/>
              </a:rPr>
              <a:t>() OVER (ORDER BY COUNT(*) </a:t>
            </a:r>
            <a:r>
              <a:rPr lang="en-US" sz="2900" b="1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2900" b="1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900" b="1" dirty="0" err="1">
                <a:latin typeface="Franklin Gothic Demi" pitchFamily="34" charset="0"/>
                <a:cs typeface="Arial" pitchFamily="34" charset="0"/>
              </a:rPr>
              <a:t>Poz_DENSE_RANK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   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29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DataFact</a:t>
            </a:r>
            <a:endParaRPr lang="en-US" sz="29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90290"/>
            <a:ext cx="749808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Rezultat DENSE_RANK()</a:t>
            </a:r>
            <a:endParaRPr lang="en-US">
              <a:cs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20D7F-B831-EC48-870E-00A752142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85" y="964600"/>
            <a:ext cx="6107705" cy="589339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8" y="15326"/>
            <a:ext cx="811482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>
                <a:cs typeface="Arial Unicode MS"/>
              </a:rPr>
              <a:t>Funcţia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ROW_NUMBER</a:t>
            </a:r>
            <a:r>
              <a:rPr lang="en-US" dirty="0">
                <a:cs typeface="Arial Unicode MS"/>
              </a:rPr>
              <a:t>() - 1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996865"/>
            <a:ext cx="9144000" cy="45847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i="1" dirty="0"/>
              <a:t>Să se afişeze, pe o coloană separată, numărul curent al fiecărei facturi emise în luna septembrie 2013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ROW_NUMBER</a:t>
            </a:r>
            <a:r>
              <a:rPr lang="en-US" sz="2600" dirty="0">
                <a:latin typeface="Consolas"/>
                <a:cs typeface="Consolas"/>
              </a:rPr>
              <a:t>() OVER (ORDER BY </a:t>
            </a:r>
            <a:r>
              <a:rPr lang="en-US" sz="2600" dirty="0" err="1">
                <a:latin typeface="Consolas"/>
                <a:cs typeface="Consolas"/>
              </a:rPr>
              <a:t>NrFact</a:t>
            </a:r>
            <a:r>
              <a:rPr lang="en-US" sz="2600" dirty="0">
                <a:latin typeface="Consolas"/>
                <a:cs typeface="Consolas"/>
              </a:rPr>
              <a:t>)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AS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 </a:t>
            </a:r>
            <a:r>
              <a:rPr lang="en-US" sz="2600" dirty="0" err="1">
                <a:latin typeface="Consolas"/>
                <a:cs typeface="Consolas"/>
              </a:rPr>
              <a:t>NrCrt</a:t>
            </a:r>
            <a:r>
              <a:rPr lang="en-US" sz="2600" dirty="0">
                <a:latin typeface="Consolas"/>
                <a:cs typeface="Consolas"/>
              </a:rPr>
              <a:t>,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r>
              <a:rPr lang="en-US" sz="2600" dirty="0">
                <a:latin typeface="Consolas"/>
                <a:cs typeface="Consolas"/>
              </a:rPr>
              <a:t>.*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r>
              <a:rPr lang="en-US" sz="26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WHERE EXTRACT (YEAR FROM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) = 2013 AND  EXTRACT (MONTH  FROM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) = 9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ORDER BY 1</a:t>
            </a:r>
            <a:endParaRPr lang="ro-RO" sz="26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9DA9A-5B7C-F841-ADC1-87C764A6F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27" y="4553163"/>
            <a:ext cx="5044966" cy="22185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4" y="0"/>
            <a:ext cx="7923754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/>
              <a:t>Funcţia</a:t>
            </a:r>
            <a:r>
              <a:rPr lang="en-US" sz="3600" b="1" dirty="0"/>
              <a:t> </a:t>
            </a:r>
            <a:r>
              <a:rPr lang="en-US" sz="3600" b="1" dirty="0" err="1"/>
              <a:t>ROW_NUMBER</a:t>
            </a:r>
            <a:r>
              <a:rPr lang="en-US" sz="3600" b="1" dirty="0"/>
              <a:t>()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3" y="1023582"/>
            <a:ext cx="8147713" cy="583441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o-RO" sz="4600" i="1" dirty="0"/>
              <a:t>Care sunt cele mai mari cinci preţuri unitare?</a:t>
            </a:r>
            <a:endParaRPr lang="en-US" sz="4600" i="1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PretUnit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FROM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	(SELECT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ROW_NUMBER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 () OVER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			(ORDER BY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Poz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 	FROM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 		 (SELECT DISTINCT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PretUnit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		 FROM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liniifact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  		 )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t1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 	)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t2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Poz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 &lt;=5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8157" y="4184176"/>
            <a:ext cx="1040499" cy="2296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41" y="0"/>
            <a:ext cx="810117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Ferestre (dar nu Windows </a:t>
            </a:r>
            <a:r>
              <a:rPr lang="en-US" dirty="0">
                <a:cs typeface="Arial Unicode MS"/>
                <a:sym typeface="Wingdings" pitchFamily="2" charset="2"/>
              </a:rPr>
              <a:t>)</a:t>
            </a:r>
            <a:r>
              <a:rPr lang="ro-RO" dirty="0">
                <a:cs typeface="Arial Unicode MS"/>
                <a:sym typeface="Wingdings" pitchFamily="2" charset="2"/>
              </a:rPr>
              <a:t> - 1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8543499" cy="5561463"/>
          </a:xfrm>
        </p:spPr>
        <p:txBody>
          <a:bodyPr>
            <a:normAutofit lnSpcReduction="10000"/>
          </a:bodyPr>
          <a:lstStyle/>
          <a:p>
            <a:r>
              <a:rPr lang="ro-RO" dirty="0"/>
              <a:t>Fereastra se defineşte în cadrul unei partiţii şi se referă la intervalul liniilor luat în calcul</a:t>
            </a:r>
            <a:r>
              <a:rPr lang="en-US" dirty="0" err="1"/>
              <a:t>ele</a:t>
            </a:r>
            <a:r>
              <a:rPr lang="en-US" dirty="0"/>
              <a:t> de </a:t>
            </a:r>
            <a:r>
              <a:rPr lang="en-US" dirty="0" err="1"/>
              <a:t>pe</a:t>
            </a:r>
            <a:r>
              <a:rPr lang="ro-RO" dirty="0"/>
              <a:t> linia curentă</a:t>
            </a:r>
            <a:endParaRPr lang="en-US" dirty="0"/>
          </a:p>
          <a:p>
            <a:r>
              <a:rPr lang="ro-RO" dirty="0"/>
              <a:t>Mărimea ferestrei se poate specifica fie fizic, printr-un număr de linii, fie logic, printr-un interval de tip dată calendaristică/timp sau interval de valori. </a:t>
            </a:r>
            <a:endParaRPr lang="en-US" dirty="0"/>
          </a:p>
          <a:p>
            <a:r>
              <a:rPr lang="ro-RO" dirty="0"/>
              <a:t>Calculele se efectuează pentru fiecare linie din cadrul ferestrei, </a:t>
            </a:r>
            <a:r>
              <a:rPr lang="ro-RO" i="1" dirty="0"/>
              <a:t>fereastră mişcătoare </a:t>
            </a:r>
            <a:r>
              <a:rPr lang="ro-RO" dirty="0"/>
              <a:t>între o poziţie de start şi una de final. </a:t>
            </a:r>
            <a:endParaRPr lang="en-US" dirty="0"/>
          </a:p>
          <a:p>
            <a:r>
              <a:rPr lang="ro-RO" dirty="0"/>
              <a:t>Linia curentă serveşte ca punct de referinţă pentru determinarea începutului şi sfârşitului ferestrei. 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33" y="0"/>
            <a:ext cx="8101175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Ferestre (dar nu Windows </a:t>
            </a:r>
            <a:r>
              <a:rPr lang="en-US" sz="3600" b="1" dirty="0">
                <a:sym typeface="Wingdings" pitchFamily="2" charset="2"/>
              </a:rPr>
              <a:t>)</a:t>
            </a:r>
            <a:r>
              <a:rPr lang="ro-RO" sz="3600" b="1" dirty="0">
                <a:sym typeface="Wingdings" pitchFamily="2" charset="2"/>
              </a:rPr>
              <a:t> - 2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8543499" cy="5561463"/>
          </a:xfrm>
        </p:spPr>
        <p:txBody>
          <a:bodyPr>
            <a:normAutofit/>
          </a:bodyPr>
          <a:lstStyle/>
          <a:p>
            <a:r>
              <a:rPr lang="ro-RO" dirty="0"/>
              <a:t>Ex. De specificare a începutului şi sfârşitului unei ferestei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ROWS UNBOUNDED PRECEDING</a:t>
            </a:r>
          </a:p>
          <a:p>
            <a:pPr lvl="1"/>
            <a:r>
              <a:rPr lang="en-US" dirty="0"/>
              <a:t>ROWS 3 PRECEDING</a:t>
            </a:r>
            <a:endParaRPr lang="ro-RO" dirty="0"/>
          </a:p>
          <a:p>
            <a:pPr lvl="1"/>
            <a:r>
              <a:rPr lang="ro-RO" dirty="0"/>
              <a:t>ROWS BETWEEN 2 PRECEDING AND 3 FOLLOWING</a:t>
            </a:r>
          </a:p>
          <a:p>
            <a:pPr lvl="1"/>
            <a:r>
              <a:rPr lang="ro-RO" dirty="0"/>
              <a:t>ROWS BETWEEN CURRENT AND 3 FOLLOWING</a:t>
            </a:r>
            <a:endParaRPr lang="en-US" dirty="0"/>
          </a:p>
          <a:p>
            <a:pPr lvl="1"/>
            <a:r>
              <a:rPr lang="ro-RO" dirty="0"/>
              <a:t>ROWS BETWEEN CURRENT AND UNBOUNDED FOLLOWING</a:t>
            </a:r>
          </a:p>
          <a:p>
            <a:pPr lvl="1"/>
            <a:r>
              <a:rPr lang="en-US" dirty="0"/>
              <a:t>RANGE BETWEEN UNBOUNDED PRECEDING AND UNBOUNDED FOLLOWING</a:t>
            </a: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33" y="0"/>
            <a:ext cx="8101175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Ferestre (dar nu Windows </a:t>
            </a:r>
            <a:r>
              <a:rPr lang="en-US" sz="3600" b="1" dirty="0">
                <a:sym typeface="Wingdings" pitchFamily="2" charset="2"/>
              </a:rPr>
              <a:t>)</a:t>
            </a:r>
            <a:r>
              <a:rPr lang="ro-RO" sz="3600" b="1" dirty="0">
                <a:sym typeface="Wingdings" pitchFamily="2" charset="2"/>
              </a:rPr>
              <a:t> - 3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8543499" cy="5561463"/>
          </a:xfrm>
        </p:spPr>
        <p:txBody>
          <a:bodyPr>
            <a:normAutofit/>
          </a:bodyPr>
          <a:lstStyle/>
          <a:p>
            <a:r>
              <a:rPr lang="ro-RO" dirty="0"/>
              <a:t>Specificaţiile unei fereste privesc trei componente: </a:t>
            </a:r>
            <a:endParaRPr lang="en-US" dirty="0"/>
          </a:p>
          <a:p>
            <a:pPr lvl="1"/>
            <a:r>
              <a:rPr lang="ro-RO" dirty="0"/>
              <a:t>partiţionarea</a:t>
            </a:r>
            <a:endParaRPr lang="en-US" dirty="0"/>
          </a:p>
          <a:p>
            <a:pPr lvl="1"/>
            <a:r>
              <a:rPr lang="ro-RO" dirty="0"/>
              <a:t>ordonarea </a:t>
            </a:r>
            <a:endParaRPr lang="en-US" dirty="0"/>
          </a:p>
          <a:p>
            <a:pPr lvl="1"/>
            <a:r>
              <a:rPr lang="ro-RO" dirty="0"/>
              <a:t>grupurile de agregare </a:t>
            </a:r>
            <a:endParaRPr lang="en-US" dirty="0"/>
          </a:p>
          <a:p>
            <a:r>
              <a:rPr lang="ro-RO" dirty="0"/>
              <a:t>Orice funcţie de agregare</a:t>
            </a:r>
            <a:r>
              <a:rPr lang="en-US" dirty="0"/>
              <a:t>/</a:t>
            </a:r>
            <a:r>
              <a:rPr lang="en-US" dirty="0" err="1"/>
              <a:t>OLAP</a:t>
            </a:r>
            <a:r>
              <a:rPr lang="ro-RO" dirty="0"/>
              <a:t> poate fi utilizată în cadrul unei ferestre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Fereastră definită separat</a:t>
            </a:r>
            <a:endParaRPr lang="en-US" sz="3600" b="1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942836"/>
            <a:ext cx="9144000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300" i="1" dirty="0">
                <a:latin typeface="Avenir Medium"/>
                <a:cs typeface="Avenir Medium"/>
              </a:rPr>
              <a:t>Să se afişeze, în cadrul fiecărei zile cu vânzări din septembrie 2013, valoarea cumulată a vânzărilor după fiecare factură emisă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   SUM(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OVER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W1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Val_Cumulata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FROM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(SELECT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*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))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WHERE EXTRACT(YEAR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)=2013 AND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EXTRACT (MONTH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)=9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GROUP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   ) VALFACT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WINDOW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W1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AS (PARTITION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 ORDER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				ROWS UNBOUNDED PRECEDING)</a:t>
            </a:r>
            <a:r>
              <a:rPr lang="en-US" sz="2700" dirty="0">
                <a:latin typeface="Franklin Gothic Demi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1FE471-B82C-2A4F-9F3E-91A99C2CB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" y="1115302"/>
            <a:ext cx="6168510" cy="5647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470" y="0"/>
            <a:ext cx="809052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Fereastra, partiţia şi calculul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86296" y="3383698"/>
            <a:ext cx="5115718" cy="48654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8865" y="1173707"/>
            <a:ext cx="2965235" cy="42473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dirty="0"/>
              <a:t>Definirea ferestrei W1</a:t>
            </a:r>
            <a:endParaRPr lang="en-US" sz="2400" dirty="0"/>
          </a:p>
        </p:txBody>
      </p:sp>
      <p:cxnSp>
        <p:nvCxnSpPr>
          <p:cNvPr id="7" name="Straight Arrow Connector 6"/>
          <p:cNvCxnSpPr>
            <a:cxnSpLocks/>
            <a:stCxn id="5" idx="2"/>
          </p:cNvCxnSpPr>
          <p:nvPr/>
        </p:nvCxnSpPr>
        <p:spPr>
          <a:xfrm flipH="1">
            <a:off x="2354317" y="1598439"/>
            <a:ext cx="5087166" cy="1772558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914817" y="1652788"/>
            <a:ext cx="286603" cy="21836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77360" y="3374396"/>
            <a:ext cx="311654" cy="21605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4197" y="2090383"/>
            <a:ext cx="2852384" cy="7571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400" dirty="0"/>
              <a:t>Parti</a:t>
            </a:r>
            <a:r>
              <a:rPr lang="ro-RO" sz="2400" dirty="0">
                <a:latin typeface="Gill Sans MT"/>
              </a:rPr>
              <a:t>ţionarea se face la nivel de zi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cxnSpLocks/>
            <a:stCxn id="12" idx="1"/>
          </p:cNvCxnSpPr>
          <p:nvPr/>
        </p:nvCxnSpPr>
        <p:spPr>
          <a:xfrm flipH="1">
            <a:off x="3457903" y="2468948"/>
            <a:ext cx="2656294" cy="9563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04493" y="3007055"/>
            <a:ext cx="3166803" cy="10895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None/>
            </a:pPr>
            <a:r>
              <a:rPr lang="ro-RO" sz="2400" dirty="0"/>
              <a:t>În fiecare parti</a:t>
            </a:r>
            <a:r>
              <a:rPr lang="ro-RO" sz="2400" dirty="0">
                <a:latin typeface="Gill Sans MT"/>
              </a:rPr>
              <a:t>ţie liniiile se ordonează după valorile NrFact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 flipV="1">
            <a:off x="5108029" y="3584888"/>
            <a:ext cx="850836" cy="981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>
            <a:off x="4694827" y="4892959"/>
            <a:ext cx="204717" cy="395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09275" y="4940180"/>
            <a:ext cx="144783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dirty="0"/>
              <a:t>Prima partiție</a:t>
            </a:r>
            <a:endParaRPr lang="en-US" sz="1800" dirty="0"/>
          </a:p>
        </p:txBody>
      </p:sp>
      <p:sp>
        <p:nvSpPr>
          <p:cNvPr id="25" name="Right Brace 24"/>
          <p:cNvSpPr/>
          <p:nvPr/>
        </p:nvSpPr>
        <p:spPr>
          <a:xfrm>
            <a:off x="4724319" y="5400123"/>
            <a:ext cx="245660" cy="40943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Brace 25"/>
          <p:cNvSpPr/>
          <p:nvPr/>
        </p:nvSpPr>
        <p:spPr>
          <a:xfrm>
            <a:off x="4640237" y="5934580"/>
            <a:ext cx="382138" cy="42308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4640237" y="6441743"/>
            <a:ext cx="313899" cy="204717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884309" y="5398165"/>
            <a:ext cx="155690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dirty="0"/>
              <a:t>A doua partiție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4960409" y="5936003"/>
            <a:ext cx="151842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dirty="0"/>
              <a:t>A treia partiție</a:t>
            </a:r>
            <a:endParaRPr 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4909737" y="6353045"/>
            <a:ext cx="15697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dirty="0"/>
              <a:t>A patra partiție</a:t>
            </a:r>
            <a:endParaRPr lang="en-US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6498608" y="4262647"/>
            <a:ext cx="2645392" cy="142192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400" dirty="0"/>
              <a:t>Pe fiecare linie se adună valorile de la începutul parti</a:t>
            </a:r>
            <a:r>
              <a:rPr lang="ro-RO" sz="2400" dirty="0">
                <a:latin typeface="Gill Sans MT"/>
              </a:rPr>
              <a:t>ţiei până la linia curentă</a:t>
            </a:r>
            <a:endParaRPr lang="en-US" sz="2400" dirty="0"/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 flipH="1" flipV="1">
            <a:off x="3541986" y="3826436"/>
            <a:ext cx="2940702" cy="950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98" y="0"/>
            <a:ext cx="7987999" cy="1290436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Fereastră definită direct </a:t>
            </a:r>
            <a:br>
              <a:rPr lang="ro-RO" dirty="0"/>
            </a:br>
            <a:r>
              <a:rPr lang="ro-RO" dirty="0"/>
              <a:t>(în clauza SELECT)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146412"/>
            <a:ext cx="9144000" cy="554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300" i="1" dirty="0">
                <a:latin typeface="Avenir Medium"/>
                <a:cs typeface="Avenir Medium"/>
              </a:rPr>
              <a:t>Să se afişeze, în cadrul fiecărei zile cu vânzări din septembrie 2013, valoarea cumulată a vânzărilor după fiecare factură emisă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SUM(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OVER (PARTITION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ORDER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ROWS UNBOUNDED PRECEDING)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Val_Cumulata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FROM (SELECT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     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ROUND(SUM(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)),0) </a:t>
            </a:r>
            <a:endParaRPr lang="ro-RO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Franklin Gothic Demi" pitchFamily="34" charset="0"/>
                <a:cs typeface="Arial" pitchFamily="34" charset="0"/>
              </a:rPr>
              <a:t>			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p INNER JOIN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lf ON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p.CodPr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lf.CodPr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INNER JOIN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f ON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)=2013 AND </a:t>
            </a:r>
            <a:endParaRPr lang="ro-RO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EXTRACT (MONTH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)=9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 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VALFACT</a:t>
            </a:r>
            <a:endParaRPr lang="en-US" sz="27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7" y="0"/>
            <a:ext cx="8884693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Interogări recursive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FA5446-361E-7F40-AB8F-8896ED2A1419}"/>
              </a:ext>
            </a:extLst>
          </p:cNvPr>
          <p:cNvSpPr/>
          <p:nvPr/>
        </p:nvSpPr>
        <p:spPr>
          <a:xfrm>
            <a:off x="1226373" y="2801136"/>
            <a:ext cx="7777778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http://www.postgresqltutorial.com/postgresql-recursive-view/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Ferestre (dar nu Windows </a:t>
            </a:r>
            <a:r>
              <a:rPr lang="en-US" sz="3600" b="1" dirty="0">
                <a:sym typeface="Wingdings" pitchFamily="2" charset="2"/>
              </a:rPr>
              <a:t>) - 4</a:t>
            </a:r>
            <a:endParaRPr lang="en-US" sz="3600" b="1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873457" y="809762"/>
            <a:ext cx="8270542" cy="592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i="1" dirty="0">
                <a:latin typeface="+mn-lt"/>
              </a:rPr>
              <a:t>Să se calculeze (şi afişeze) soldul fiecărui client după fiecare vânzare şi încasare din luna august 20</a:t>
            </a:r>
            <a:r>
              <a:rPr lang="en-US" sz="2400" i="1" dirty="0">
                <a:latin typeface="+mn-lt"/>
              </a:rPr>
              <a:t>13</a:t>
            </a:r>
            <a:r>
              <a:rPr lang="ro-RO" sz="2400" i="1" dirty="0">
                <a:latin typeface="+mn-lt"/>
              </a:rPr>
              <a:t> (vezi figura)</a:t>
            </a:r>
            <a:endParaRPr lang="en-US" sz="2400" i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0676" y="1678674"/>
            <a:ext cx="289332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o-RO" sz="2000" b="1" dirty="0">
                <a:latin typeface="Calibri" pitchFamily="34" charset="0"/>
                <a:cs typeface="Calibri" pitchFamily="34" charset="0"/>
              </a:rPr>
              <a:t> Tabela ce trebuie partiționată se obține prin reuniunea facturărilor cu încasările</a:t>
            </a:r>
          </a:p>
          <a:p>
            <a:pPr algn="l"/>
            <a:r>
              <a:rPr lang="ro-RO" sz="2000" b="1" dirty="0">
                <a:latin typeface="Calibri" pitchFamily="34" charset="0"/>
                <a:cs typeface="Calibri" pitchFamily="34" charset="0"/>
              </a:rPr>
              <a:t> Partiționarea se face după </a:t>
            </a:r>
            <a:r>
              <a:rPr lang="ro-RO" sz="2000" b="1" i="1" dirty="0">
                <a:latin typeface="Calibri" pitchFamily="34" charset="0"/>
                <a:cs typeface="Calibri" pitchFamily="34" charset="0"/>
              </a:rPr>
              <a:t>DenCl</a:t>
            </a:r>
          </a:p>
          <a:p>
            <a:pPr algn="l"/>
            <a:r>
              <a:rPr lang="ro-RO" sz="2000" b="1" dirty="0">
                <a:latin typeface="Calibri" pitchFamily="34" charset="0"/>
                <a:cs typeface="Calibri" pitchFamily="34" charset="0"/>
              </a:rPr>
              <a:t> Liniile se ordonează în partiții după valorile datei (facturării/încasării) și </a:t>
            </a:r>
            <a:r>
              <a:rPr lang="ro-RO" sz="2000" b="1" i="1" dirty="0">
                <a:latin typeface="Calibri" pitchFamily="34" charset="0"/>
                <a:cs typeface="Calibri" pitchFamily="34" charset="0"/>
              </a:rPr>
              <a:t>NrFact</a:t>
            </a:r>
          </a:p>
          <a:p>
            <a:pPr algn="l"/>
            <a:r>
              <a:rPr lang="ro-RO" sz="2000" b="1" dirty="0">
                <a:latin typeface="Calibri" pitchFamily="34" charset="0"/>
                <a:cs typeface="Calibri" pitchFamily="34" charset="0"/>
              </a:rPr>
              <a:t> Pentru calculul soldului curent (linia curentă) se iau în considerea toate înregistările de la începutul partiției până la linia curentă </a:t>
            </a:r>
          </a:p>
          <a:p>
            <a:pPr algn="l"/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07783-415F-7B4F-85B1-A119DA1C4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674"/>
            <a:ext cx="6203158" cy="518457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-204720"/>
            <a:ext cx="7882810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Ferestre (dar nu Windows </a:t>
            </a:r>
            <a:r>
              <a:rPr lang="en-US" sz="3600" b="1" dirty="0">
                <a:sym typeface="Wingdings" pitchFamily="2" charset="2"/>
              </a:rPr>
              <a:t>) - 5</a:t>
            </a:r>
            <a:endParaRPr lang="en-US" sz="3600" b="1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545915" y="605042"/>
            <a:ext cx="8830100" cy="619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i="1" dirty="0">
                <a:latin typeface="+mn-lt"/>
              </a:rPr>
              <a:t>Să se calculeze (şi afişeze) soldul fiecărui client după fiecare vânzare şi încasare din luna august 20</a:t>
            </a:r>
            <a:r>
              <a:rPr lang="en-US" sz="2200" i="1" dirty="0">
                <a:latin typeface="+mn-lt"/>
              </a:rPr>
              <a:t>13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DenCl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Data,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Facturat-Incasat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</a:t>
            </a:r>
            <a:endParaRPr lang="ro-RO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OVER (PARTITION BY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DenCl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ORDER BY Data,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ROWS </a:t>
            </a:r>
            <a:endParaRPr lang="ro-RO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UNBOUNDED PRECEDING)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Sold_Client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(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DenCl,t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.*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     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(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AS Data,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ROUND(SUM(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)),0)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	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0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Incasat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p 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lf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p.CodPr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f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)=2013 AND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EXTRACT (MONTH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)=8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 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UNION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DataInc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AS Data, 0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Transa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Incasat</a:t>
            </a:r>
            <a:endParaRPr lang="ro-RO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if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i.CodInc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if.CodInc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DataInc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)=2013 AND EXTRACT (MONTH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DataInc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)=8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 	   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t 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f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t.NrFact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c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f.CodCl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c.CodCl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 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x</a:t>
            </a: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938279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Rulaje şi solduri iniţiale (1)</a:t>
            </a:r>
            <a:endParaRPr lang="en-US" sz="3600" b="1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91067" y="796112"/>
            <a:ext cx="8830100" cy="59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i="1" dirty="0">
                <a:latin typeface="+mn-lt"/>
              </a:rPr>
              <a:t>Să se calculeze (şi afişeze) soldul fiecărui client după fiecare vânzare şi încasare din luna septembrie 20</a:t>
            </a:r>
            <a:r>
              <a:rPr lang="en-US" sz="2200" i="1" dirty="0">
                <a:latin typeface="+mn-lt"/>
              </a:rPr>
              <a:t>13</a:t>
            </a:r>
            <a:r>
              <a:rPr lang="ro-RO" sz="2200" i="1" dirty="0">
                <a:latin typeface="+mn-lt"/>
              </a:rPr>
              <a:t>, ştiind că există luni anterioare cu facturări şi încasări (la 1 sept există un sold ini</a:t>
            </a:r>
            <a:r>
              <a:rPr lang="ro-RO" sz="2200" i="1" dirty="0">
                <a:latin typeface="Gill Sans MT"/>
              </a:rPr>
              <a:t>ţial al fiecărui client)</a:t>
            </a:r>
            <a:endParaRPr lang="en-US" sz="2200" i="1" dirty="0">
              <a:latin typeface="+mn-lt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SELECT x.DenCl, Data, NrFact, Facturat, Incasat, SUM(Facturat-Incasat)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OVER (PARTITION BY DenCl ORDER BY Data, NrFact ROWS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UNBOUNDED PRECEDING)   AS Sold_Client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FROM (	SELECT DenCl, 0 AS NrFact, DATE '2013-09-01' - 1 AS Data,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(SELECT SUM(Cantitate * PretUnit * (1 + ProcTVA))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FROM facturi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NATURAL JOIN produse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 WHERE DataFact &lt;  DATE'2013-09-01' AND codcl = clienti.codcl)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AS Facturat,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(SELECT COALESCE(SUM(Transa),0)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 FROM facturi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incasfact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incasari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 WHERE DataInc &lt;  DATE'2013-09-01' AND codcl = clienti.codcl) AS Incasat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FROM clienti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800" dirty="0">
                <a:latin typeface="Franklin Gothic Demi" pitchFamily="34" charset="0"/>
                <a:cs typeface="Arial" pitchFamily="34" charset="0"/>
              </a:rPr>
              <a:t>                UNION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800" dirty="0">
                <a:latin typeface="Franklin Gothic Demi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-95536"/>
            <a:ext cx="795104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Rulaje şi solduri iniţiale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2639"/>
            <a:ext cx="9144001" cy="6011841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SELECT DenCl,t.*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      	FROM (	SELECT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, DataFact AS Data, ROUND(SUM(Cantitate *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PretUnit * (1+ProcTVA)),0)  AS Facturat, 0 AS Incasat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FROM produse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liniifact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 NATURAL JOIN facturi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WHERE EXTRACT (YEAR FROM DataFact)=2013 AND 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EXTRACT (MONTH FROM DataFact)=9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GROUP BY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, DataFact   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UNION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SELECT NrFact, DataInc AS Data, 0 AS Facturat, Transa AS Incasat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FROM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incasari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incasfact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WHERE EXTRACT (YEAR FROM DataInc)=2013 AND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EXTRACT (MONTH FROM DataInc)=9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 	    		) t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INNER JOIN facturi f ON t.NrFact=f.NrFact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INNER JOIN clienti c ON f.CodCl=c.CodCl 	  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) x			</a:t>
            </a:r>
            <a:endParaRPr lang="en-US" sz="1700" dirty="0"/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FB859A-AE5D-F944-B3C3-CD7D160E2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" y="1271752"/>
            <a:ext cx="6519688" cy="5433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034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Rulaje şi solduri iniţiale (3)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47274" y="3386919"/>
            <a:ext cx="1937983" cy="10064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200" dirty="0"/>
              <a:t>Linii de solduri ini</a:t>
            </a:r>
            <a:r>
              <a:rPr lang="ro-RO" sz="2200" dirty="0">
                <a:latin typeface="Gill Sans MT"/>
              </a:rPr>
              <a:t>ţale (ale lunii sept.2013)</a:t>
            </a:r>
            <a:endParaRPr lang="en-US" sz="2200" dirty="0"/>
          </a:p>
        </p:txBody>
      </p:sp>
      <p:cxnSp>
        <p:nvCxnSpPr>
          <p:cNvPr id="7" name="Straight Arrow Connector 6"/>
          <p:cNvCxnSpPr>
            <a:cxnSpLocks/>
            <a:endCxn id="39" idx="3"/>
          </p:cNvCxnSpPr>
          <p:nvPr/>
        </p:nvCxnSpPr>
        <p:spPr>
          <a:xfrm flipH="1" flipV="1">
            <a:off x="6581958" y="1856789"/>
            <a:ext cx="651668" cy="17735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endCxn id="41" idx="3"/>
          </p:cNvCxnSpPr>
          <p:nvPr/>
        </p:nvCxnSpPr>
        <p:spPr>
          <a:xfrm flipH="1">
            <a:off x="6541016" y="3780430"/>
            <a:ext cx="665316" cy="4559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</p:cNvCxnSpPr>
          <p:nvPr/>
        </p:nvCxnSpPr>
        <p:spPr>
          <a:xfrm flipH="1">
            <a:off x="6482999" y="3890134"/>
            <a:ext cx="764275" cy="15826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45" idx="3"/>
          </p:cNvCxnSpPr>
          <p:nvPr/>
        </p:nvCxnSpPr>
        <p:spPr>
          <a:xfrm flipH="1">
            <a:off x="6541015" y="4162567"/>
            <a:ext cx="706260" cy="19977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94593" y="1735774"/>
            <a:ext cx="6487365" cy="242029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1329" y="4128102"/>
            <a:ext cx="6519687" cy="216478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3756" y="5509362"/>
            <a:ext cx="6497260" cy="223219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8300" y="6056397"/>
            <a:ext cx="6492715" cy="207769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Un </a:t>
            </a:r>
            <a:r>
              <a:rPr lang="en-US" dirty="0" err="1"/>
              <a:t>soi</a:t>
            </a:r>
            <a:r>
              <a:rPr lang="en-US" dirty="0"/>
              <a:t> de fi</a:t>
            </a:r>
            <a:r>
              <a:rPr lang="ro-RO" dirty="0"/>
              <a:t>ş</a:t>
            </a:r>
            <a:r>
              <a:rPr lang="en-US" dirty="0"/>
              <a:t>e-</a:t>
            </a:r>
            <a:r>
              <a:rPr lang="ro-RO" dirty="0" err="1"/>
              <a:t>ş</a:t>
            </a:r>
            <a:r>
              <a:rPr lang="en-US" dirty="0"/>
              <a:t>ah (</a:t>
            </a:r>
            <a:r>
              <a:rPr lang="en-US" dirty="0" err="1"/>
              <a:t>pivotare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40" y="13638"/>
            <a:ext cx="8933688" cy="77619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V</a:t>
            </a:r>
            <a:r>
              <a:rPr lang="ro-RO" b="1" dirty="0"/>
              <a:t>ânzări lunare, pe produse (pt.2013)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1570"/>
            <a:ext cx="9144000" cy="637350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AS "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2013,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", 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1 THEN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1"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2 THEN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2",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3 THEN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3"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4 THEN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4",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5 THEN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5"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6 THEN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END),0)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     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AS "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6"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	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GENERATE_SERIES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(1, 12, 1)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(Luna) LEFT OUTER JOIN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(	SELECT EXTRACT (MONTH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	ROUND(SUM(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)))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produse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WHERE EXTRACT (YEAR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= 2013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GROUP BY EXTRACT (MONTH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)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grupari_produse.Luna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ORDER BY 1</a:t>
            </a:r>
          </a:p>
          <a:p>
            <a:endParaRPr lang="en-US" sz="1500" dirty="0"/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5456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</a:t>
            </a:r>
            <a:r>
              <a:rPr lang="ro-RO" dirty="0"/>
              <a:t>ânzări lunare, pe produse (pt.2013)</a:t>
            </a:r>
            <a:r>
              <a:rPr lang="en-US" dirty="0"/>
              <a:t> -2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77660-0361-AD46-8360-A94585F87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6616"/>
            <a:ext cx="9137430" cy="48533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334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</a:t>
            </a:r>
            <a:r>
              <a:rPr lang="ro-RO" dirty="0"/>
              <a:t>ânzăr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ro-RO" dirty="0"/>
              <a:t>, </a:t>
            </a:r>
            <a:r>
              <a:rPr lang="en-US" dirty="0"/>
              <a:t>lunar</a:t>
            </a:r>
            <a:r>
              <a:rPr lang="ro-RO" dirty="0"/>
              <a:t> (pt.2013)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7072"/>
            <a:ext cx="9144000" cy="599705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produse.DenPr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2013,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 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1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Ianuarie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2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Februarie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3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Martie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4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Aprilie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5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"Mai",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6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Iunie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7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Iulie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8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"August",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9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Septembrie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10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Octombrie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11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Noiembrie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12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Decembrie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FROM 	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LEFT OUTER JOIN 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(SELECT EXTRACT (MONTH FROM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	ROUND(SUM(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))) AS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endParaRPr lang="en-US" sz="135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FROM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</a:t>
            </a:r>
            <a:endParaRPr lang="en-US" sz="135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WHERE EXTRACT (YEAR FROM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) = 2013 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GROUP BY EXTRACT (MONTH FROM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),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)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ON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endParaRPr lang="en-US" sz="135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produse.denpr</a:t>
            </a:r>
            <a:endParaRPr lang="en-US" sz="135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</a:t>
            </a:r>
            <a:r>
              <a:rPr lang="ro-RO" dirty="0"/>
              <a:t>ânzăr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ro-RO" dirty="0"/>
              <a:t>, </a:t>
            </a:r>
            <a:r>
              <a:rPr lang="en-US" dirty="0"/>
              <a:t>lunar</a:t>
            </a:r>
            <a:r>
              <a:rPr lang="ro-RO" dirty="0"/>
              <a:t> (pt.2013)</a:t>
            </a:r>
            <a:r>
              <a:rPr lang="en-US" dirty="0"/>
              <a:t> 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370F1-2592-CE4A-A461-62D468AA4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9369"/>
            <a:ext cx="9144000" cy="163926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7" y="0"/>
            <a:ext cx="8884693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Schema unei interogări recursive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40972" y="1120517"/>
            <a:ext cx="9253182" cy="547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sz="2600" i="1" dirty="0">
                <a:latin typeface="Avenir Medium"/>
                <a:cs typeface="Avenir Medium"/>
              </a:rPr>
              <a:t>Care este nivelul ierarhic al fiecărui angajat (PERSONAL)?</a:t>
            </a:r>
            <a:endParaRPr lang="it-IT" sz="26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(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NumePren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Compart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Nivel_Ierarhic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AS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(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NumePren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Compart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0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Nivel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FROM personal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WHERE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IS NULL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UNION ALL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p.Marca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p.NumePren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p.Compart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Nivel_Ierarhic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+ 1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FROM personal p INNER JOIN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ON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ierarhie.Marca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Franklin Gothic Demi" pitchFamily="34" charset="0"/>
                <a:cs typeface="Arial" pitchFamily="34" charset="0"/>
              </a:rPr>
              <a:t>)</a:t>
            </a:r>
            <a:r>
              <a:rPr lang="ro-RO" dirty="0">
                <a:latin typeface="Franklin Gothic Demi" pitchFamily="34" charset="0"/>
                <a:cs typeface="Arial" pitchFamily="34" charset="0"/>
              </a:rPr>
              <a:t> 		</a:t>
            </a:r>
            <a:r>
              <a:rPr lang="en-US" dirty="0">
                <a:latin typeface="Franklin Gothic Demi" pitchFamily="34" charset="0"/>
                <a:cs typeface="Arial" pitchFamily="34" charset="0"/>
              </a:rPr>
              <a:t>SELECT *</a:t>
            </a:r>
            <a:r>
              <a:rPr lang="ro-RO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dirty="0" err="1">
                <a:latin typeface="Franklin Gothic Demi" pitchFamily="34" charset="0"/>
                <a:cs typeface="Arial" pitchFamily="34" charset="0"/>
              </a:rPr>
              <a:t>ierarhie</a:t>
            </a:r>
            <a:endParaRPr lang="en-US" dirty="0"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0" y="2545270"/>
            <a:ext cx="8475259" cy="122829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7294" y="3166281"/>
            <a:ext cx="382727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Ancoră (pornire)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882" y="4220515"/>
            <a:ext cx="8830106" cy="181515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2332" y="4942764"/>
            <a:ext cx="2815065" cy="10895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r>
              <a:rPr lang="ro-RO" sz="3600" b="1" dirty="0">
                <a:ln w="11430">
                  <a:solidFill>
                    <a:schemeClr val="tx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Expresia de recursivitate</a:t>
            </a:r>
            <a:endParaRPr lang="en-US" sz="3600" b="1" dirty="0">
              <a:ln w="11430">
                <a:solidFill>
                  <a:schemeClr val="tx1"/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5281684" y="6168791"/>
            <a:ext cx="1719618" cy="6209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522416" y="1559928"/>
            <a:ext cx="1296539" cy="51861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83544" y="5094370"/>
            <a:ext cx="1321560" cy="54363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60446" y="5997642"/>
            <a:ext cx="1473960" cy="64144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1895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5" y="-8588"/>
            <a:ext cx="8537903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Nivelul ierarhic al angajaţilor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7480" y="1081104"/>
            <a:ext cx="6180522" cy="5776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08" y="112657"/>
            <a:ext cx="9017803" cy="819324"/>
          </a:xfrm>
        </p:spPr>
        <p:txBody>
          <a:bodyPr anchor="t">
            <a:noAutofit/>
          </a:bodyPr>
          <a:lstStyle/>
          <a:p>
            <a:pPr algn="ctr"/>
            <a:r>
              <a:rPr lang="ro-RO" dirty="0"/>
              <a:t>Câte niveluri ierarhice are firma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45" y="992930"/>
            <a:ext cx="8457759" cy="5745708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WITH RECURSIVE </a:t>
            </a:r>
            <a:r>
              <a:rPr lang="en-US" sz="2000" dirty="0" err="1">
                <a:latin typeface="Consolas"/>
                <a:cs typeface="Consolas"/>
              </a:rPr>
              <a:t>ierarhie</a:t>
            </a:r>
            <a:r>
              <a:rPr lang="en-US" sz="2000" dirty="0">
                <a:latin typeface="Consolas"/>
                <a:cs typeface="Consolas"/>
              </a:rPr>
              <a:t> ( </a:t>
            </a:r>
            <a:r>
              <a:rPr lang="en-US" sz="2000" dirty="0" err="1">
                <a:latin typeface="Consolas"/>
                <a:cs typeface="Consolas"/>
              </a:rPr>
              <a:t>Marca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NumePren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Compart</a:t>
            </a:r>
            <a:r>
              <a:rPr lang="en-US" sz="2000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	 </a:t>
            </a:r>
            <a:r>
              <a:rPr lang="en-US" sz="2000" dirty="0" err="1">
                <a:latin typeface="Consolas"/>
                <a:cs typeface="Consolas"/>
              </a:rPr>
              <a:t>MarcaSef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Nivel</a:t>
            </a:r>
            <a:r>
              <a:rPr lang="en-US" sz="2000" dirty="0">
                <a:latin typeface="Consolas"/>
                <a:cs typeface="Consolas"/>
              </a:rPr>
              <a:t>) AS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(SELECT </a:t>
            </a:r>
            <a:r>
              <a:rPr lang="en-US" sz="2000" dirty="0" err="1">
                <a:latin typeface="Consolas"/>
                <a:cs typeface="Consolas"/>
              </a:rPr>
              <a:t>Marca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NumePren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Compart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MarcaSef</a:t>
            </a:r>
            <a:r>
              <a:rPr lang="en-US" sz="20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	0 AS </a:t>
            </a:r>
            <a:r>
              <a:rPr lang="en-US" sz="2000" dirty="0" err="1">
                <a:latin typeface="Consolas"/>
                <a:cs typeface="Consolas"/>
              </a:rPr>
              <a:t>Nivel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 		FROM personal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 		WHERE </a:t>
            </a:r>
            <a:r>
              <a:rPr lang="en-US" sz="2000" dirty="0" err="1">
                <a:latin typeface="Consolas"/>
                <a:cs typeface="Consolas"/>
              </a:rPr>
              <a:t>MarcaSef</a:t>
            </a:r>
            <a:r>
              <a:rPr lang="en-US" sz="2000" dirty="0">
                <a:latin typeface="Consolas"/>
                <a:cs typeface="Consolas"/>
              </a:rPr>
              <a:t> IS NULL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	UNION ALL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SELECT </a:t>
            </a:r>
            <a:r>
              <a:rPr lang="en-US" sz="2000" dirty="0" err="1">
                <a:latin typeface="Consolas"/>
                <a:cs typeface="Consolas"/>
              </a:rPr>
              <a:t>p.Marca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p.NumePren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p.Compart</a:t>
            </a:r>
            <a:r>
              <a:rPr lang="en-US" sz="20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	</a:t>
            </a:r>
            <a:r>
              <a:rPr lang="en-US" sz="2000" dirty="0" err="1">
                <a:latin typeface="Consolas"/>
                <a:cs typeface="Consolas"/>
              </a:rPr>
              <a:t>p.MarcaSef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Nivel</a:t>
            </a:r>
            <a:r>
              <a:rPr lang="en-US" sz="2000" dirty="0">
                <a:latin typeface="Consolas"/>
                <a:cs typeface="Consolas"/>
              </a:rPr>
              <a:t> + 1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FROM personal p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   INNER JOIN </a:t>
            </a:r>
            <a:r>
              <a:rPr lang="en-US" sz="2000" dirty="0" err="1">
                <a:latin typeface="Consolas"/>
                <a:cs typeface="Consolas"/>
              </a:rPr>
              <a:t>ierarhie</a:t>
            </a:r>
            <a:r>
              <a:rPr lang="en-US" sz="2000" dirty="0">
                <a:latin typeface="Consolas"/>
                <a:cs typeface="Consolas"/>
              </a:rPr>
              <a:t> ON </a:t>
            </a:r>
            <a:r>
              <a:rPr lang="en-US" sz="2000" dirty="0" err="1">
                <a:latin typeface="Consolas"/>
                <a:cs typeface="Consolas"/>
              </a:rPr>
              <a:t>p.MarcaSef</a:t>
            </a:r>
            <a:r>
              <a:rPr lang="en-US" sz="2000" dirty="0">
                <a:latin typeface="Consolas"/>
                <a:cs typeface="Consolas"/>
              </a:rPr>
              <a:t>=</a:t>
            </a:r>
            <a:r>
              <a:rPr lang="en-US" sz="2000" dirty="0" err="1">
                <a:latin typeface="Consolas"/>
                <a:cs typeface="Consolas"/>
              </a:rPr>
              <a:t>ierarhie.Marca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SELECT MAX(</a:t>
            </a:r>
            <a:r>
              <a:rPr lang="en-US" sz="2000" dirty="0" err="1">
                <a:latin typeface="Consolas"/>
                <a:cs typeface="Consolas"/>
              </a:rPr>
              <a:t>Nivel</a:t>
            </a:r>
            <a:r>
              <a:rPr lang="en-US" sz="2000" dirty="0">
                <a:latin typeface="Consolas"/>
                <a:cs typeface="Consolas"/>
              </a:rPr>
              <a:t>) + 1</a:t>
            </a:r>
            <a:r>
              <a:rPr lang="ro-RO" sz="2000" dirty="0">
                <a:latin typeface="Consolas"/>
                <a:cs typeface="Consolas"/>
              </a:rPr>
              <a:t> AS Nr_Niveluri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ierarhie</a:t>
            </a:r>
            <a:endParaRPr lang="en-US" sz="2000" dirty="0">
              <a:latin typeface="Consolas"/>
              <a:cs typeface="Consolas"/>
            </a:endParaRPr>
          </a:p>
          <a:p>
            <a:endParaRPr lang="en-US" sz="2000" dirty="0">
              <a:latin typeface="Consolas"/>
              <a:cs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21660"/>
            <a:ext cx="1446663" cy="1109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878" y="0"/>
            <a:ext cx="8093122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Afişarea structurii ierarhice (1)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93" y="1198881"/>
            <a:ext cx="8952931" cy="5915169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WITH RECURSIVE </a:t>
            </a:r>
            <a:r>
              <a:rPr lang="en-US" sz="2100" dirty="0" err="1">
                <a:latin typeface="Consolas"/>
                <a:cs typeface="Consolas"/>
              </a:rPr>
              <a:t>ierarhie</a:t>
            </a:r>
            <a:r>
              <a:rPr lang="en-US" sz="2100" dirty="0">
                <a:latin typeface="Consolas"/>
                <a:cs typeface="Consolas"/>
              </a:rPr>
              <a:t> ( </a:t>
            </a:r>
            <a:r>
              <a:rPr lang="en-US" sz="2100" dirty="0" err="1">
                <a:latin typeface="Consolas"/>
                <a:cs typeface="Consolas"/>
              </a:rPr>
              <a:t>Marca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NumePren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Compart</a:t>
            </a:r>
            <a:r>
              <a:rPr lang="en-US" sz="2100" dirty="0">
                <a:latin typeface="Consolas"/>
                <a:cs typeface="Consolas"/>
              </a:rPr>
              <a:t>, 		</a:t>
            </a:r>
            <a:r>
              <a:rPr lang="en-US" sz="2100" dirty="0" err="1">
                <a:latin typeface="Consolas"/>
                <a:cs typeface="Consolas"/>
              </a:rPr>
              <a:t>MarcaSef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Nivel</a:t>
            </a:r>
            <a:r>
              <a:rPr lang="en-US" sz="2100" dirty="0">
                <a:latin typeface="Consolas"/>
                <a:cs typeface="Consolas"/>
              </a:rPr>
              <a:t>) AS (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SELECT </a:t>
            </a:r>
            <a:r>
              <a:rPr lang="en-US" sz="2100" dirty="0" err="1">
                <a:latin typeface="Consolas"/>
                <a:cs typeface="Consolas"/>
              </a:rPr>
              <a:t>Marca</a:t>
            </a:r>
            <a:r>
              <a:rPr lang="en-US" sz="2100" dirty="0">
                <a:latin typeface="Consolas"/>
                <a:cs typeface="Consolas"/>
              </a:rPr>
              <a:t>, CAST(</a:t>
            </a:r>
            <a:r>
              <a:rPr lang="en-US" sz="2100" dirty="0" err="1">
                <a:latin typeface="Consolas"/>
                <a:cs typeface="Consolas"/>
              </a:rPr>
              <a:t>NumePren</a:t>
            </a:r>
            <a:r>
              <a:rPr lang="en-US" sz="2100" dirty="0">
                <a:latin typeface="Consolas"/>
                <a:cs typeface="Consolas"/>
              </a:rPr>
              <a:t> AS </a:t>
            </a:r>
            <a:r>
              <a:rPr lang="en-US" sz="2100" dirty="0" err="1">
                <a:latin typeface="Consolas"/>
                <a:cs typeface="Consolas"/>
              </a:rPr>
              <a:t>VARCHAR</a:t>
            </a:r>
            <a:r>
              <a:rPr lang="en-US" sz="2100" dirty="0">
                <a:latin typeface="Consolas"/>
                <a:cs typeface="Consolas"/>
              </a:rPr>
              <a:t>(500)),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	</a:t>
            </a:r>
            <a:r>
              <a:rPr lang="en-US" sz="2100" dirty="0" err="1">
                <a:latin typeface="Consolas"/>
                <a:cs typeface="Consolas"/>
              </a:rPr>
              <a:t>Compart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MarcaSef</a:t>
            </a:r>
            <a:r>
              <a:rPr lang="en-US" sz="2100" dirty="0">
                <a:latin typeface="Consolas"/>
                <a:cs typeface="Consolas"/>
              </a:rPr>
              <a:t>, 0 AS </a:t>
            </a:r>
            <a:r>
              <a:rPr lang="en-US" sz="2100" dirty="0" err="1">
                <a:latin typeface="Consolas"/>
                <a:cs typeface="Consolas"/>
              </a:rPr>
              <a:t>Nivel</a:t>
            </a:r>
            <a:endParaRPr lang="en-US" sz="21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 		FROM personal WHERE </a:t>
            </a:r>
            <a:r>
              <a:rPr lang="en-US" sz="2100" dirty="0" err="1">
                <a:latin typeface="Consolas"/>
                <a:cs typeface="Consolas"/>
              </a:rPr>
              <a:t>MarcaSef</a:t>
            </a:r>
            <a:r>
              <a:rPr lang="en-US" sz="2100" dirty="0">
                <a:latin typeface="Consolas"/>
                <a:cs typeface="Consolas"/>
              </a:rPr>
              <a:t> IS NULL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UNION ALL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 		SELECT </a:t>
            </a:r>
            <a:r>
              <a:rPr lang="en-US" sz="2100" dirty="0" err="1">
                <a:latin typeface="Consolas"/>
                <a:cs typeface="Consolas"/>
              </a:rPr>
              <a:t>p.Marca</a:t>
            </a:r>
            <a:r>
              <a:rPr lang="en-US" sz="2100" dirty="0">
                <a:latin typeface="Consolas"/>
                <a:cs typeface="Consolas"/>
              </a:rPr>
              <a:t>, CAST (</a:t>
            </a:r>
            <a:r>
              <a:rPr lang="en-US" sz="2100" dirty="0" err="1">
                <a:latin typeface="Consolas"/>
                <a:cs typeface="Consolas"/>
              </a:rPr>
              <a:t>ierarhie.NumePren</a:t>
            </a:r>
            <a:r>
              <a:rPr lang="en-US" sz="2100" dirty="0">
                <a:latin typeface="Consolas"/>
                <a:cs typeface="Consolas"/>
              </a:rPr>
              <a:t> || ' -&gt; 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	|| </a:t>
            </a:r>
            <a:r>
              <a:rPr lang="en-US" sz="2100" dirty="0" err="1">
                <a:latin typeface="Consolas"/>
                <a:cs typeface="Consolas"/>
              </a:rPr>
              <a:t>p.NumePren</a:t>
            </a:r>
            <a:r>
              <a:rPr lang="en-US" sz="2100" dirty="0">
                <a:latin typeface="Consolas"/>
                <a:cs typeface="Consolas"/>
              </a:rPr>
              <a:t> AS </a:t>
            </a:r>
            <a:r>
              <a:rPr lang="en-US" sz="2100" dirty="0" err="1">
                <a:latin typeface="Consolas"/>
                <a:cs typeface="Consolas"/>
              </a:rPr>
              <a:t>VARCHAR</a:t>
            </a:r>
            <a:r>
              <a:rPr lang="en-US" sz="2100" dirty="0">
                <a:latin typeface="Consolas"/>
                <a:cs typeface="Consolas"/>
              </a:rPr>
              <a:t>(500)), </a:t>
            </a:r>
            <a:r>
              <a:rPr lang="en-US" sz="2100" dirty="0" err="1">
                <a:latin typeface="Consolas"/>
                <a:cs typeface="Consolas"/>
              </a:rPr>
              <a:t>p.Compart</a:t>
            </a:r>
            <a:r>
              <a:rPr lang="en-US" sz="2100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 			</a:t>
            </a:r>
            <a:r>
              <a:rPr lang="en-US" sz="2100" dirty="0" err="1">
                <a:latin typeface="Consolas"/>
                <a:cs typeface="Consolas"/>
              </a:rPr>
              <a:t>p.MarcaSef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Nivel</a:t>
            </a:r>
            <a:r>
              <a:rPr lang="en-US" sz="2100" dirty="0">
                <a:latin typeface="Consolas"/>
                <a:cs typeface="Consolas"/>
              </a:rPr>
              <a:t> + 1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FROM personal p INNER JOIN </a:t>
            </a:r>
            <a:r>
              <a:rPr lang="en-US" sz="2100" dirty="0" err="1">
                <a:latin typeface="Consolas"/>
                <a:cs typeface="Consolas"/>
              </a:rPr>
              <a:t>ierarhie</a:t>
            </a:r>
            <a:r>
              <a:rPr lang="en-US" sz="2100" dirty="0">
                <a:latin typeface="Consolas"/>
                <a:cs typeface="Consolas"/>
              </a:rPr>
              <a:t> ON 		</a:t>
            </a:r>
            <a:r>
              <a:rPr lang="en-US" sz="2100" dirty="0" err="1">
                <a:latin typeface="Consolas"/>
                <a:cs typeface="Consolas"/>
              </a:rPr>
              <a:t>p.MarcaSef</a:t>
            </a:r>
            <a:r>
              <a:rPr lang="en-US" sz="2100" dirty="0">
                <a:latin typeface="Consolas"/>
                <a:cs typeface="Consolas"/>
              </a:rPr>
              <a:t>=</a:t>
            </a:r>
            <a:r>
              <a:rPr lang="en-US" sz="2100" dirty="0" err="1">
                <a:latin typeface="Consolas"/>
                <a:cs typeface="Consolas"/>
              </a:rPr>
              <a:t>ierarhie.Marca</a:t>
            </a:r>
            <a:r>
              <a:rPr lang="en-US" sz="2100" dirty="0">
                <a:latin typeface="Consolas"/>
                <a:cs typeface="Consolas"/>
              </a:rPr>
              <a:t>	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* FROM </a:t>
            </a:r>
            <a:r>
              <a:rPr lang="en-US" sz="2100" dirty="0" err="1">
                <a:latin typeface="Consolas"/>
                <a:cs typeface="Consolas"/>
              </a:rPr>
              <a:t>ierarhie</a:t>
            </a:r>
            <a:r>
              <a:rPr lang="en-US" sz="2100" dirty="0">
                <a:latin typeface="Consolas"/>
                <a:cs typeface="Consolas"/>
              </a:rPr>
              <a:t> ORDER BY 2</a:t>
            </a:r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10428</TotalTime>
  <Words>5598</Words>
  <Application>Microsoft Macintosh PowerPoint</Application>
  <PresentationFormat>On-screen Show (4:3)</PresentationFormat>
  <Paragraphs>523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5" baseType="lpstr">
      <vt:lpstr>Arial Unicode MS</vt:lpstr>
      <vt:lpstr>Arial</vt:lpstr>
      <vt:lpstr>Avenir Medium</vt:lpstr>
      <vt:lpstr>Book Antiqua</vt:lpstr>
      <vt:lpstr>Calibri</vt:lpstr>
      <vt:lpstr>Calisto MT</vt:lpstr>
      <vt:lpstr>Consolas</vt:lpstr>
      <vt:lpstr>Franklin Gothic Demi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SQL (9) </vt:lpstr>
      <vt:lpstr>Text</vt:lpstr>
      <vt:lpstr>Secvenţe de valori (1)</vt:lpstr>
      <vt:lpstr>Secvenţe de valori (2)</vt:lpstr>
      <vt:lpstr>Interogări recursive</vt:lpstr>
      <vt:lpstr>Schema unei interogări recursive</vt:lpstr>
      <vt:lpstr>Nivelul ierarhic al angajaţilor</vt:lpstr>
      <vt:lpstr>Câte niveluri ierarhice are firma ? </vt:lpstr>
      <vt:lpstr>Afişarea structurii ierarhice (1)</vt:lpstr>
      <vt:lpstr>Afişarea structurii ierarhice (2)</vt:lpstr>
      <vt:lpstr>Liniarizarea înregistrărilor din facturi (1)</vt:lpstr>
      <vt:lpstr>Liniarizarea înregistrărilor din facturi (2)</vt:lpstr>
      <vt:lpstr>Generare de valori consecutive pe un interval (echivalent GENERATE_SERIES)</vt:lpstr>
      <vt:lpstr>Calendar pe 10 ani (de la prima zi de facturare) - 1</vt:lpstr>
      <vt:lpstr>Calendar pe 10 ani (de la prima zi de facturare) - 2</vt:lpstr>
      <vt:lpstr>Calendar pe 10 ani (de la prima zi de facturare) - 3</vt:lpstr>
      <vt:lpstr>O altă soluţie pentru problema: Care sunt numerele de facturi nefolosite ? </vt:lpstr>
      <vt:lpstr>Subconsultări corelate</vt:lpstr>
      <vt:lpstr>Corelare în clauza SELECT (1)</vt:lpstr>
      <vt:lpstr>Corelare în clauza SELECT (2)</vt:lpstr>
      <vt:lpstr>Corelare în clauza SELECT (3)</vt:lpstr>
      <vt:lpstr>Corelare în clauza WHERE (1)</vt:lpstr>
      <vt:lpstr>Corelare în clauza WHERE (2)</vt:lpstr>
      <vt:lpstr>Corelare în clauza WHERE (3)</vt:lpstr>
      <vt:lpstr>Corelare în clauza WHERE (4)</vt:lpstr>
      <vt:lpstr>UPDATE &amp; corelare</vt:lpstr>
      <vt:lpstr>Funcţii OLAP</vt:lpstr>
      <vt:lpstr>Funcţii OLAP în PostgreSQL - 1</vt:lpstr>
      <vt:lpstr>Funcţii OLAP în PostgreSQL - 2</vt:lpstr>
      <vt:lpstr>Etape în execuţia funcţiilor OLAP</vt:lpstr>
      <vt:lpstr>RANK() - 1</vt:lpstr>
      <vt:lpstr>Partiţie la nivelul întregului set de înregistrări din rezultat</vt:lpstr>
      <vt:lpstr>RANK() - 2</vt:lpstr>
      <vt:lpstr>Câte o partiţie pentru fiecare lună</vt:lpstr>
      <vt:lpstr>RANK() - 3</vt:lpstr>
      <vt:lpstr>Două clasamente în acelaşi rezultat</vt:lpstr>
      <vt:lpstr>RANK() &amp; filtrări - 1</vt:lpstr>
      <vt:lpstr>RANK() &amp; filtrări - 2</vt:lpstr>
      <vt:lpstr>PowerPoint Presentation</vt:lpstr>
      <vt:lpstr>Funcţia DENSE_RANK()</vt:lpstr>
      <vt:lpstr>Rezultat DENSE_RANK()</vt:lpstr>
      <vt:lpstr>Funcţia ROW_NUMBER() - 1</vt:lpstr>
      <vt:lpstr>Funcţia ROW_NUMBER() - 2</vt:lpstr>
      <vt:lpstr>Ferestre (dar nu Windows ) - 1</vt:lpstr>
      <vt:lpstr>Ferestre (dar nu Windows ) - 2</vt:lpstr>
      <vt:lpstr>Ferestre (dar nu Windows ) - 3</vt:lpstr>
      <vt:lpstr>Fereastră definită separat</vt:lpstr>
      <vt:lpstr>Fereastra, partiţia şi calculul</vt:lpstr>
      <vt:lpstr>Fereastră definită direct  (în clauza SELECT)</vt:lpstr>
      <vt:lpstr>Ferestre (dar nu Windows ) - 4</vt:lpstr>
      <vt:lpstr>Ferestre (dar nu Windows ) - 5</vt:lpstr>
      <vt:lpstr>Rulaje şi solduri iniţiale (1)</vt:lpstr>
      <vt:lpstr>Rulaje şi solduri iniţiale (2)</vt:lpstr>
      <vt:lpstr>Rulaje şi solduri iniţiale (3)</vt:lpstr>
      <vt:lpstr>Un soi de fişe-şah (pivotare)</vt:lpstr>
      <vt:lpstr>Vânzări lunare, pe produse (pt.2013)</vt:lpstr>
      <vt:lpstr>Vânzări lunare, pe produse (pt.2013) -2</vt:lpstr>
      <vt:lpstr>Vânzările produselor, lunar (pt.2013)</vt:lpstr>
      <vt:lpstr>Vânzările produselor, lunar (pt.2013) -2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618</cp:revision>
  <dcterms:created xsi:type="dcterms:W3CDTF">2002-10-11T06:23:42Z</dcterms:created>
  <dcterms:modified xsi:type="dcterms:W3CDTF">2021-03-27T07:24:38Z</dcterms:modified>
</cp:coreProperties>
</file>