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58" r:id="rId3"/>
    <p:sldId id="359" r:id="rId4"/>
    <p:sldId id="361" r:id="rId5"/>
    <p:sldId id="360" r:id="rId6"/>
    <p:sldId id="351" r:id="rId7"/>
    <p:sldId id="362" r:id="rId8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50A5D2-42DE-7E41-941E-F123C5E8DB69}" v="4" dt="2022-02-20T06:37:44.5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83" autoAdjust="0"/>
    <p:restoredTop sz="93949" autoAdjust="0"/>
  </p:normalViewPr>
  <p:slideViewPr>
    <p:cSldViewPr>
      <p:cViewPr varScale="1">
        <p:scale>
          <a:sx n="150" d="100"/>
          <a:sy n="150" d="100"/>
        </p:scale>
        <p:origin x="29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E6FBB6F0-3EB5-604C-8E29-DB28CB53CA12}"/>
    <pc:docChg chg="custSel addSld modSld">
      <pc:chgData name="Marin Fotache" userId="9233cd031198ef03" providerId="LiveId" clId="{E6FBB6F0-3EB5-604C-8E29-DB28CB53CA12}" dt="2021-02-14T06:36:27.102" v="586" actId="27636"/>
      <pc:docMkLst>
        <pc:docMk/>
      </pc:docMkLst>
      <pc:sldChg chg="modSp mod">
        <pc:chgData name="Marin Fotache" userId="9233cd031198ef03" providerId="LiveId" clId="{E6FBB6F0-3EB5-604C-8E29-DB28CB53CA12}" dt="2021-02-14T05:59:10.260" v="37" actId="20577"/>
        <pc:sldMkLst>
          <pc:docMk/>
          <pc:sldMk cId="0" sldId="256"/>
        </pc:sldMkLst>
        <pc:spChg chg="mod">
          <ac:chgData name="Marin Fotache" userId="9233cd031198ef03" providerId="LiveId" clId="{E6FBB6F0-3EB5-604C-8E29-DB28CB53CA12}" dt="2021-02-14T05:59:10.260" v="37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arin Fotache" userId="9233cd031198ef03" providerId="LiveId" clId="{E6FBB6F0-3EB5-604C-8E29-DB28CB53CA12}" dt="2021-02-14T06:34:01.656" v="584" actId="12"/>
        <pc:sldMkLst>
          <pc:docMk/>
          <pc:sldMk cId="2365991784" sldId="351"/>
        </pc:sldMkLst>
        <pc:spChg chg="mod">
          <ac:chgData name="Marin Fotache" userId="9233cd031198ef03" providerId="LiveId" clId="{E6FBB6F0-3EB5-604C-8E29-DB28CB53CA12}" dt="2021-02-14T06:23:56.467" v="488" actId="27636"/>
          <ac:spMkLst>
            <pc:docMk/>
            <pc:sldMk cId="2365991784" sldId="351"/>
            <ac:spMk id="2" creationId="{00000000-0000-0000-0000-000000000000}"/>
          </ac:spMkLst>
        </pc:spChg>
        <pc:spChg chg="mod">
          <ac:chgData name="Marin Fotache" userId="9233cd031198ef03" providerId="LiveId" clId="{E6FBB6F0-3EB5-604C-8E29-DB28CB53CA12}" dt="2021-02-14T06:34:01.656" v="584" actId="12"/>
          <ac:spMkLst>
            <pc:docMk/>
            <pc:sldMk cId="2365991784" sldId="351"/>
            <ac:spMk id="3" creationId="{00000000-0000-0000-0000-000000000000}"/>
          </ac:spMkLst>
        </pc:spChg>
      </pc:sldChg>
      <pc:sldChg chg="modSp mod">
        <pc:chgData name="Marin Fotache" userId="9233cd031198ef03" providerId="LiveId" clId="{E6FBB6F0-3EB5-604C-8E29-DB28CB53CA12}" dt="2021-02-14T06:00:16.803" v="107" actId="20577"/>
        <pc:sldMkLst>
          <pc:docMk/>
          <pc:sldMk cId="2422235635" sldId="358"/>
        </pc:sldMkLst>
        <pc:spChg chg="mod">
          <ac:chgData name="Marin Fotache" userId="9233cd031198ef03" providerId="LiveId" clId="{E6FBB6F0-3EB5-604C-8E29-DB28CB53CA12}" dt="2021-02-14T06:00:16.803" v="107" actId="20577"/>
          <ac:spMkLst>
            <pc:docMk/>
            <pc:sldMk cId="2422235635" sldId="358"/>
            <ac:spMk id="3" creationId="{00000000-0000-0000-0000-000000000000}"/>
          </ac:spMkLst>
        </pc:spChg>
      </pc:sldChg>
      <pc:sldChg chg="modSp mod">
        <pc:chgData name="Marin Fotache" userId="9233cd031198ef03" providerId="LiveId" clId="{E6FBB6F0-3EB5-604C-8E29-DB28CB53CA12}" dt="2021-02-14T06:11:17.995" v="346" actId="20577"/>
        <pc:sldMkLst>
          <pc:docMk/>
          <pc:sldMk cId="418672342" sldId="360"/>
        </pc:sldMkLst>
        <pc:spChg chg="mod">
          <ac:chgData name="Marin Fotache" userId="9233cd031198ef03" providerId="LiveId" clId="{E6FBB6F0-3EB5-604C-8E29-DB28CB53CA12}" dt="2021-02-14T06:11:17.995" v="346" actId="20577"/>
          <ac:spMkLst>
            <pc:docMk/>
            <pc:sldMk cId="418672342" sldId="360"/>
            <ac:spMk id="3" creationId="{00000000-0000-0000-0000-000000000000}"/>
          </ac:spMkLst>
        </pc:spChg>
      </pc:sldChg>
      <pc:sldChg chg="modSp mod">
        <pc:chgData name="Marin Fotache" userId="9233cd031198ef03" providerId="LiveId" clId="{E6FBB6F0-3EB5-604C-8E29-DB28CB53CA12}" dt="2021-02-14T06:02:55.012" v="139" actId="20577"/>
        <pc:sldMkLst>
          <pc:docMk/>
          <pc:sldMk cId="4184326140" sldId="361"/>
        </pc:sldMkLst>
        <pc:spChg chg="mod">
          <ac:chgData name="Marin Fotache" userId="9233cd031198ef03" providerId="LiveId" clId="{E6FBB6F0-3EB5-604C-8E29-DB28CB53CA12}" dt="2021-02-13T18:50:22.513" v="8" actId="20577"/>
          <ac:spMkLst>
            <pc:docMk/>
            <pc:sldMk cId="4184326140" sldId="361"/>
            <ac:spMk id="2" creationId="{00000000-0000-0000-0000-000000000000}"/>
          </ac:spMkLst>
        </pc:spChg>
        <pc:spChg chg="mod">
          <ac:chgData name="Marin Fotache" userId="9233cd031198ef03" providerId="LiveId" clId="{E6FBB6F0-3EB5-604C-8E29-DB28CB53CA12}" dt="2021-02-14T06:02:55.012" v="139" actId="20577"/>
          <ac:spMkLst>
            <pc:docMk/>
            <pc:sldMk cId="4184326140" sldId="361"/>
            <ac:spMk id="3" creationId="{00000000-0000-0000-0000-000000000000}"/>
          </ac:spMkLst>
        </pc:spChg>
      </pc:sldChg>
      <pc:sldChg chg="modSp add mod">
        <pc:chgData name="Marin Fotache" userId="9233cd031198ef03" providerId="LiveId" clId="{E6FBB6F0-3EB5-604C-8E29-DB28CB53CA12}" dt="2021-02-14T06:36:27.102" v="586" actId="27636"/>
        <pc:sldMkLst>
          <pc:docMk/>
          <pc:sldMk cId="1881349444" sldId="362"/>
        </pc:sldMkLst>
        <pc:spChg chg="mod">
          <ac:chgData name="Marin Fotache" userId="9233cd031198ef03" providerId="LiveId" clId="{E6FBB6F0-3EB5-604C-8E29-DB28CB53CA12}" dt="2021-02-14T06:24:28.681" v="525" actId="20577"/>
          <ac:spMkLst>
            <pc:docMk/>
            <pc:sldMk cId="1881349444" sldId="362"/>
            <ac:spMk id="2" creationId="{00000000-0000-0000-0000-000000000000}"/>
          </ac:spMkLst>
        </pc:spChg>
        <pc:spChg chg="mod">
          <ac:chgData name="Marin Fotache" userId="9233cd031198ef03" providerId="LiveId" clId="{E6FBB6F0-3EB5-604C-8E29-DB28CB53CA12}" dt="2021-02-14T06:36:27.102" v="586" actId="27636"/>
          <ac:spMkLst>
            <pc:docMk/>
            <pc:sldMk cId="1881349444" sldId="362"/>
            <ac:spMk id="3" creationId="{00000000-0000-0000-0000-000000000000}"/>
          </ac:spMkLst>
        </pc:spChg>
      </pc:sldChg>
    </pc:docChg>
  </pc:docChgLst>
  <pc:docChgLst>
    <pc:chgData name="Marin Fotache" userId="9233cd031198ef03" providerId="LiveId" clId="{2E50A5D2-42DE-7E41-941E-F123C5E8DB69}"/>
    <pc:docChg chg="custSel modSld">
      <pc:chgData name="Marin Fotache" userId="9233cd031198ef03" providerId="LiveId" clId="{2E50A5D2-42DE-7E41-941E-F123C5E8DB69}" dt="2022-02-20T06:38:01.107" v="52" actId="27636"/>
      <pc:docMkLst>
        <pc:docMk/>
      </pc:docMkLst>
      <pc:sldChg chg="modSp mod">
        <pc:chgData name="Marin Fotache" userId="9233cd031198ef03" providerId="LiveId" clId="{2E50A5D2-42DE-7E41-941E-F123C5E8DB69}" dt="2022-02-20T06:38:01.107" v="52" actId="27636"/>
        <pc:sldMkLst>
          <pc:docMk/>
          <pc:sldMk cId="2365991784" sldId="351"/>
        </pc:sldMkLst>
        <pc:spChg chg="mod">
          <ac:chgData name="Marin Fotache" userId="9233cd031198ef03" providerId="LiveId" clId="{2E50A5D2-42DE-7E41-941E-F123C5E8DB69}" dt="2022-02-20T06:38:01.107" v="52" actId="27636"/>
          <ac:spMkLst>
            <pc:docMk/>
            <pc:sldMk cId="2365991784" sldId="351"/>
            <ac:spMk id="3" creationId="{00000000-0000-0000-0000-000000000000}"/>
          </ac:spMkLst>
        </pc:spChg>
      </pc:sldChg>
      <pc:sldChg chg="modSp mod">
        <pc:chgData name="Marin Fotache" userId="9233cd031198ef03" providerId="LiveId" clId="{2E50A5D2-42DE-7E41-941E-F123C5E8DB69}" dt="2022-02-20T06:34:03.372" v="3" actId="20577"/>
        <pc:sldMkLst>
          <pc:docMk/>
          <pc:sldMk cId="2422235635" sldId="358"/>
        </pc:sldMkLst>
        <pc:spChg chg="mod">
          <ac:chgData name="Marin Fotache" userId="9233cd031198ef03" providerId="LiveId" clId="{2E50A5D2-42DE-7E41-941E-F123C5E8DB69}" dt="2022-02-20T06:34:03.372" v="3" actId="20577"/>
          <ac:spMkLst>
            <pc:docMk/>
            <pc:sldMk cId="2422235635" sldId="358"/>
            <ac:spMk id="3" creationId="{00000000-0000-0000-0000-000000000000}"/>
          </ac:spMkLst>
        </pc:spChg>
      </pc:sldChg>
      <pc:sldChg chg="modSp mod">
        <pc:chgData name="Marin Fotache" userId="9233cd031198ef03" providerId="LiveId" clId="{2E50A5D2-42DE-7E41-941E-F123C5E8DB69}" dt="2022-02-20T06:34:25.399" v="5" actId="27636"/>
        <pc:sldMkLst>
          <pc:docMk/>
          <pc:sldMk cId="4184326140" sldId="361"/>
        </pc:sldMkLst>
        <pc:spChg chg="mod">
          <ac:chgData name="Marin Fotache" userId="9233cd031198ef03" providerId="LiveId" clId="{2E50A5D2-42DE-7E41-941E-F123C5E8DB69}" dt="2022-02-20T06:34:25.399" v="5" actId="27636"/>
          <ac:spMkLst>
            <pc:docMk/>
            <pc:sldMk cId="4184326140" sldId="3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.org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mpostgresql.com/product.jsp" TargetMode="External"/><Relationship Id="rId2" Type="http://schemas.openxmlformats.org/officeDocument/2006/relationships/hyperlink" Target="http://www.postgresql.or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sql-workbench.ne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online.com/" TargetMode="External"/><Relationship Id="rId2" Type="http://schemas.openxmlformats.org/officeDocument/2006/relationships/hyperlink" Target="http://sqlfiddle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pgexercises.com/" TargetMode="External"/><Relationship Id="rId5" Type="http://schemas.openxmlformats.org/officeDocument/2006/relationships/hyperlink" Target="https://www.elephantsql.com/" TargetMode="External"/><Relationship Id="rId4" Type="http://schemas.openxmlformats.org/officeDocument/2006/relationships/hyperlink" Target="https://www.db-fiddl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install-postgresql/" TargetMode="External"/><Relationship Id="rId7" Type="http://schemas.openxmlformats.org/officeDocument/2006/relationships/hyperlink" Target="https://www.youtube.com/watch?v=Dd2ej-QKrWY" TargetMode="External"/><Relationship Id="rId2" Type="http://schemas.openxmlformats.org/officeDocument/2006/relationships/hyperlink" Target="https://www.sqlshack.com/how-to-install-postgresql-on-windows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datacamp.com/community/tutorials/installing-postgresql-windows-macosx" TargetMode="External"/><Relationship Id="rId5" Type="http://schemas.openxmlformats.org/officeDocument/2006/relationships/hyperlink" Target="https://www.youtube.com/watch?v=nlsaI4NxTxs" TargetMode="External"/><Relationship Id="rId4" Type="http://schemas.openxmlformats.org/officeDocument/2006/relationships/hyperlink" Target="https://www.youtube.com/watch?v=RAFZleZYxs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k1kxccoEnNEtwGZW-3KAcAlhI_Guwh8x" TargetMode="External"/><Relationship Id="rId2" Type="http://schemas.openxmlformats.org/officeDocument/2006/relationships/hyperlink" Target="https://www.youtube.com/watch?v=-VO7YjQeG6Y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xaWlS9HtWY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dirty="0">
                <a:latin typeface="American Typewriter" charset="0"/>
                <a:ea typeface="American Typewriter" charset="0"/>
                <a:cs typeface="American Typewriter" charset="0"/>
              </a:rPr>
              <a:t>Baze de date</a:t>
            </a:r>
            <a:endParaRPr sz="5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213" y="4800599"/>
            <a:ext cx="7899187" cy="11430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algn="ctr">
              <a:defRPr/>
            </a:pPr>
            <a:r>
              <a:rPr lang="en-US" sz="4400" b="1" dirty="0" err="1">
                <a:latin typeface="Gabriola"/>
                <a:cs typeface="Gabriola"/>
              </a:rPr>
              <a:t>Descărcare</a:t>
            </a:r>
            <a:r>
              <a:rPr lang="en-US" sz="4400" b="1" dirty="0">
                <a:latin typeface="Gabriola"/>
                <a:cs typeface="Gabriola"/>
              </a:rPr>
              <a:t> </a:t>
            </a:r>
            <a:r>
              <a:rPr lang="en-US" sz="4400" b="1" dirty="0" err="1">
                <a:latin typeface="Gabriola"/>
                <a:cs typeface="Gabriola"/>
              </a:rPr>
              <a:t>și</a:t>
            </a:r>
            <a:r>
              <a:rPr lang="en-US" sz="4400" b="1" dirty="0">
                <a:latin typeface="Gabriola"/>
                <a:cs typeface="Gabriola"/>
              </a:rPr>
              <a:t> </a:t>
            </a:r>
            <a:r>
              <a:rPr lang="en-US" sz="4400" b="1" dirty="0" err="1">
                <a:latin typeface="Gabriola"/>
                <a:cs typeface="Gabriola"/>
              </a:rPr>
              <a:t>instalare</a:t>
            </a:r>
            <a:r>
              <a:rPr lang="en-US" sz="4400" b="1" dirty="0">
                <a:latin typeface="Gabriola"/>
                <a:cs typeface="Gabriola"/>
              </a:rPr>
              <a:t> PostgreSQL; </a:t>
            </a:r>
            <a:r>
              <a:rPr lang="en-US" sz="4400" b="1" dirty="0" err="1">
                <a:latin typeface="Gabriola"/>
                <a:cs typeface="Gabriola"/>
              </a:rPr>
              <a:t>sesiuni</a:t>
            </a:r>
            <a:r>
              <a:rPr lang="en-US" sz="4400" b="1" dirty="0">
                <a:latin typeface="Gabriola"/>
                <a:cs typeface="Gabriola"/>
              </a:rPr>
              <a:t> web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304800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Ce este PostgreSQL?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638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Unul dintre cele mai bune servere de baze de date relaționale/SQL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Open-</a:t>
            </a:r>
            <a:r>
              <a:rPr lang="ro-RO" sz="3000" dirty="0" err="1">
                <a:latin typeface="Avenir Light"/>
                <a:cs typeface="Avenir Light"/>
              </a:rPr>
              <a:t>source</a:t>
            </a:r>
            <a:endParaRPr lang="ro-RO" sz="3000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Cea mai recentă versiune este 14.2, însă puteți folosi și o versiune ulterioară 10.6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Ca număr de utilizatori/dezvoltatori, este devansat de MySQL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Două avantaje principale față de MySQL:</a:t>
            </a:r>
          </a:p>
          <a:p>
            <a:pPr lvl="1">
              <a:lnSpc>
                <a:spcPct val="110000"/>
              </a:lnSpc>
            </a:pPr>
            <a:r>
              <a:rPr lang="ro-RO" sz="2600" dirty="0">
                <a:latin typeface="Avenir Light"/>
                <a:cs typeface="Avenir Light"/>
              </a:rPr>
              <a:t>Sintaxa SQL este mai apropiată de standard</a:t>
            </a:r>
          </a:p>
          <a:p>
            <a:pPr lvl="1">
              <a:lnSpc>
                <a:spcPct val="110000"/>
              </a:lnSpc>
            </a:pPr>
            <a:r>
              <a:rPr lang="ro-RO" sz="2600" dirty="0">
                <a:latin typeface="Avenir Light"/>
                <a:cs typeface="Avenir Light"/>
              </a:rPr>
              <a:t>Limbajul de programare PL/pgSQL este foarte apropiat de Oracle PL/SQL (pentru cei vor urma SDBIS și SIA)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Site web: </a:t>
            </a:r>
            <a:r>
              <a:rPr lang="ro-RO" sz="3000" dirty="0">
                <a:latin typeface="Avenir Light"/>
                <a:cs typeface="Avenir Light"/>
                <a:hlinkClick r:id="rId2"/>
              </a:rPr>
              <a:t>http://www.postgresql.org</a:t>
            </a:r>
            <a:r>
              <a:rPr lang="ro-RO" sz="3000" dirty="0">
                <a:latin typeface="Avenir Light"/>
                <a:cs typeface="Avenir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223563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0616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Variante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de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lucru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–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Clienți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&amp;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Servere</a:t>
            </a:r>
            <a:endParaRPr lang="en-US" sz="3600" dirty="0">
              <a:latin typeface="American Typewriter" panose="02090604020004020304" pitchFamily="18" charset="77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2" descr="New Picture">
            <a:extLst>
              <a:ext uri="{FF2B5EF4-FFF2-40B4-BE49-F238E27FC236}">
                <a16:creationId xmlns:a16="http://schemas.microsoft.com/office/drawing/2014/main" id="{1A6AEFA8-4FE5-274D-8A5A-DEC01631B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191443"/>
            <a:ext cx="4431993" cy="18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29893B3-3E2F-EA43-A897-B4C9CBF12A94}"/>
              </a:ext>
            </a:extLst>
          </p:cNvPr>
          <p:cNvSpPr txBox="1">
            <a:spLocks/>
          </p:cNvSpPr>
          <p:nvPr/>
        </p:nvSpPr>
        <p:spPr>
          <a:xfrm>
            <a:off x="1143000" y="1100459"/>
            <a:ext cx="3505200" cy="12192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endParaRPr lang="ro-RO" sz="4000" b="1" dirty="0">
              <a:latin typeface="Avenir Light"/>
              <a:cs typeface="Avenir Light"/>
            </a:endParaRPr>
          </a:p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ro-RO" sz="4000" b="1" dirty="0">
                <a:latin typeface="Avenir Light"/>
                <a:cs typeface="Avenir Light"/>
              </a:rPr>
              <a:t>Server</a:t>
            </a:r>
          </a:p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ro-RO" sz="4000" b="1" dirty="0">
                <a:latin typeface="Avenir Light"/>
                <a:cs typeface="Avenir Light"/>
              </a:rPr>
              <a:t> BD 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47867EE-5158-2342-85C6-907D53211824}"/>
              </a:ext>
            </a:extLst>
          </p:cNvPr>
          <p:cNvSpPr/>
          <p:nvPr/>
        </p:nvSpPr>
        <p:spPr>
          <a:xfrm>
            <a:off x="2743200" y="3353243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0905E4F-14E3-554C-B251-745AD2154217}"/>
              </a:ext>
            </a:extLst>
          </p:cNvPr>
          <p:cNvSpPr txBox="1">
            <a:spLocks/>
          </p:cNvSpPr>
          <p:nvPr/>
        </p:nvSpPr>
        <p:spPr>
          <a:xfrm>
            <a:off x="3733800" y="1066800"/>
            <a:ext cx="3505200" cy="12192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endParaRPr lang="ro-RO" sz="4000" b="1" dirty="0">
              <a:latin typeface="Avenir Light"/>
              <a:cs typeface="Avenir Light"/>
            </a:endParaRPr>
          </a:p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ro-RO" sz="4000" b="1" dirty="0">
                <a:latin typeface="Avenir Light"/>
                <a:cs typeface="Avenir Light"/>
              </a:rPr>
              <a:t>Client </a:t>
            </a:r>
          </a:p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ro-RO" sz="4000" b="1" dirty="0">
                <a:latin typeface="Avenir Light"/>
                <a:cs typeface="Avenir Light"/>
              </a:rPr>
              <a:t>BD 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678B1F53-4ACE-924B-ABC3-3DF90AB85CCB}"/>
              </a:ext>
            </a:extLst>
          </p:cNvPr>
          <p:cNvSpPr/>
          <p:nvPr/>
        </p:nvSpPr>
        <p:spPr>
          <a:xfrm>
            <a:off x="5486400" y="3212394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F1D015-5A75-3C43-A2E3-B9B3F4F3C260}"/>
              </a:ext>
            </a:extLst>
          </p:cNvPr>
          <p:cNvSpPr txBox="1"/>
          <p:nvPr/>
        </p:nvSpPr>
        <p:spPr>
          <a:xfrm>
            <a:off x="0" y="2286001"/>
            <a:ext cx="2209800" cy="35548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ro-RO" sz="1800" dirty="0"/>
              <a:t>* Instalat local (pe calculatorul vostru)</a:t>
            </a:r>
          </a:p>
          <a:p>
            <a:pPr algn="l">
              <a:buNone/>
            </a:pPr>
            <a:endParaRPr lang="ro-RO" sz="1800" dirty="0"/>
          </a:p>
          <a:p>
            <a:pPr algn="l">
              <a:buNone/>
            </a:pPr>
            <a:r>
              <a:rPr lang="ro-RO" sz="1800" dirty="0"/>
              <a:t>* Instalat pe o mașină dedicată/configurabilă (ex. serverul </a:t>
            </a:r>
            <a:r>
              <a:rPr lang="ro-RO" sz="1800" dirty="0" err="1"/>
              <a:t>PostgreSQL</a:t>
            </a:r>
            <a:r>
              <a:rPr lang="ro-RO" sz="1800" dirty="0"/>
              <a:t> al FEAA)</a:t>
            </a:r>
          </a:p>
          <a:p>
            <a:pPr algn="l">
              <a:buNone/>
            </a:pPr>
            <a:endParaRPr lang="ro-RO" sz="1800" dirty="0"/>
          </a:p>
          <a:p>
            <a:pPr algn="l">
              <a:buNone/>
            </a:pPr>
            <a:r>
              <a:rPr lang="ro-RO" sz="1800" dirty="0"/>
              <a:t>* Instalat pe un server web (neconfigurabil) și accesibil prin browser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DC12882-F670-AD46-946E-C6290084C737}"/>
              </a:ext>
            </a:extLst>
          </p:cNvPr>
          <p:cNvSpPr/>
          <p:nvPr/>
        </p:nvSpPr>
        <p:spPr>
          <a:xfrm>
            <a:off x="1981200" y="2209357"/>
            <a:ext cx="304800" cy="327704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9A2C07F-26DC-434E-A591-703701FB75DB}"/>
              </a:ext>
            </a:extLst>
          </p:cNvPr>
          <p:cNvSpPr/>
          <p:nvPr/>
        </p:nvSpPr>
        <p:spPr>
          <a:xfrm rot="10800000">
            <a:off x="6477000" y="2175588"/>
            <a:ext cx="304800" cy="327704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00558-EBAE-694A-9A5E-72FC42027378}"/>
              </a:ext>
            </a:extLst>
          </p:cNvPr>
          <p:cNvSpPr txBox="1"/>
          <p:nvPr/>
        </p:nvSpPr>
        <p:spPr>
          <a:xfrm>
            <a:off x="6772940" y="2244232"/>
            <a:ext cx="2307253" cy="28069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ro-RO" sz="1800" dirty="0"/>
              <a:t>* Instalat local pe calculatorul vostru – vezi următorul </a:t>
            </a:r>
            <a:r>
              <a:rPr lang="ro-RO" sz="1800" dirty="0" err="1"/>
              <a:t>slide</a:t>
            </a:r>
            <a:endParaRPr lang="ro-RO" sz="1800" dirty="0"/>
          </a:p>
          <a:p>
            <a:pPr algn="l">
              <a:buNone/>
            </a:pPr>
            <a:endParaRPr lang="ro-RO" sz="1800" dirty="0"/>
          </a:p>
          <a:p>
            <a:pPr algn="l">
              <a:buNone/>
            </a:pPr>
            <a:r>
              <a:rPr lang="ro-RO" sz="1800" dirty="0"/>
              <a:t>* Instalat local pe fiecare stație de lucru din laboratoarele FEAA</a:t>
            </a:r>
          </a:p>
          <a:p>
            <a:pPr algn="l">
              <a:buNone/>
            </a:pPr>
            <a:endParaRPr lang="ro-RO" sz="1800" dirty="0"/>
          </a:p>
          <a:p>
            <a:pPr algn="l">
              <a:buNone/>
            </a:pPr>
            <a:r>
              <a:rPr lang="ro-RO" sz="1800" dirty="0"/>
              <a:t>* Browser web</a:t>
            </a:r>
          </a:p>
        </p:txBody>
      </p:sp>
    </p:spTree>
    <p:extLst>
      <p:ext uri="{BB962C8B-B14F-4D97-AF65-F5344CB8AC3E}">
        <p14:creationId xmlns:p14="http://schemas.microsoft.com/office/powerpoint/2010/main" val="178125050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Variante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de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lucru</a:t>
            </a:r>
            <a:endParaRPr lang="en-US" sz="3600" dirty="0">
              <a:latin typeface="American Typewriter" panose="02090604020004020304" pitchFamily="18" charset="77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638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Varianta </a:t>
            </a:r>
            <a:r>
              <a:rPr lang="ro-RO" sz="3000" b="1" dirty="0">
                <a:latin typeface="Avenir Light"/>
                <a:cs typeface="Avenir Light"/>
              </a:rPr>
              <a:t>calculator personal </a:t>
            </a:r>
            <a:r>
              <a:rPr lang="ro-RO" sz="3000" dirty="0">
                <a:latin typeface="Avenir Light"/>
                <a:cs typeface="Avenir Light"/>
              </a:rPr>
              <a:t>(laptop, desktop)</a:t>
            </a:r>
          </a:p>
          <a:p>
            <a:pPr lvl="1">
              <a:lnSpc>
                <a:spcPct val="110000"/>
              </a:lnSpc>
            </a:pPr>
            <a:r>
              <a:rPr lang="ro-RO" sz="2600" i="1" dirty="0">
                <a:latin typeface="Avenir Light"/>
                <a:cs typeface="Avenir Light"/>
              </a:rPr>
              <a:t>Server</a:t>
            </a:r>
            <a:r>
              <a:rPr lang="ro-RO" sz="2600" dirty="0">
                <a:latin typeface="Avenir Light"/>
                <a:cs typeface="Avenir Light"/>
              </a:rPr>
              <a:t>: </a:t>
            </a: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 DB Server : </a:t>
            </a:r>
            <a:r>
              <a:rPr lang="ro-RO" sz="2600" dirty="0">
                <a:latin typeface="Avenir Light"/>
                <a:cs typeface="Avenir Light"/>
                <a:hlinkClick r:id="rId2"/>
              </a:rPr>
              <a:t>http://www.postgresql.org</a:t>
            </a:r>
            <a:r>
              <a:rPr lang="ro-RO" sz="2600" dirty="0">
                <a:latin typeface="Avenir Light"/>
                <a:cs typeface="Avenir Light"/>
              </a:rPr>
              <a:t> (trebuie să-l descărcați și instalați – vezi </a:t>
            </a:r>
            <a:r>
              <a:rPr lang="ro-RO" sz="2600" dirty="0" err="1">
                <a:latin typeface="Avenir Light"/>
                <a:cs typeface="Avenir Light"/>
              </a:rPr>
              <a:t>slide-ul</a:t>
            </a:r>
            <a:r>
              <a:rPr lang="ro-RO" sz="2600" dirty="0">
                <a:latin typeface="Avenir Light"/>
                <a:cs typeface="Avenir Light"/>
              </a:rPr>
              <a:t> cu </a:t>
            </a:r>
            <a:r>
              <a:rPr lang="ro-RO" sz="2600" dirty="0" err="1">
                <a:latin typeface="Avenir Light"/>
                <a:cs typeface="Avenir Light"/>
              </a:rPr>
              <a:t>tutorialele</a:t>
            </a:r>
            <a:r>
              <a:rPr lang="ro-RO" sz="2600" dirty="0">
                <a:latin typeface="Avenir Light"/>
                <a:cs typeface="Avenir Light"/>
              </a:rPr>
              <a:t>)  </a:t>
            </a:r>
          </a:p>
          <a:p>
            <a:pPr lvl="1">
              <a:lnSpc>
                <a:spcPct val="110000"/>
              </a:lnSpc>
            </a:pPr>
            <a:r>
              <a:rPr lang="ro-RO" sz="2600" i="1" dirty="0">
                <a:latin typeface="Avenir Light"/>
                <a:cs typeface="Avenir Light"/>
              </a:rPr>
              <a:t>Client implicit</a:t>
            </a:r>
            <a:r>
              <a:rPr lang="ro-RO" sz="2600" dirty="0">
                <a:latin typeface="Avenir Light"/>
                <a:cs typeface="Avenir Light"/>
              </a:rPr>
              <a:t>: pgAdmin4 (instalat automat împreună cu serverul)</a:t>
            </a:r>
          </a:p>
          <a:p>
            <a:pPr lvl="1">
              <a:lnSpc>
                <a:spcPct val="110000"/>
              </a:lnSpc>
            </a:pPr>
            <a:r>
              <a:rPr lang="ro-RO" sz="2600" dirty="0">
                <a:latin typeface="Avenir Light"/>
                <a:cs typeface="Avenir Light"/>
              </a:rPr>
              <a:t>Variante </a:t>
            </a:r>
            <a:r>
              <a:rPr lang="ro-RO" sz="2600" i="1" dirty="0">
                <a:latin typeface="Avenir Light"/>
                <a:cs typeface="Avenir Light"/>
              </a:rPr>
              <a:t>alternative</a:t>
            </a:r>
            <a:r>
              <a:rPr lang="ro-RO" sz="2600" dirty="0">
                <a:latin typeface="Avenir Light"/>
                <a:cs typeface="Avenir Light"/>
              </a:rPr>
              <a:t> de client (opțional):</a:t>
            </a:r>
          </a:p>
          <a:p>
            <a:pPr lvl="2">
              <a:lnSpc>
                <a:spcPct val="110000"/>
              </a:lnSpc>
            </a:pPr>
            <a:r>
              <a:rPr lang="ro-RO" sz="2200" dirty="0">
                <a:latin typeface="Avenir Light"/>
                <a:cs typeface="Avenir Light"/>
              </a:rPr>
              <a:t>Team </a:t>
            </a:r>
            <a:r>
              <a:rPr lang="ro-RO" sz="2200" dirty="0" err="1">
                <a:latin typeface="Avenir Light"/>
                <a:cs typeface="Avenir Light"/>
              </a:rPr>
              <a:t>PostgreSQL</a:t>
            </a:r>
            <a:r>
              <a:rPr lang="ro-RO" sz="2200" dirty="0">
                <a:latin typeface="Avenir Light"/>
                <a:cs typeface="Avenir Light"/>
              </a:rPr>
              <a:t>: </a:t>
            </a:r>
            <a:r>
              <a:rPr lang="ro-RO" sz="2200" dirty="0">
                <a:latin typeface="Avenir Light"/>
                <a:cs typeface="Avenir Light"/>
                <a:hlinkClick r:id="rId3"/>
              </a:rPr>
              <a:t>http://www.teampostgresql.com/product.jsp</a:t>
            </a:r>
            <a:endParaRPr lang="ro-RO" sz="2200" dirty="0">
              <a:latin typeface="Avenir Light"/>
              <a:cs typeface="Avenir Light"/>
            </a:endParaRPr>
          </a:p>
          <a:p>
            <a:pPr lvl="2">
              <a:lnSpc>
                <a:spcPct val="110000"/>
              </a:lnSpc>
            </a:pPr>
            <a:r>
              <a:rPr lang="ro-RO" sz="2200" dirty="0">
                <a:latin typeface="Avenir Light"/>
                <a:cs typeface="Avenir Light"/>
              </a:rPr>
              <a:t>SQL </a:t>
            </a:r>
            <a:r>
              <a:rPr lang="ro-RO" sz="2200" dirty="0" err="1">
                <a:latin typeface="Avenir Light"/>
                <a:cs typeface="Avenir Light"/>
              </a:rPr>
              <a:t>Workbench</a:t>
            </a:r>
            <a:r>
              <a:rPr lang="ro-RO" sz="2200" dirty="0">
                <a:latin typeface="Avenir Light"/>
                <a:cs typeface="Avenir Light"/>
              </a:rPr>
              <a:t>/J: </a:t>
            </a:r>
            <a:r>
              <a:rPr lang="ro-RO" sz="2200" dirty="0">
                <a:latin typeface="Avenir Light"/>
                <a:cs typeface="Avenir Light"/>
                <a:hlinkClick r:id="rId4"/>
              </a:rPr>
              <a:t>http://www.sql-workbench.net/</a:t>
            </a:r>
            <a:endParaRPr lang="ro-RO" sz="2200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Varianta </a:t>
            </a:r>
            <a:r>
              <a:rPr lang="ro-RO" sz="3000" b="1" dirty="0">
                <a:latin typeface="Avenir Light"/>
                <a:cs typeface="Avenir Light"/>
              </a:rPr>
              <a:t>laborator FEAA – </a:t>
            </a:r>
            <a:r>
              <a:rPr lang="ro-RO" sz="3000" b="1" dirty="0">
                <a:highlight>
                  <a:srgbClr val="FFFF00"/>
                </a:highlight>
                <a:latin typeface="Avenir Light"/>
                <a:cs typeface="Avenir Light"/>
              </a:rPr>
              <a:t>NON-OPERAȚIONALĂ PE PERIOADA PANDEMIEI!!!</a:t>
            </a:r>
            <a:endParaRPr lang="ro-RO" sz="3000" dirty="0">
              <a:highlight>
                <a:srgbClr val="FFFF00"/>
              </a:highlight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r>
              <a:rPr lang="ro-RO" sz="2600" i="1" dirty="0">
                <a:latin typeface="Avenir Light"/>
                <a:cs typeface="Avenir Light"/>
              </a:rPr>
              <a:t>Server</a:t>
            </a:r>
            <a:r>
              <a:rPr lang="ro-RO" sz="2600" dirty="0">
                <a:latin typeface="Avenir Light"/>
                <a:cs typeface="Avenir Light"/>
              </a:rPr>
              <a:t>: </a:t>
            </a: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 DB Server 11 instalat (de dl. </a:t>
            </a:r>
            <a:r>
              <a:rPr lang="ro-RO" sz="2600" dirty="0" err="1">
                <a:latin typeface="Avenir Light"/>
                <a:cs typeface="Avenir Light"/>
              </a:rPr>
              <a:t>Strîmbei</a:t>
            </a:r>
            <a:r>
              <a:rPr lang="ro-RO" sz="2600" dirty="0">
                <a:latin typeface="Avenir Light"/>
                <a:cs typeface="Avenir Light"/>
              </a:rPr>
              <a:t>) pe serverul FEAA</a:t>
            </a:r>
          </a:p>
          <a:p>
            <a:pPr lvl="1">
              <a:lnSpc>
                <a:spcPct val="110000"/>
              </a:lnSpc>
            </a:pPr>
            <a:r>
              <a:rPr lang="ro-RO" sz="2600" i="1" dirty="0">
                <a:latin typeface="Avenir Light"/>
                <a:cs typeface="Avenir Light"/>
              </a:rPr>
              <a:t>Client implicit</a:t>
            </a:r>
            <a:r>
              <a:rPr lang="ro-RO" sz="2600" dirty="0">
                <a:latin typeface="Avenir Light"/>
                <a:cs typeface="Avenir Light"/>
              </a:rPr>
              <a:t>: </a:t>
            </a:r>
            <a:r>
              <a:rPr lang="ro-RO" sz="2600" dirty="0" err="1">
                <a:latin typeface="Avenir Light"/>
                <a:cs typeface="Avenir Light"/>
              </a:rPr>
              <a:t>PgAdminPortable</a:t>
            </a:r>
            <a:endParaRPr lang="ro-RO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4326140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Variante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de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avarie</a:t>
            </a:r>
            <a:endParaRPr lang="en-US" sz="3600" dirty="0">
              <a:latin typeface="American Typewriter" panose="02090604020004020304" pitchFamily="18" charset="77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ro-RO" sz="2700" dirty="0">
                <a:latin typeface="Avenir Light"/>
                <a:cs typeface="Avenir Light"/>
              </a:rPr>
              <a:t>Emulatoare ale serverului BD </a:t>
            </a:r>
            <a:r>
              <a:rPr lang="ro-RO" sz="2700" dirty="0" err="1">
                <a:latin typeface="Avenir Light"/>
                <a:cs typeface="Avenir Light"/>
              </a:rPr>
              <a:t>PostgreSQL</a:t>
            </a:r>
            <a:r>
              <a:rPr lang="ro-RO" sz="2700" dirty="0">
                <a:latin typeface="Avenir Light"/>
                <a:cs typeface="Avenir Light"/>
              </a:rPr>
              <a:t> (sau servicii web) accesibile exclusiv prin </a:t>
            </a:r>
            <a:r>
              <a:rPr lang="ro-RO" sz="2700" dirty="0" err="1">
                <a:latin typeface="Avenir Light"/>
                <a:cs typeface="Avenir Light"/>
              </a:rPr>
              <a:t>browsere</a:t>
            </a:r>
            <a:r>
              <a:rPr lang="ro-RO" sz="2700" dirty="0">
                <a:latin typeface="Avenir Light"/>
                <a:cs typeface="Avenir Light"/>
              </a:rPr>
              <a:t> web (deci nu e nevoie să instalați nimic)</a:t>
            </a:r>
          </a:p>
          <a:p>
            <a:pPr>
              <a:lnSpc>
                <a:spcPct val="110000"/>
              </a:lnSpc>
            </a:pPr>
            <a:r>
              <a:rPr lang="ro-RO" sz="2700" dirty="0">
                <a:latin typeface="Avenir Light"/>
                <a:cs typeface="Avenir Light"/>
              </a:rPr>
              <a:t>Utile când nu aveți instalat serverul BD </a:t>
            </a:r>
            <a:r>
              <a:rPr lang="ro-RO" sz="2700" dirty="0" err="1">
                <a:latin typeface="Avenir Light"/>
                <a:cs typeface="Avenir Light"/>
              </a:rPr>
              <a:t>PostgreSQL</a:t>
            </a:r>
            <a:r>
              <a:rPr lang="ro-RO" sz="2700" dirty="0">
                <a:latin typeface="Avenir Light"/>
                <a:cs typeface="Avenir Light"/>
              </a:rPr>
              <a:t> nu funcționează aplicația „client” pe calculatorul vostru sau în laborator</a:t>
            </a:r>
          </a:p>
          <a:p>
            <a:pPr>
              <a:lnSpc>
                <a:spcPct val="110000"/>
              </a:lnSpc>
            </a:pPr>
            <a:r>
              <a:rPr lang="ro-RO" sz="2700" dirty="0">
                <a:latin typeface="Avenir Light"/>
                <a:cs typeface="Avenir Light"/>
              </a:rPr>
              <a:t>Uneori tabele create/editate în sesiunea voastră sunt păstrate în mediul de lucru alocat, însă, pentru siguranță, salvați scripturile SQL (CREATE TABLE, INSERT, UPDATE, DELETE, SELECT) în fișiere </a:t>
            </a:r>
            <a:r>
              <a:rPr lang="ro-RO" sz="2700" i="1" dirty="0">
                <a:latin typeface="Avenir Light"/>
                <a:cs typeface="Avenir Light"/>
              </a:rPr>
              <a:t>.</a:t>
            </a:r>
            <a:r>
              <a:rPr lang="ro-RO" sz="2700" i="1" dirty="0" err="1">
                <a:latin typeface="Avenir Light"/>
                <a:cs typeface="Avenir Light"/>
              </a:rPr>
              <a:t>sql</a:t>
            </a:r>
            <a:r>
              <a:rPr lang="ro-RO" sz="2700" dirty="0">
                <a:latin typeface="Avenir Light"/>
                <a:cs typeface="Avenir Light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ro-RO" sz="2700" dirty="0">
                <a:latin typeface="Avenir Light"/>
                <a:cs typeface="Avenir Light"/>
              </a:rPr>
              <a:t>Exemple:</a:t>
            </a:r>
          </a:p>
          <a:p>
            <a:pPr lvl="1">
              <a:lnSpc>
                <a:spcPct val="110000"/>
              </a:lnSpc>
            </a:pPr>
            <a:r>
              <a:rPr lang="ro-RO" sz="2600" dirty="0">
                <a:latin typeface="Avenir Light"/>
                <a:cs typeface="Avenir Light"/>
                <a:hlinkClick r:id="rId2"/>
              </a:rPr>
              <a:t>http://sqlfiddle.com</a:t>
            </a:r>
            <a:r>
              <a:rPr lang="ro-RO" sz="2600" dirty="0">
                <a:latin typeface="Avenir Light"/>
                <a:cs typeface="Avenir Light"/>
              </a:rPr>
              <a:t> (alegeți opțiunea </a:t>
            </a: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 9.6 din lista serverelor BD disponibile) – numai pentru structuri simple (scriptul de creare si populare e limitat la 8000 de caractere)</a:t>
            </a:r>
          </a:p>
          <a:p>
            <a:pPr lvl="1">
              <a:lnSpc>
                <a:spcPct val="110000"/>
              </a:lnSpc>
            </a:pPr>
            <a:r>
              <a:rPr lang="ro-RO" sz="2600" dirty="0">
                <a:latin typeface="Avenir Light"/>
                <a:cs typeface="Avenir Light"/>
                <a:hlinkClick r:id="rId3"/>
              </a:rPr>
              <a:t>https://sqliteonline.com/</a:t>
            </a:r>
            <a:r>
              <a:rPr lang="ro-RO" sz="2600" dirty="0">
                <a:latin typeface="Avenir Light"/>
                <a:cs typeface="Avenir Light"/>
              </a:rPr>
              <a:t> (alegeți opțiunea </a:t>
            </a: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ro-RO" sz="2600" dirty="0">
                <a:latin typeface="Avenir Light"/>
                <a:cs typeface="Avenir Light"/>
                <a:hlinkClick r:id="rId4"/>
              </a:rPr>
              <a:t>https://www.db-fiddle.com/</a:t>
            </a:r>
            <a:r>
              <a:rPr lang="ro-RO" sz="2600" dirty="0">
                <a:latin typeface="Avenir Light"/>
                <a:cs typeface="Avenir Light"/>
              </a:rPr>
              <a:t> (</a:t>
            </a:r>
            <a:r>
              <a:rPr lang="ro-RO" sz="2600" dirty="0" err="1">
                <a:latin typeface="Avenir Light"/>
                <a:cs typeface="Avenir Light"/>
              </a:rPr>
              <a:t>algeți</a:t>
            </a:r>
            <a:r>
              <a:rPr lang="ro-RO" sz="2600" dirty="0">
                <a:latin typeface="Avenir Light"/>
                <a:cs typeface="Avenir Light"/>
              </a:rPr>
              <a:t> oricare versiune recentă de </a:t>
            </a: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ro-RO" sz="2600" dirty="0" err="1">
                <a:latin typeface="Avenir Light"/>
                <a:cs typeface="Avenir Light"/>
              </a:rPr>
              <a:t>ElephantSQL</a:t>
            </a:r>
            <a:r>
              <a:rPr lang="ro-RO" sz="2600" dirty="0">
                <a:latin typeface="Avenir Light"/>
                <a:cs typeface="Avenir Light"/>
              </a:rPr>
              <a:t> (</a:t>
            </a: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 as a Service. Versiunea </a:t>
            </a:r>
            <a:r>
              <a:rPr lang="ro-RO" sz="2600" dirty="0" err="1">
                <a:latin typeface="Avenir Light"/>
                <a:cs typeface="Avenir Light"/>
              </a:rPr>
              <a:t>free</a:t>
            </a:r>
            <a:r>
              <a:rPr lang="ro-RO" sz="2600" dirty="0">
                <a:latin typeface="Avenir Light"/>
                <a:cs typeface="Avenir Light"/>
              </a:rPr>
              <a:t> are limita de 20 MB): </a:t>
            </a:r>
            <a:r>
              <a:rPr lang="ro-RO" sz="2600" dirty="0">
                <a:latin typeface="Avenir Light"/>
                <a:cs typeface="Avenir Light"/>
                <a:hlinkClick r:id="rId5"/>
              </a:rPr>
              <a:t>https://www.elephantsql.com</a:t>
            </a:r>
            <a:endParaRPr lang="ro-RO" sz="26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endParaRPr lang="ro-RO" sz="2600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Pentru a exersa interogări SQL pe o schemă predefinită vezi și:</a:t>
            </a:r>
          </a:p>
          <a:p>
            <a:pPr lvl="1">
              <a:lnSpc>
                <a:spcPct val="110000"/>
              </a:lnSpc>
            </a:pP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 </a:t>
            </a:r>
            <a:r>
              <a:rPr lang="ro-RO" sz="2600" dirty="0" err="1">
                <a:latin typeface="Avenir Light"/>
                <a:cs typeface="Avenir Light"/>
              </a:rPr>
              <a:t>Exercises</a:t>
            </a:r>
            <a:r>
              <a:rPr lang="ro-RO" sz="2600" dirty="0">
                <a:latin typeface="Avenir Light"/>
                <a:cs typeface="Avenir Light"/>
              </a:rPr>
              <a:t>: </a:t>
            </a:r>
            <a:r>
              <a:rPr lang="ro-RO" sz="2600" dirty="0">
                <a:latin typeface="Avenir Light"/>
                <a:cs typeface="Avenir Light"/>
                <a:hlinkClick r:id="rId6"/>
              </a:rPr>
              <a:t>https://www.pgexercises.com</a:t>
            </a:r>
            <a:endParaRPr lang="ro-RO" sz="26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endParaRPr lang="ro-RO" sz="26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endParaRPr lang="ro-RO" sz="26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endParaRPr lang="ro-RO" sz="26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endParaRPr lang="ro-RO" sz="2600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</a:pPr>
            <a:endParaRPr lang="ro-RO" sz="3000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672342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instalare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și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lucru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în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PostgreSQL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sz="2800">
                <a:latin typeface="Avenir Light"/>
                <a:cs typeface="Avenir Light"/>
              </a:rPr>
              <a:t>How </a:t>
            </a:r>
            <a:r>
              <a:rPr lang="en-US" sz="2800" dirty="0">
                <a:latin typeface="Avenir Light"/>
                <a:cs typeface="Avenir Light"/>
              </a:rPr>
              <a:t>to install PostgreSQL on Windows (2021)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2"/>
              </a:rPr>
              <a:t>https://www.sqlshack.com/how-to-install-postgresql-on-windows/</a:t>
            </a:r>
            <a:endParaRPr lang="en-US" sz="2800" dirty="0">
              <a:latin typeface="Avenir Light"/>
              <a:cs typeface="Avenir Light"/>
            </a:endParaRPr>
          </a:p>
          <a:p>
            <a:r>
              <a:rPr lang="en-US" sz="2800" dirty="0">
                <a:latin typeface="Avenir Light"/>
                <a:cs typeface="Avenir Light"/>
              </a:rPr>
              <a:t>PostgreSQL Tutorial (PostgreSQL 12 on Windows 10):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3"/>
              </a:rPr>
              <a:t>http://www.postgresqltutorial.com/install-postgresql/</a:t>
            </a:r>
            <a:endParaRPr lang="en-US" sz="2800" dirty="0">
              <a:latin typeface="Avenir Light"/>
              <a:cs typeface="Avenir Light"/>
            </a:endParaRPr>
          </a:p>
          <a:p>
            <a:endParaRPr lang="en" sz="1200" dirty="0">
              <a:latin typeface="Avenir Light"/>
              <a:cs typeface="Avenir Light"/>
            </a:endParaRPr>
          </a:p>
          <a:p>
            <a:r>
              <a:rPr lang="en-GB" sz="2800" dirty="0">
                <a:latin typeface="Avenir Light"/>
                <a:cs typeface="Avenir Light"/>
              </a:rPr>
              <a:t>How to Install and Setup PostgreSQL on Windows 10 (2020)</a:t>
            </a:r>
          </a:p>
          <a:p>
            <a:pPr marL="82296" indent="0">
              <a:buNone/>
            </a:pPr>
            <a:r>
              <a:rPr lang="en-GB" sz="2800" dirty="0">
                <a:latin typeface="Avenir Light"/>
                <a:cs typeface="Avenir Light"/>
                <a:hlinkClick r:id="rId4"/>
              </a:rPr>
              <a:t>https://www.youtube.com/watch?v=RAFZleZYxsc</a:t>
            </a:r>
            <a:endParaRPr lang="en-GB" sz="2800" dirty="0">
              <a:latin typeface="Avenir Light"/>
              <a:cs typeface="Avenir Light"/>
            </a:endParaRPr>
          </a:p>
          <a:p>
            <a:endParaRPr lang="en" sz="1200" dirty="0">
              <a:latin typeface="Avenir Light"/>
              <a:cs typeface="Avenir Light"/>
            </a:endParaRPr>
          </a:p>
          <a:p>
            <a:r>
              <a:rPr lang="en-GB" sz="2800" dirty="0">
                <a:latin typeface="Avenir Light"/>
                <a:cs typeface="Avenir Light"/>
              </a:rPr>
              <a:t>Install PostgreSQL database on Windows in 2020</a:t>
            </a:r>
          </a:p>
          <a:p>
            <a:pPr marL="82296" indent="0">
              <a:buNone/>
            </a:pPr>
            <a:r>
              <a:rPr lang="en-GB" sz="2800" dirty="0">
                <a:latin typeface="Avenir Light"/>
                <a:cs typeface="Avenir Light"/>
                <a:hlinkClick r:id="rId5"/>
              </a:rPr>
              <a:t>https://www.youtube.com/watch?v=nlsaI4NxTxs</a:t>
            </a:r>
            <a:endParaRPr lang="en-GB" sz="28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" sz="1100" dirty="0">
              <a:latin typeface="Avenir Light"/>
              <a:cs typeface="Avenir Light"/>
            </a:endParaRPr>
          </a:p>
          <a:p>
            <a:r>
              <a:rPr lang="en" sz="2800" dirty="0">
                <a:latin typeface="Avenir Light"/>
                <a:cs typeface="Avenir Light"/>
              </a:rPr>
              <a:t>Installing PostgreSQL on Windows and Mac OS X (2019) </a:t>
            </a:r>
            <a:r>
              <a:rPr lang="en-US" sz="2800" dirty="0">
                <a:latin typeface="Avenir Light"/>
                <a:cs typeface="Avenir Light"/>
              </a:rPr>
              <a:t>Tutorial (PostgreSQL 11.2)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6"/>
              </a:rPr>
              <a:t>https://www.datacamp.com/community/tutorials/installing-postgresql-windows-macosx</a:t>
            </a:r>
            <a:endParaRPr lang="en-US" sz="28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200" dirty="0">
              <a:latin typeface="Avenir Light"/>
              <a:cs typeface="Avenir Light"/>
            </a:endParaRPr>
          </a:p>
          <a:p>
            <a:r>
              <a:rPr lang="en-US" sz="2800" dirty="0">
                <a:latin typeface="Avenir Light"/>
                <a:cs typeface="Avenir Light"/>
              </a:rPr>
              <a:t>Intro To PostgreSQL Databases With </a:t>
            </a:r>
            <a:r>
              <a:rPr lang="en-US" sz="2800" dirty="0" err="1">
                <a:latin typeface="Avenir Light"/>
                <a:cs typeface="Avenir Light"/>
              </a:rPr>
              <a:t>PgAdmin</a:t>
            </a:r>
            <a:r>
              <a:rPr lang="en-US" sz="2800" dirty="0">
                <a:latin typeface="Avenir Light"/>
                <a:cs typeface="Avenir Light"/>
              </a:rPr>
              <a:t> For Beginners - Full Course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7"/>
              </a:rPr>
              <a:t>https://www.youtube.com/watch?v=Dd2ej-QKrWY</a:t>
            </a:r>
            <a:endParaRPr lang="en-US" sz="2800" dirty="0">
              <a:latin typeface="Avenir Light"/>
              <a:cs typeface="Avenir Light"/>
            </a:endParaRPr>
          </a:p>
          <a:p>
            <a:endParaRPr lang="en-US" sz="28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0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100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365991784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SQL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în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PostgreSQL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7150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venir Light"/>
                <a:cs typeface="Avenir Light"/>
              </a:rPr>
              <a:t>PostgreSQL Tutorial For Beginners | Learn PostgreSQL | Introduction to PostgreSQL | </a:t>
            </a:r>
            <a:r>
              <a:rPr lang="en-US" sz="2800" dirty="0" err="1">
                <a:latin typeface="Avenir Light"/>
                <a:cs typeface="Avenir Light"/>
              </a:rPr>
              <a:t>Edureka</a:t>
            </a:r>
            <a:r>
              <a:rPr lang="en-US" sz="2800" dirty="0">
                <a:latin typeface="Avenir Light"/>
                <a:cs typeface="Avenir Light"/>
              </a:rPr>
              <a:t> (2019)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2"/>
              </a:rPr>
              <a:t>https://www.youtube.com/watch?v=-VO7YjQeG6Y</a:t>
            </a:r>
            <a:endParaRPr lang="en-US" sz="2800" dirty="0">
              <a:latin typeface="Avenir Light"/>
              <a:cs typeface="Avenir Light"/>
            </a:endParaRPr>
          </a:p>
          <a:p>
            <a:endParaRPr lang="en-US" sz="1000" dirty="0">
              <a:latin typeface="Avenir Light"/>
              <a:cs typeface="Avenir Light"/>
            </a:endParaRPr>
          </a:p>
          <a:p>
            <a:r>
              <a:rPr lang="en-US" sz="2800" dirty="0">
                <a:latin typeface="Avenir Light"/>
                <a:cs typeface="Avenir Light"/>
              </a:rPr>
              <a:t>PostgreSQL Tutorials : Learn PostgreSQL From Beginning to Advanced(Beginner's List) (2016)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3"/>
              </a:rPr>
              <a:t>https://www.youtube.com/playlist?list=PLk1kxccoEnNEtwGZW-3KAcAlhI_Guwh8x</a:t>
            </a:r>
            <a:endParaRPr lang="en-US" sz="28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1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1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100" dirty="0">
              <a:latin typeface="Avenir Light"/>
              <a:cs typeface="Avenir Light"/>
            </a:endParaRPr>
          </a:p>
          <a:p>
            <a:r>
              <a:rPr lang="en-US" sz="2800" dirty="0">
                <a:latin typeface="Avenir Light"/>
                <a:cs typeface="Avenir Light"/>
              </a:rPr>
              <a:t>SQL Tutorial for Beginners 1: Installing PostgreSQL and Creating Your First Database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4"/>
              </a:rPr>
              <a:t>https://www.youtube.com/watch?v=xaWlS9HtWYw</a:t>
            </a:r>
            <a:endParaRPr lang="en-US" sz="2800" dirty="0">
              <a:latin typeface="Avenir Light"/>
              <a:cs typeface="Avenir Light"/>
            </a:endParaRPr>
          </a:p>
          <a:p>
            <a:endParaRPr lang="en-US" sz="2800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134944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6607</TotalTime>
  <Words>737</Words>
  <Application>Microsoft Macintosh PowerPoint</Application>
  <PresentationFormat>On-screen Show (4:3)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 Unicode MS</vt:lpstr>
      <vt:lpstr>American Typewriter</vt:lpstr>
      <vt:lpstr>Avenir Light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Baze de date</vt:lpstr>
      <vt:lpstr>Ce este PostgreSQL?</vt:lpstr>
      <vt:lpstr>Variante de lucru – Clienți &amp; Servere</vt:lpstr>
      <vt:lpstr>Variante de lucru</vt:lpstr>
      <vt:lpstr>Variante de avarie</vt:lpstr>
      <vt:lpstr>Tutoriale – instalare și lucru în PostgreSQL</vt:lpstr>
      <vt:lpstr>Tutoriale – SQL în PostgreSQL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350</cp:revision>
  <dcterms:created xsi:type="dcterms:W3CDTF">2002-10-11T06:23:42Z</dcterms:created>
  <dcterms:modified xsi:type="dcterms:W3CDTF">2022-02-20T06:38:02Z</dcterms:modified>
</cp:coreProperties>
</file>