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269" r:id="rId2"/>
    <p:sldId id="284" r:id="rId3"/>
    <p:sldId id="285" r:id="rId4"/>
    <p:sldId id="286" r:id="rId5"/>
    <p:sldId id="287" r:id="rId6"/>
    <p:sldId id="289" r:id="rId7"/>
    <p:sldId id="290" r:id="rId8"/>
    <p:sldId id="291" r:id="rId9"/>
    <p:sldId id="288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29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 Cornea" initials="MC" lastIdx="2" clrIdx="0">
    <p:extLst>
      <p:ext uri="{19B8F6BF-5375-455C-9EA6-DF929625EA0E}">
        <p15:presenceInfo xmlns:p15="http://schemas.microsoft.com/office/powerpoint/2012/main" userId="S-1-5-21-153239746-1355527590-4199480694-1346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7D6F9"/>
    <a:srgbClr val="000000"/>
    <a:srgbClr val="009FE3"/>
    <a:srgbClr val="005496"/>
    <a:srgbClr val="6D6E71"/>
    <a:srgbClr val="919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7" autoAdjust="0"/>
    <p:restoredTop sz="95113" autoAdjust="0"/>
  </p:normalViewPr>
  <p:slideViewPr>
    <p:cSldViewPr snapToGrid="0">
      <p:cViewPr varScale="1">
        <p:scale>
          <a:sx n="68" d="100"/>
          <a:sy n="68" d="100"/>
        </p:scale>
        <p:origin x="72" y="52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4377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17, 2016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-1" y="8636573"/>
            <a:ext cx="31315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31513" y="8636573"/>
            <a:ext cx="59497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81098" cy="374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43061" y="34048"/>
            <a:ext cx="1513351" cy="374515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August 17,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122"/>
            <a:ext cx="3095192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95192" y="8818122"/>
            <a:ext cx="667616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17,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397B65-D359-4406-9331-554D6FBDAB0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36" name="Classification"/>
          <p:cNvSpPr txBox="1">
            <a:spLocks/>
          </p:cNvSpPr>
          <p:nvPr userDrawn="1"/>
        </p:nvSpPr>
        <p:spPr>
          <a:xfrm>
            <a:off x="8145849" y="6377834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37" name="Text Box 11"/>
          <p:cNvSpPr txBox="1">
            <a:spLocks noChangeArrowheads="1"/>
          </p:cNvSpPr>
          <p:nvPr userDrawn="1"/>
        </p:nvSpPr>
        <p:spPr bwMode="auto">
          <a:xfrm>
            <a:off x="5359162" y="6367646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296047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296047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296047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0000" y="5555010"/>
            <a:ext cx="1926000" cy="642295"/>
          </a:xfrm>
          <a:prstGeom prst="rect">
            <a:avLst/>
          </a:prstGeom>
        </p:spPr>
      </p:pic>
      <p:sp>
        <p:nvSpPr>
          <p:cNvPr id="6" name="Rubrik 1"/>
          <p:cNvSpPr txBox="1">
            <a:spLocks/>
          </p:cNvSpPr>
          <p:nvPr userDrawn="1"/>
        </p:nvSpPr>
        <p:spPr>
          <a:xfrm>
            <a:off x="695909" y="5922922"/>
            <a:ext cx="2519771" cy="4331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spc="-1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spc="0" noProof="0" dirty="0"/>
              <a:t>autoliv.com</a:t>
            </a:r>
          </a:p>
        </p:txBody>
      </p:sp>
      <p:sp>
        <p:nvSpPr>
          <p:cNvPr id="7" name="textruta 11"/>
          <p:cNvSpPr txBox="1"/>
          <p:nvPr userDrawn="1"/>
        </p:nvSpPr>
        <p:spPr>
          <a:xfrm>
            <a:off x="704185" y="4423104"/>
            <a:ext cx="32531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spc="-100" baseline="0" noProof="1">
                <a:solidFill>
                  <a:schemeClr val="bg1"/>
                </a:solidFill>
              </a:rPr>
              <a:t>Each year, Autoliv’s</a:t>
            </a:r>
            <a:br>
              <a:rPr lang="en-US" sz="3000" spc="-100" baseline="0" noProof="1">
                <a:solidFill>
                  <a:schemeClr val="bg1"/>
                </a:solidFill>
              </a:rPr>
            </a:br>
            <a:r>
              <a:rPr lang="en-US" sz="3000" spc="-100" baseline="0" noProof="1">
                <a:solidFill>
                  <a:schemeClr val="bg1"/>
                </a:solidFill>
              </a:rPr>
              <a:t>products save over</a:t>
            </a:r>
            <a:br>
              <a:rPr lang="en-US" sz="3000" spc="-100" baseline="0" noProof="1">
                <a:solidFill>
                  <a:schemeClr val="bg1"/>
                </a:solidFill>
              </a:rPr>
            </a:br>
            <a:r>
              <a:rPr lang="en-US" sz="3000" spc="-100" baseline="0" noProof="1">
                <a:solidFill>
                  <a:schemeClr val="bg1"/>
                </a:solidFill>
              </a:rPr>
              <a:t>30,000 lives </a:t>
            </a:r>
          </a:p>
        </p:txBody>
      </p:sp>
      <p:cxnSp>
        <p:nvCxnSpPr>
          <p:cNvPr id="8" name="Rak 13"/>
          <p:cNvCxnSpPr/>
          <p:nvPr userDrawn="1"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assification"/>
          <p:cNvSpPr txBox="1">
            <a:spLocks/>
          </p:cNvSpPr>
          <p:nvPr userDrawn="1"/>
        </p:nvSpPr>
        <p:spPr>
          <a:xfrm>
            <a:off x="6542748" y="5980128"/>
            <a:ext cx="876794" cy="2160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b="0" i="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3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96000"/>
            <a:ext cx="5544000" cy="2682000"/>
          </a:xfrm>
          <a:solidFill>
            <a:srgbClr val="000000">
              <a:alpha val="23137"/>
            </a:srgbClr>
          </a:solidFill>
        </p:spPr>
        <p:txBody>
          <a:bodyPr lIns="540000" tIns="108000" rIns="144000" bIns="108000" anchor="ctr">
            <a:normAutofit/>
          </a:bodyPr>
          <a:lstStyle>
            <a:lvl1pPr algn="l">
              <a:defRPr sz="48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2193200" cy="30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6" name="Bildobjekt 8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9" name="Classification"/>
          <p:cNvSpPr txBox="1">
            <a:spLocks/>
          </p:cNvSpPr>
          <p:nvPr userDrawn="1"/>
        </p:nvSpPr>
        <p:spPr>
          <a:xfrm>
            <a:off x="8145849" y="6377834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b="0" i="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 userDrawn="1"/>
        </p:nvSpPr>
        <p:spPr bwMode="auto">
          <a:xfrm>
            <a:off x="5359162" y="6367646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296047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296047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296047"/>
            <a:ext cx="3240000" cy="216000"/>
          </a:xfrm>
        </p:spPr>
        <p:txBody>
          <a:bodyPr anchor="b" anchorCtr="0"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45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96000"/>
            <a:ext cx="5544000" cy="2682000"/>
          </a:xfrm>
          <a:solidFill>
            <a:srgbClr val="000000">
              <a:alpha val="23137"/>
            </a:srgbClr>
          </a:solidFill>
        </p:spPr>
        <p:txBody>
          <a:bodyPr lIns="540000" tIns="108000" rIns="144000" bIns="108000" anchor="ctr">
            <a:normAutofit/>
          </a:bodyPr>
          <a:lstStyle>
            <a:lvl1pPr algn="l">
              <a:defRPr sz="48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7" name="Classification"/>
          <p:cNvSpPr txBox="1">
            <a:spLocks/>
          </p:cNvSpPr>
          <p:nvPr userDrawn="1"/>
        </p:nvSpPr>
        <p:spPr>
          <a:xfrm>
            <a:off x="8145849" y="6377834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b="0" i="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 userDrawn="1"/>
        </p:nvSpPr>
        <p:spPr bwMode="auto">
          <a:xfrm>
            <a:off x="5359162" y="6367646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296047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296047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296047"/>
            <a:ext cx="3240000" cy="216000"/>
          </a:xfrm>
        </p:spPr>
        <p:txBody>
          <a:bodyPr anchor="b" anchorCtr="0"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82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918800"/>
            <a:ext cx="5364000" cy="41400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918800"/>
            <a:ext cx="5364000" cy="41400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9474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00" y="1701728"/>
            <a:ext cx="5364000" cy="468000"/>
          </a:xfrm>
          <a:gradFill>
            <a:gsLst>
              <a:gs pos="97000">
                <a:schemeClr val="bg1"/>
              </a:gs>
              <a:gs pos="97000">
                <a:schemeClr val="accent2"/>
              </a:gs>
            </a:gsLst>
            <a:lin ang="5400000" scaled="1"/>
          </a:gradFill>
        </p:spPr>
        <p:txBody>
          <a:bodyPr anchor="b"/>
          <a:lstStyle>
            <a:lvl1pPr marL="7200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00" y="2351314"/>
            <a:ext cx="5364000" cy="369668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800" y="1701728"/>
            <a:ext cx="5364000" cy="468000"/>
          </a:xfrm>
          <a:gradFill>
            <a:gsLst>
              <a:gs pos="97000">
                <a:schemeClr val="bg1"/>
              </a:gs>
              <a:gs pos="97000">
                <a:schemeClr val="accent2"/>
              </a:gs>
            </a:gsLst>
            <a:lin ang="5400000" scaled="1"/>
          </a:gradFill>
        </p:spPr>
        <p:txBody>
          <a:bodyPr anchor="b"/>
          <a:lstStyle>
            <a:lvl1pPr marL="72000" indent="0"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800" y="2351314"/>
            <a:ext cx="5364000" cy="369668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00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4795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00" y="1156975"/>
            <a:ext cx="11178000" cy="468000"/>
          </a:xfrm>
          <a:noFill/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00" y="1920711"/>
            <a:ext cx="11178000" cy="41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46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087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66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77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743344" y="6318267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4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7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0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3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6" name="Bildobjekt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9" name="Bildobjekt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sp>
        <p:nvSpPr>
          <p:cNvPr id="30" name="Classification"/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>
            <a:fillRect/>
          </a:stretch>
        </p:blipFill>
        <p:spPr/>
      </p:pic>
      <p:sp>
        <p:nvSpPr>
          <p:cNvPr id="43" name="Text Placeholder 4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ubtitle 4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Marian Cornea</a:t>
            </a:r>
          </a:p>
        </p:txBody>
      </p:sp>
      <p:sp>
        <p:nvSpPr>
          <p:cNvPr id="40" name="Title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Name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6369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textSample1 = "there is no finish line!";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textSample2 = "\there is no finish line!";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(textSample1);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(textSample2);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(textSample1[0]);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(textSample1[1]);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(textSample2[0]);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(textSample2[1]);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8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text = </a:t>
            </a:r>
            <a:r>
              <a:rPr lang="en-US" dirty="0" err="1"/>
              <a:t>System.IO.File.ReadAllText</a:t>
            </a:r>
            <a:r>
              <a:rPr lang="en-US" dirty="0"/>
              <a:t>(</a:t>
            </a:r>
            <a:r>
              <a:rPr lang="en-US" dirty="0" err="1"/>
              <a:t>sampleFile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("Contents of </a:t>
            </a:r>
            <a:r>
              <a:rPr lang="en-US" dirty="0" err="1"/>
              <a:t>sampleFile</a:t>
            </a:r>
            <a:r>
              <a:rPr lang="en-US" dirty="0"/>
              <a:t> = {0}", text);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string[] lines = </a:t>
            </a:r>
            <a:r>
              <a:rPr lang="en-US" dirty="0" err="1"/>
              <a:t>System.IO.File.ReadAllLines</a:t>
            </a:r>
            <a:r>
              <a:rPr lang="en-US" dirty="0"/>
              <a:t>(</a:t>
            </a:r>
            <a:r>
              <a:rPr lang="en-US" dirty="0" err="1"/>
              <a:t>sampleFile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("Contents of </a:t>
            </a:r>
            <a:r>
              <a:rPr lang="en-US" dirty="0" err="1"/>
              <a:t>sampleFile</a:t>
            </a:r>
            <a:r>
              <a:rPr lang="en-US" dirty="0"/>
              <a:t> = ");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(string line in lines){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(line);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976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to display the last 3 lines of a file</a:t>
            </a:r>
          </a:p>
          <a:p>
            <a:r>
              <a:rPr lang="en-US" dirty="0"/>
              <a:t>A program to display the longest 4 words from a file</a:t>
            </a:r>
          </a:p>
          <a:p>
            <a:r>
              <a:rPr lang="en-US" dirty="0"/>
              <a:t>A program to count the number of words in a file</a:t>
            </a:r>
          </a:p>
          <a:p>
            <a:r>
              <a:rPr lang="en-US" dirty="0"/>
              <a:t>A program to count the frequency of words in a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69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string[] lines = { "First line", "Second line", "Third line"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using</a:t>
            </a:r>
            <a:r>
              <a:rPr lang="en-US" dirty="0"/>
              <a:t> (</a:t>
            </a:r>
            <a:r>
              <a:rPr lang="en-US" dirty="0" err="1"/>
              <a:t>StreamWriter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 = new </a:t>
            </a:r>
            <a:r>
              <a:rPr lang="en-US" dirty="0" err="1"/>
              <a:t>StreamWriter</a:t>
            </a:r>
            <a:r>
              <a:rPr lang="en-US" dirty="0"/>
              <a:t>(sampleFile3)){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foreach</a:t>
            </a:r>
            <a:r>
              <a:rPr lang="en-US" dirty="0"/>
              <a:t> (string line in lines)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outputFile.WriteLine</a:t>
            </a:r>
            <a:r>
              <a:rPr lang="en-US" dirty="0"/>
              <a:t>(line);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455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using (</a:t>
            </a:r>
            <a:r>
              <a:rPr lang="en-US" dirty="0" err="1"/>
              <a:t>StreamWriter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 = new </a:t>
            </a:r>
            <a:r>
              <a:rPr lang="en-US" dirty="0" err="1"/>
              <a:t>StreamWriter</a:t>
            </a:r>
            <a:r>
              <a:rPr lang="en-US" dirty="0"/>
              <a:t>(sampleFile3, true))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outputFile.WriteLine</a:t>
            </a:r>
            <a:r>
              <a:rPr lang="en-US" dirty="0"/>
              <a:t>("Fourth Line");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58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string[] lines = { "First line", "Second line", "Third line" 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using (</a:t>
            </a:r>
            <a:r>
              <a:rPr lang="en-US" dirty="0" err="1"/>
              <a:t>StreamWriter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 = new </a:t>
            </a:r>
            <a:r>
              <a:rPr lang="en-US" dirty="0" err="1"/>
              <a:t>StreamWriter</a:t>
            </a:r>
            <a:r>
              <a:rPr lang="en-US" dirty="0"/>
              <a:t>(sampleFile4))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outputFile.Write</a:t>
            </a:r>
            <a:r>
              <a:rPr lang="en-US" dirty="0"/>
              <a:t>(</a:t>
            </a:r>
            <a:r>
              <a:rPr lang="en-US" dirty="0" err="1"/>
              <a:t>string.Join</a:t>
            </a:r>
            <a:r>
              <a:rPr lang="en-US" dirty="0"/>
              <a:t>("\</a:t>
            </a:r>
            <a:r>
              <a:rPr lang="en-US" dirty="0" err="1"/>
              <a:t>n",lines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89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text = "First line" + </a:t>
            </a:r>
            <a:r>
              <a:rPr lang="en-US" dirty="0" err="1"/>
              <a:t>Environment.NewLine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text += "Second line" + </a:t>
            </a:r>
            <a:r>
              <a:rPr lang="en-US" dirty="0" err="1"/>
              <a:t>Environment.NewLine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text += "Third line" + </a:t>
            </a:r>
            <a:r>
              <a:rPr lang="en-US" dirty="0" err="1"/>
              <a:t>Environment.NewLine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File.WriteAllText</a:t>
            </a:r>
            <a:r>
              <a:rPr lang="en-US" dirty="0"/>
              <a:t>(sampleFile5, text);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string[] lines = { "Forth line", "Fifth line" };</a:t>
            </a:r>
          </a:p>
          <a:p>
            <a:pPr marL="0" indent="0">
              <a:buNone/>
            </a:pPr>
            <a:r>
              <a:rPr lang="en-US" dirty="0" err="1"/>
              <a:t>File.AppendAllLines</a:t>
            </a:r>
            <a:r>
              <a:rPr lang="en-US" dirty="0"/>
              <a:t>(sampleFile5, lines);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7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to copy the contents of a file to a new file, without the third row</a:t>
            </a:r>
          </a:p>
          <a:p>
            <a:r>
              <a:rPr lang="en-US" dirty="0"/>
              <a:t>A program to copy the contents of a file and add it to the end of a second file</a:t>
            </a:r>
          </a:p>
          <a:p>
            <a:r>
              <a:rPr lang="en-US" dirty="0"/>
              <a:t>A program to merge the contents of two files and write the result in a new file (one line from each file)</a:t>
            </a:r>
          </a:p>
          <a:p>
            <a:r>
              <a:rPr lang="en-US" dirty="0"/>
              <a:t>A program to remove the new line characters from a file</a:t>
            </a:r>
          </a:p>
          <a:p>
            <a:r>
              <a:rPr lang="en-US" dirty="0"/>
              <a:t>A program to replaces tabs with four space characters in a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15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87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file system</a:t>
            </a:r>
            <a:r>
              <a:rPr lang="en-US" dirty="0"/>
              <a:t> is used to control how data is stored and retrieved</a:t>
            </a:r>
          </a:p>
          <a:p>
            <a:pPr lvl="1"/>
            <a:r>
              <a:rPr lang="en-US" dirty="0"/>
              <a:t>By separating the data into pieces and giving each piece a name, the information is easily isolated and identified. </a:t>
            </a:r>
          </a:p>
          <a:p>
            <a:r>
              <a:rPr lang="en-US" dirty="0"/>
              <a:t>Taking its name from the way paper-based information systems are named, each group of data is called a </a:t>
            </a:r>
            <a:r>
              <a:rPr lang="en-US" b="1" dirty="0"/>
              <a:t>file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directory</a:t>
            </a:r>
            <a:r>
              <a:rPr lang="en-US" dirty="0"/>
              <a:t> is a file system cataloging structure which contains references to other computer files, and possibly other directories.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422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6" y="831152"/>
            <a:ext cx="10171991" cy="50859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74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path</a:t>
            </a:r>
            <a:r>
              <a:rPr lang="en-US" dirty="0"/>
              <a:t>, the general form of the name of a file or directory, specifies a unique location in a file system</a:t>
            </a:r>
          </a:p>
          <a:p>
            <a:pPr lvl="1"/>
            <a:r>
              <a:rPr lang="en-US" dirty="0"/>
              <a:t>File: "C:\dir1\file1.txt“</a:t>
            </a:r>
          </a:p>
          <a:p>
            <a:pPr lvl="1"/>
            <a:r>
              <a:rPr lang="en-US" dirty="0"/>
              <a:t>Directory: "C:\dir2“</a:t>
            </a:r>
          </a:p>
          <a:p>
            <a:r>
              <a:rPr lang="en-US" dirty="0"/>
              <a:t>An </a:t>
            </a:r>
            <a:r>
              <a:rPr lang="en-US" b="1" dirty="0"/>
              <a:t>absolute</a:t>
            </a:r>
            <a:r>
              <a:rPr lang="en-US" dirty="0"/>
              <a:t> or </a:t>
            </a:r>
            <a:r>
              <a:rPr lang="en-US" b="1" dirty="0"/>
              <a:t>full path </a:t>
            </a:r>
            <a:r>
              <a:rPr lang="en-US" dirty="0"/>
              <a:t>points to the same location in a file system, regardless of the current </a:t>
            </a:r>
            <a:r>
              <a:rPr lang="en-US" b="1" dirty="0"/>
              <a:t>working directory</a:t>
            </a:r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relative</a:t>
            </a:r>
            <a:r>
              <a:rPr lang="en-US" dirty="0"/>
              <a:t> path starts from some given </a:t>
            </a:r>
            <a:r>
              <a:rPr lang="en-US" b="1" dirty="0"/>
              <a:t>working directory</a:t>
            </a:r>
            <a:r>
              <a:rPr lang="en-US" dirty="0"/>
              <a:t>, avoiding the need to provide the full absolute path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75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separator   \</a:t>
            </a:r>
          </a:p>
          <a:p>
            <a:r>
              <a:rPr lang="en-US" dirty="0"/>
              <a:t>Current directory       .</a:t>
            </a:r>
          </a:p>
          <a:p>
            <a:r>
              <a:rPr lang="en-US" dirty="0"/>
              <a:t>Parent directory        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30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878338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645920"/>
            <a:ext cx="11178000" cy="44133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the folder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to dir1_1 using windows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Holding “shift” right click in the empty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“Open command window here”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“CD” to go through all the folders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one “CD” command go from:</a:t>
            </a:r>
          </a:p>
          <a:p>
            <a:pPr marL="819000" lvl="1" indent="-457200">
              <a:buFont typeface="+mj-lt"/>
              <a:buAutoNum type="arabicPeriod"/>
            </a:pPr>
            <a:r>
              <a:rPr lang="en-US" dirty="0"/>
              <a:t>dir1     =&gt; dir2</a:t>
            </a:r>
          </a:p>
          <a:p>
            <a:pPr marL="819000" lvl="1" indent="-457200">
              <a:buFont typeface="+mj-lt"/>
              <a:buAutoNum type="arabicPeriod"/>
            </a:pPr>
            <a:r>
              <a:rPr lang="en-US" dirty="0"/>
              <a:t>dir2     =&gt; dir1_1</a:t>
            </a:r>
          </a:p>
          <a:p>
            <a:pPr marL="819000" lvl="1" indent="-457200">
              <a:buFont typeface="+mj-lt"/>
              <a:buAutoNum type="arabicPeriod"/>
            </a:pPr>
            <a:r>
              <a:rPr lang="en-US" dirty="0"/>
              <a:t>dir1_1 =&gt; dir2_2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28" y="1784612"/>
            <a:ext cx="3118905" cy="42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6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226612"/>
            <a:ext cx="11178000" cy="52050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lineCounter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file = new </a:t>
            </a:r>
            <a:r>
              <a:rPr lang="en-US" dirty="0" err="1"/>
              <a:t>StreamReader</a:t>
            </a:r>
            <a:r>
              <a:rPr lang="en-US" dirty="0"/>
              <a:t>(</a:t>
            </a:r>
            <a:r>
              <a:rPr lang="en-US" dirty="0" err="1"/>
              <a:t>sampleFilePath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while (true)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line = </a:t>
            </a:r>
            <a:r>
              <a:rPr lang="en-US" dirty="0" err="1"/>
              <a:t>file.ReadLine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if (line == null) break;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(line);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lineCounter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("There were {0} lines.", </a:t>
            </a:r>
            <a:r>
              <a:rPr lang="en-US" dirty="0" err="1"/>
              <a:t>lineCounter</a:t>
            </a:r>
            <a:r>
              <a:rPr lang="en-US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41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(</a:t>
            </a:r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sr</a:t>
            </a:r>
            <a:r>
              <a:rPr lang="en-US" dirty="0"/>
              <a:t> = new </a:t>
            </a:r>
            <a:r>
              <a:rPr lang="en-US" dirty="0" err="1"/>
              <a:t>StreamReader</a:t>
            </a:r>
            <a:r>
              <a:rPr lang="en-US" dirty="0"/>
              <a:t>(sampleFile2)) {</a:t>
            </a:r>
          </a:p>
          <a:p>
            <a:pPr marL="0" indent="0">
              <a:buNone/>
            </a:pPr>
            <a:r>
              <a:rPr lang="en-US" dirty="0"/>
              <a:t>          String line = </a:t>
            </a:r>
            <a:r>
              <a:rPr lang="en-US" dirty="0" err="1"/>
              <a:t>sr.ReadToEnd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Console.WriteLine</a:t>
            </a:r>
            <a:r>
              <a:rPr lang="en-US" dirty="0"/>
              <a:t>(line);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a one line file</a:t>
            </a:r>
          </a:p>
          <a:p>
            <a:r>
              <a:rPr lang="en-US" dirty="0"/>
              <a:t>Read a file with more line</a:t>
            </a:r>
          </a:p>
          <a:p>
            <a:pPr lvl="1"/>
            <a:r>
              <a:rPr lang="en-US" dirty="0"/>
              <a:t>What is displayed? 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50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sequence of zero or more </a:t>
            </a:r>
            <a:r>
              <a:rPr lang="en-US" dirty="0">
                <a:hlinkClick r:id="rId2"/>
              </a:rPr>
              <a:t>Unicode</a:t>
            </a:r>
            <a:r>
              <a:rPr lang="en-US" dirty="0"/>
              <a:t> characters</a:t>
            </a:r>
          </a:p>
          <a:p>
            <a:r>
              <a:rPr lang="en-US" dirty="0"/>
              <a:t>the [] operator can be used for </a:t>
            </a:r>
            <a:r>
              <a:rPr lang="en-US" dirty="0" err="1"/>
              <a:t>readonly</a:t>
            </a:r>
            <a:r>
              <a:rPr lang="en-US" dirty="0"/>
              <a:t> access to individual characters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041" y="3959175"/>
            <a:ext cx="328658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6758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marL="230400" indent="-230400">
          <a:lnSpc>
            <a:spcPct val="95000"/>
          </a:lnSpc>
          <a:buClr>
            <a:schemeClr val="accent1"/>
          </a:buClr>
          <a:buFont typeface="Wingdings" panose="05000000000000000000" pitchFamily="2" charset="2"/>
          <a:buChar char="§"/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F00EEFE0-87B7-4100-BFEE-071E2CFB1EF2}" vid="{11AD8CB3-1C1A-4024-8942-07629B6F35A4}"/>
    </a:ext>
  </a:extLst>
</a:theme>
</file>

<file path=ppt/theme/theme2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ALV Presentation</Template>
  <TotalTime>41125</TotalTime>
  <Words>864</Words>
  <Application>Microsoft Office PowerPoint</Application>
  <PresentationFormat>Widescreen</PresentationFormat>
  <Paragraphs>159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Helvetica Neue</vt:lpstr>
      <vt:lpstr>Wingdings</vt:lpstr>
      <vt:lpstr>Autoliv</vt:lpstr>
      <vt:lpstr>Working with files</vt:lpstr>
      <vt:lpstr>File system</vt:lpstr>
      <vt:lpstr>PowerPoint Presentation</vt:lpstr>
      <vt:lpstr>Path</vt:lpstr>
      <vt:lpstr>Relative paths</vt:lpstr>
      <vt:lpstr>DEMO</vt:lpstr>
      <vt:lpstr>Reading files</vt:lpstr>
      <vt:lpstr>Reading files</vt:lpstr>
      <vt:lpstr>String</vt:lpstr>
      <vt:lpstr>Demo</vt:lpstr>
      <vt:lpstr>Reading files</vt:lpstr>
      <vt:lpstr>Exercises</vt:lpstr>
      <vt:lpstr>Writing files</vt:lpstr>
      <vt:lpstr>Appending files</vt:lpstr>
      <vt:lpstr>Writing files</vt:lpstr>
      <vt:lpstr>Writing files</vt:lpstr>
      <vt:lpstr>Exercises</vt:lpstr>
      <vt:lpstr>PowerPoint Presentation</vt:lpstr>
    </vt:vector>
  </TitlesOfParts>
  <Company>Autoliv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files</dc:title>
  <dc:creator>Marian Cornea</dc:creator>
  <cp:keywords>Internal</cp:keywords>
  <cp:lastModifiedBy>Marian Cornea</cp:lastModifiedBy>
  <cp:revision>32</cp:revision>
  <dcterms:created xsi:type="dcterms:W3CDTF">2017-12-15T08:37:51Z</dcterms:created>
  <dcterms:modified xsi:type="dcterms:W3CDTF">2018-03-17T16:00:44Z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</Properties>
</file>