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e5a13bb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e5a13bb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5a13bb0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5a13bb0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5a13bb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5a13bb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e5a13bb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e5a13bb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e5a13bb0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e5a13bb0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e5a13bb0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e5a13bb0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e5a13bb0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e5a13bb0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5a13bb0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5a13bb0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bbf49bc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bbf49bc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bbf49bc7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bbf49bc7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bf49bc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bf49bc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bf49bc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bf49bc7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5a13bb0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5a13bb0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5a13bb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5a13bb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e5a13bb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e5a13bb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e5a13bb0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e5a13bb0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e5a13bb0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e5a13bb0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e5a13bb0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e5a13bb0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gif"/><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gif"/><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gif"/><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SDA - Arbori</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- 2021, UPB, ACS, An I, Seria AC</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Tree vs Binary Search Tree</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reprezintă o variație de Binary Tree, în care fiecare nod se subscrie unei operații de ordonare specifice, și anume: </a:t>
            </a:r>
            <a:endParaRPr/>
          </a:p>
          <a:p>
            <a:pPr indent="0" lvl="0" marL="0" rtl="0" algn="ctr">
              <a:spcBef>
                <a:spcPts val="1600"/>
              </a:spcBef>
              <a:spcAft>
                <a:spcPts val="0"/>
              </a:spcAft>
              <a:buNone/>
            </a:pPr>
            <a:r>
              <a:rPr b="1" lang="en"/>
              <a:t>t</a:t>
            </a:r>
            <a:r>
              <a:rPr b="1" lang="en"/>
              <a:t>oți descendenții din stânga &lt;= n &lt; toți descendenții din dreapta</a:t>
            </a:r>
            <a:endParaRPr/>
          </a:p>
          <a:p>
            <a:pPr indent="0" lvl="0" marL="0" rtl="0" algn="l">
              <a:spcBef>
                <a:spcPts val="1600"/>
              </a:spcBef>
              <a:spcAft>
                <a:spcPts val="1600"/>
              </a:spcAft>
              <a:buNone/>
            </a:pPr>
            <a:r>
              <a:t/>
            </a:r>
            <a:endParaRPr/>
          </a:p>
        </p:txBody>
      </p:sp>
      <p:pic>
        <p:nvPicPr>
          <p:cNvPr id="187" name="Google Shape;187;p22"/>
          <p:cNvPicPr preferRelativeResize="0"/>
          <p:nvPr/>
        </p:nvPicPr>
        <p:blipFill>
          <a:blip r:embed="rId3">
            <a:alphaModFix/>
          </a:blip>
          <a:stretch>
            <a:fillRect/>
          </a:stretch>
        </p:blipFill>
        <p:spPr>
          <a:xfrm>
            <a:off x="1168813" y="2961973"/>
            <a:ext cx="6806374" cy="189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Binary Tree</a:t>
            </a:r>
            <a:endParaRPr/>
          </a:p>
        </p:txBody>
      </p:sp>
      <p:sp>
        <p:nvSpPr>
          <p:cNvPr id="193" name="Google Shape;193;p23"/>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Binary tree în care fiecare level este completat. Excepția  poate fi la ultimul nivel unde trebuie completat de la stânga la dreapta.</a:t>
            </a:r>
            <a:endParaRPr/>
          </a:p>
        </p:txBody>
      </p:sp>
      <p:pic>
        <p:nvPicPr>
          <p:cNvPr id="194" name="Google Shape;194;p23"/>
          <p:cNvPicPr preferRelativeResize="0"/>
          <p:nvPr/>
        </p:nvPicPr>
        <p:blipFill>
          <a:blip r:embed="rId3">
            <a:alphaModFix/>
          </a:blip>
          <a:stretch>
            <a:fillRect/>
          </a:stretch>
        </p:blipFill>
        <p:spPr>
          <a:xfrm>
            <a:off x="5599325" y="626773"/>
            <a:ext cx="2477350" cy="1601824"/>
          </a:xfrm>
          <a:prstGeom prst="rect">
            <a:avLst/>
          </a:prstGeom>
          <a:noFill/>
          <a:ln>
            <a:noFill/>
          </a:ln>
        </p:spPr>
      </p:pic>
      <p:pic>
        <p:nvPicPr>
          <p:cNvPr id="195" name="Google Shape;195;p23"/>
          <p:cNvPicPr preferRelativeResize="0"/>
          <p:nvPr/>
        </p:nvPicPr>
        <p:blipFill>
          <a:blip r:embed="rId4">
            <a:alphaModFix/>
          </a:blip>
          <a:stretch>
            <a:fillRect/>
          </a:stretch>
        </p:blipFill>
        <p:spPr>
          <a:xfrm>
            <a:off x="5599325" y="2571744"/>
            <a:ext cx="2477341" cy="1906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a:t>
            </a:r>
            <a:r>
              <a:rPr lang="en"/>
              <a:t> Binary Tree</a:t>
            </a:r>
            <a:endParaRPr/>
          </a:p>
        </p:txBody>
      </p:sp>
      <p:sp>
        <p:nvSpPr>
          <p:cNvPr id="201" name="Google Shape;201;p24"/>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Binary tree în care fiecare nod are fie un zero copii fie 2, niciodată doar unul.</a:t>
            </a:r>
            <a:endParaRPr/>
          </a:p>
        </p:txBody>
      </p:sp>
      <p:pic>
        <p:nvPicPr>
          <p:cNvPr id="202" name="Google Shape;202;p24"/>
          <p:cNvPicPr preferRelativeResize="0"/>
          <p:nvPr/>
        </p:nvPicPr>
        <p:blipFill>
          <a:blip r:embed="rId3">
            <a:alphaModFix/>
          </a:blip>
          <a:stretch>
            <a:fillRect/>
          </a:stretch>
        </p:blipFill>
        <p:spPr>
          <a:xfrm>
            <a:off x="5693475" y="317338"/>
            <a:ext cx="2358975" cy="2439525"/>
          </a:xfrm>
          <a:prstGeom prst="rect">
            <a:avLst/>
          </a:prstGeom>
          <a:noFill/>
          <a:ln>
            <a:noFill/>
          </a:ln>
        </p:spPr>
      </p:pic>
      <p:pic>
        <p:nvPicPr>
          <p:cNvPr id="203" name="Google Shape;203;p24"/>
          <p:cNvPicPr preferRelativeResize="0"/>
          <p:nvPr/>
        </p:nvPicPr>
        <p:blipFill>
          <a:blip r:embed="rId4">
            <a:alphaModFix/>
          </a:blip>
          <a:stretch>
            <a:fillRect/>
          </a:stretch>
        </p:blipFill>
        <p:spPr>
          <a:xfrm>
            <a:off x="5693475" y="2571745"/>
            <a:ext cx="2358975" cy="22551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Perfect</a:t>
            </a:r>
            <a:r>
              <a:rPr lang="en"/>
              <a:t> Binary Tree</a:t>
            </a:r>
            <a:endParaRPr/>
          </a:p>
        </p:txBody>
      </p:sp>
      <p:sp>
        <p:nvSpPr>
          <p:cNvPr id="209" name="Google Shape;209;p25"/>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Binary tree în care ultimul nivel este completat completat. </a:t>
            </a:r>
            <a:endParaRPr/>
          </a:p>
        </p:txBody>
      </p:sp>
      <p:pic>
        <p:nvPicPr>
          <p:cNvPr id="210" name="Google Shape;210;p25"/>
          <p:cNvPicPr preferRelativeResize="0"/>
          <p:nvPr/>
        </p:nvPicPr>
        <p:blipFill>
          <a:blip r:embed="rId3">
            <a:alphaModFix/>
          </a:blip>
          <a:stretch>
            <a:fillRect/>
          </a:stretch>
        </p:blipFill>
        <p:spPr>
          <a:xfrm>
            <a:off x="5287900" y="2228600"/>
            <a:ext cx="2997675" cy="156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Parcurgere arbori</a:t>
            </a:r>
            <a:endParaRPr/>
          </a:p>
        </p:txBody>
      </p:sp>
      <p:sp>
        <p:nvSpPr>
          <p:cNvPr id="216" name="Google Shape;216;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Parcurgerea arborilor, reprezintă procesul de vizitare a tuturor nodurilor din arbore. Deoarece toate nodurile sunt conectate prin link-uri începem de la rădăcină. Există trei tipuri de a parcurge un arbore:</a:t>
            </a:r>
            <a:endParaRPr/>
          </a:p>
          <a:p>
            <a:pPr indent="-311150" lvl="0" marL="457200" rtl="0" algn="l">
              <a:spcBef>
                <a:spcPts val="1600"/>
              </a:spcBef>
              <a:spcAft>
                <a:spcPts val="0"/>
              </a:spcAft>
              <a:buSzPts val="1300"/>
              <a:buAutoNum type="arabicPeriod"/>
            </a:pPr>
            <a:r>
              <a:rPr lang="en"/>
              <a:t>In-order</a:t>
            </a:r>
            <a:endParaRPr/>
          </a:p>
          <a:p>
            <a:pPr indent="-311150" lvl="0" marL="457200" rtl="0" algn="l">
              <a:spcBef>
                <a:spcPts val="0"/>
              </a:spcBef>
              <a:spcAft>
                <a:spcPts val="0"/>
              </a:spcAft>
              <a:buSzPts val="1300"/>
              <a:buAutoNum type="arabicPeriod"/>
            </a:pPr>
            <a:r>
              <a:rPr lang="en"/>
              <a:t>Pre-order</a:t>
            </a:r>
            <a:endParaRPr/>
          </a:p>
          <a:p>
            <a:pPr indent="-311150" lvl="0" marL="457200" rtl="0" algn="l">
              <a:spcBef>
                <a:spcPts val="0"/>
              </a:spcBef>
              <a:spcAft>
                <a:spcPts val="0"/>
              </a:spcAft>
              <a:buSzPts val="1300"/>
              <a:buAutoNum type="arabicPeriod"/>
            </a:pPr>
            <a:r>
              <a:rPr lang="en"/>
              <a:t>Post-order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In-order</a:t>
            </a:r>
            <a:endParaRPr/>
          </a:p>
        </p:txBody>
      </p:sp>
      <p:sp>
        <p:nvSpPr>
          <p:cNvPr id="222" name="Google Shape;222;p27"/>
          <p:cNvSpPr txBox="1"/>
          <p:nvPr>
            <p:ph idx="1" type="body"/>
          </p:nvPr>
        </p:nvSpPr>
        <p:spPr>
          <a:xfrm>
            <a:off x="830700" y="1651475"/>
            <a:ext cx="37092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Parcurgere subarborele din partea stângă</a:t>
            </a:r>
            <a:endParaRPr/>
          </a:p>
          <a:p>
            <a:pPr indent="-311150" lvl="0" marL="457200" rtl="0" algn="l">
              <a:spcBef>
                <a:spcPts val="0"/>
              </a:spcBef>
              <a:spcAft>
                <a:spcPts val="0"/>
              </a:spcAft>
              <a:buSzPts val="1300"/>
              <a:buAutoNum type="arabicPeriod"/>
            </a:pPr>
            <a:r>
              <a:rPr lang="en"/>
              <a:t>Se vizitează nodul</a:t>
            </a:r>
            <a:endParaRPr/>
          </a:p>
          <a:p>
            <a:pPr indent="-311150" lvl="0" marL="457200" rtl="0" algn="l">
              <a:spcBef>
                <a:spcPts val="0"/>
              </a:spcBef>
              <a:spcAft>
                <a:spcPts val="0"/>
              </a:spcAft>
              <a:buSzPts val="1300"/>
              <a:buAutoNum type="arabicPeriod"/>
            </a:pPr>
            <a:r>
              <a:rPr lang="en"/>
              <a:t>Se trece la subarborele din partea dreaptă</a:t>
            </a:r>
            <a:endParaRPr/>
          </a:p>
          <a:p>
            <a:pPr indent="0" lvl="0" marL="0" rtl="0" algn="l">
              <a:spcBef>
                <a:spcPts val="1600"/>
              </a:spcBef>
              <a:spcAft>
                <a:spcPts val="1600"/>
              </a:spcAft>
              <a:buNone/>
            </a:pPr>
            <a:r>
              <a:rPr lang="en"/>
              <a:t>Parcurgere In-order în Binary Search Tree va aduce nodurile sortate. </a:t>
            </a:r>
            <a:endParaRPr/>
          </a:p>
        </p:txBody>
      </p:sp>
      <p:pic>
        <p:nvPicPr>
          <p:cNvPr id="223" name="Google Shape;223;p27"/>
          <p:cNvPicPr preferRelativeResize="0"/>
          <p:nvPr/>
        </p:nvPicPr>
        <p:blipFill>
          <a:blip r:embed="rId3">
            <a:alphaModFix/>
          </a:blip>
          <a:stretch>
            <a:fillRect/>
          </a:stretch>
        </p:blipFill>
        <p:spPr>
          <a:xfrm>
            <a:off x="4667075" y="366725"/>
            <a:ext cx="4299300" cy="4299300"/>
          </a:xfrm>
          <a:prstGeom prst="rect">
            <a:avLst/>
          </a:prstGeom>
          <a:noFill/>
          <a:ln>
            <a:noFill/>
          </a:ln>
        </p:spPr>
      </p:pic>
      <p:pic>
        <p:nvPicPr>
          <p:cNvPr id="224" name="Google Shape;224;p27"/>
          <p:cNvPicPr preferRelativeResize="0"/>
          <p:nvPr/>
        </p:nvPicPr>
        <p:blipFill>
          <a:blip r:embed="rId4">
            <a:alphaModFix/>
          </a:blip>
          <a:stretch>
            <a:fillRect/>
          </a:stretch>
        </p:blipFill>
        <p:spPr>
          <a:xfrm>
            <a:off x="717500" y="3081100"/>
            <a:ext cx="4050375" cy="158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Pre-order</a:t>
            </a:r>
            <a:endParaRPr/>
          </a:p>
        </p:txBody>
      </p:sp>
      <p:sp>
        <p:nvSpPr>
          <p:cNvPr id="230" name="Google Shape;230;p28"/>
          <p:cNvSpPr txBox="1"/>
          <p:nvPr>
            <p:ph idx="1" type="body"/>
          </p:nvPr>
        </p:nvSpPr>
        <p:spPr>
          <a:xfrm>
            <a:off x="830700" y="1651475"/>
            <a:ext cx="37092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 vizitează nodul</a:t>
            </a:r>
            <a:endParaRPr/>
          </a:p>
          <a:p>
            <a:pPr indent="-311150" lvl="0" marL="457200" rtl="0" algn="l">
              <a:spcBef>
                <a:spcPts val="0"/>
              </a:spcBef>
              <a:spcAft>
                <a:spcPts val="0"/>
              </a:spcAft>
              <a:buSzPts val="1300"/>
              <a:buAutoNum type="arabicPeriod"/>
            </a:pPr>
            <a:r>
              <a:rPr lang="en"/>
              <a:t>Se merge la subarborele din stânga</a:t>
            </a:r>
            <a:endParaRPr/>
          </a:p>
          <a:p>
            <a:pPr indent="-311150" lvl="0" marL="457200" rtl="0" algn="l">
              <a:spcBef>
                <a:spcPts val="0"/>
              </a:spcBef>
              <a:spcAft>
                <a:spcPts val="0"/>
              </a:spcAft>
              <a:buSzPts val="1300"/>
              <a:buAutoNum type="arabicPeriod"/>
            </a:pPr>
            <a:r>
              <a:rPr lang="en"/>
              <a:t>Se merge la subarborele din dreapta</a:t>
            </a:r>
            <a:endParaRPr/>
          </a:p>
          <a:p>
            <a:pPr indent="0" lvl="0" marL="0" rtl="0" algn="l">
              <a:spcBef>
                <a:spcPts val="1600"/>
              </a:spcBef>
              <a:spcAft>
                <a:spcPts val="0"/>
              </a:spcAft>
              <a:buNone/>
            </a:pPr>
            <a:r>
              <a:rPr lang="en"/>
              <a:t>Root e primul vizitat mereu.</a:t>
            </a:r>
            <a:endParaRPr/>
          </a:p>
          <a:p>
            <a:pPr indent="0" lvl="0" marL="0" rtl="0" algn="l">
              <a:spcBef>
                <a:spcPts val="1600"/>
              </a:spcBef>
              <a:spcAft>
                <a:spcPts val="1600"/>
              </a:spcAft>
              <a:buNone/>
            </a:pPr>
            <a:r>
              <a:t/>
            </a:r>
            <a:endParaRPr/>
          </a:p>
        </p:txBody>
      </p:sp>
      <p:pic>
        <p:nvPicPr>
          <p:cNvPr id="231" name="Google Shape;231;p28"/>
          <p:cNvPicPr preferRelativeResize="0"/>
          <p:nvPr/>
        </p:nvPicPr>
        <p:blipFill>
          <a:blip r:embed="rId3">
            <a:alphaModFix/>
          </a:blip>
          <a:stretch>
            <a:fillRect/>
          </a:stretch>
        </p:blipFill>
        <p:spPr>
          <a:xfrm>
            <a:off x="4528350" y="422100"/>
            <a:ext cx="4299300" cy="4299300"/>
          </a:xfrm>
          <a:prstGeom prst="rect">
            <a:avLst/>
          </a:prstGeom>
          <a:noFill/>
          <a:ln>
            <a:noFill/>
          </a:ln>
        </p:spPr>
      </p:pic>
      <p:pic>
        <p:nvPicPr>
          <p:cNvPr id="232" name="Google Shape;232;p28"/>
          <p:cNvPicPr preferRelativeResize="0"/>
          <p:nvPr/>
        </p:nvPicPr>
        <p:blipFill>
          <a:blip r:embed="rId4">
            <a:alphaModFix/>
          </a:blip>
          <a:stretch>
            <a:fillRect/>
          </a:stretch>
        </p:blipFill>
        <p:spPr>
          <a:xfrm>
            <a:off x="400175" y="3126425"/>
            <a:ext cx="4570249" cy="153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Post-order</a:t>
            </a:r>
            <a:endParaRPr/>
          </a:p>
        </p:txBody>
      </p:sp>
      <p:sp>
        <p:nvSpPr>
          <p:cNvPr id="238" name="Google Shape;238;p29"/>
          <p:cNvSpPr txBox="1"/>
          <p:nvPr>
            <p:ph idx="1" type="body"/>
          </p:nvPr>
        </p:nvSpPr>
        <p:spPr>
          <a:xfrm>
            <a:off x="830700" y="1651475"/>
            <a:ext cx="37092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 merge la subarborele din stânga</a:t>
            </a:r>
            <a:endParaRPr/>
          </a:p>
          <a:p>
            <a:pPr indent="-311150" lvl="0" marL="457200" rtl="0" algn="l">
              <a:spcBef>
                <a:spcPts val="0"/>
              </a:spcBef>
              <a:spcAft>
                <a:spcPts val="0"/>
              </a:spcAft>
              <a:buSzPts val="1300"/>
              <a:buAutoNum type="arabicPeriod"/>
            </a:pPr>
            <a:r>
              <a:rPr lang="en"/>
              <a:t>Se merge la subarborele din dreapta</a:t>
            </a:r>
            <a:endParaRPr/>
          </a:p>
          <a:p>
            <a:pPr indent="-311150" lvl="0" marL="457200" rtl="0" algn="l">
              <a:spcBef>
                <a:spcPts val="0"/>
              </a:spcBef>
              <a:spcAft>
                <a:spcPts val="0"/>
              </a:spcAft>
              <a:buSzPts val="1300"/>
              <a:buAutoNum type="arabicPeriod"/>
            </a:pPr>
            <a:r>
              <a:rPr lang="en"/>
              <a:t>Se vizitează nodul</a:t>
            </a:r>
            <a:endParaRPr/>
          </a:p>
          <a:p>
            <a:pPr indent="0" lvl="0" marL="0" rtl="0" algn="l">
              <a:spcBef>
                <a:spcPts val="1600"/>
              </a:spcBef>
              <a:spcAft>
                <a:spcPts val="0"/>
              </a:spcAft>
              <a:buNone/>
            </a:pPr>
            <a:r>
              <a:rPr lang="en"/>
              <a:t>Root e ultimul vizitat mereu.</a:t>
            </a:r>
            <a:endParaRPr/>
          </a:p>
          <a:p>
            <a:pPr indent="0" lvl="0" marL="0" rtl="0" algn="l">
              <a:spcBef>
                <a:spcPts val="1600"/>
              </a:spcBef>
              <a:spcAft>
                <a:spcPts val="1600"/>
              </a:spcAft>
              <a:buNone/>
            </a:pPr>
            <a:r>
              <a:t/>
            </a:r>
            <a:endParaRPr/>
          </a:p>
        </p:txBody>
      </p:sp>
      <p:pic>
        <p:nvPicPr>
          <p:cNvPr id="239" name="Google Shape;239;p29"/>
          <p:cNvPicPr preferRelativeResize="0"/>
          <p:nvPr/>
        </p:nvPicPr>
        <p:blipFill>
          <a:blip r:embed="rId3">
            <a:alphaModFix/>
          </a:blip>
          <a:stretch>
            <a:fillRect/>
          </a:stretch>
        </p:blipFill>
        <p:spPr>
          <a:xfrm>
            <a:off x="4970424" y="570000"/>
            <a:ext cx="3868775" cy="3868775"/>
          </a:xfrm>
          <a:prstGeom prst="rect">
            <a:avLst/>
          </a:prstGeom>
          <a:noFill/>
          <a:ln>
            <a:noFill/>
          </a:ln>
        </p:spPr>
      </p:pic>
      <p:pic>
        <p:nvPicPr>
          <p:cNvPr id="240" name="Google Shape;240;p29"/>
          <p:cNvPicPr preferRelativeResize="0"/>
          <p:nvPr/>
        </p:nvPicPr>
        <p:blipFill>
          <a:blip r:embed="rId4">
            <a:alphaModFix/>
          </a:blip>
          <a:stretch>
            <a:fillRect/>
          </a:stretch>
        </p:blipFill>
        <p:spPr>
          <a:xfrm>
            <a:off x="830700" y="3310976"/>
            <a:ext cx="3709200" cy="1336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251" name="Google Shape;251;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Implementați</a:t>
            </a:r>
            <a:r>
              <a:rPr lang="en"/>
              <a:t> o </a:t>
            </a:r>
            <a:r>
              <a:rPr lang="en"/>
              <a:t>funcție</a:t>
            </a:r>
            <a:r>
              <a:rPr lang="en"/>
              <a:t> ca să verificați că un binary tree este echilibrat (doi subarbori ai oricărui nod nu au o diferență de nivel mai mare de 1). </a:t>
            </a:r>
            <a:r>
              <a:rPr b="1" lang="en"/>
              <a:t>3p</a:t>
            </a:r>
            <a:endParaRPr b="1"/>
          </a:p>
          <a:p>
            <a:pPr indent="-311150" lvl="0" marL="457200" rtl="0" algn="l">
              <a:spcBef>
                <a:spcPts val="0"/>
              </a:spcBef>
              <a:spcAft>
                <a:spcPts val="0"/>
              </a:spcAft>
              <a:buSzPts val="1300"/>
              <a:buAutoNum type="arabicPeriod"/>
            </a:pPr>
            <a:r>
              <a:rPr lang="en"/>
              <a:t>Implementați o funcție prin care să verificați că un binary tree este binary search tree. </a:t>
            </a:r>
            <a:r>
              <a:rPr b="1" lang="en"/>
              <a:t>3p</a:t>
            </a:r>
            <a:endParaRPr b="1"/>
          </a:p>
          <a:p>
            <a:pPr indent="-311150" lvl="0" marL="457200" rtl="0" algn="l">
              <a:spcBef>
                <a:spcPts val="0"/>
              </a:spcBef>
              <a:spcAft>
                <a:spcPts val="0"/>
              </a:spcAft>
              <a:buSzPts val="1300"/>
              <a:buAutoNum type="arabicPeriod"/>
            </a:pPr>
            <a:r>
              <a:rPr lang="en"/>
              <a:t>Implementați o funcție care să găsească ce mai apropiat strămoș comun al două noduri dintr-un arbore binar. </a:t>
            </a:r>
            <a:r>
              <a:rPr b="1" lang="en"/>
              <a:t>3p</a:t>
            </a:r>
            <a:endParaRPr b="1"/>
          </a:p>
          <a:p>
            <a:pPr indent="0" lvl="0" marL="0" rtl="0" algn="l">
              <a:spcBef>
                <a:spcPts val="1600"/>
              </a:spcBef>
              <a:spcAft>
                <a:spcPts val="1600"/>
              </a:spcAft>
              <a:buNone/>
            </a:pPr>
            <a:r>
              <a:rPr lang="en"/>
              <a:t>Fiecare arbore trebuie și traversat și afișat cu una dintre cele trei tehnici prezentate în laborator. (câte o tehnică pentru fiecare problemă, toate trei trebuie folosite).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Arbori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 - Trees</a:t>
            </a:r>
            <a:endParaRPr/>
          </a:p>
        </p:txBody>
      </p:sp>
      <p:sp>
        <p:nvSpPr>
          <p:cNvPr id="140" name="Google Shape;140;p15"/>
          <p:cNvSpPr txBox="1"/>
          <p:nvPr>
            <p:ph idx="1" type="body"/>
          </p:nvPr>
        </p:nvSpPr>
        <p:spPr>
          <a:xfrm>
            <a:off x="819150" y="1456975"/>
            <a:ext cx="3753000" cy="31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Arborii sunt o structură de date realizată cu ajutorul unor noduri folosită pentru a stoca date. </a:t>
            </a:r>
            <a:endParaRPr/>
          </a:p>
          <a:p>
            <a:pPr indent="0" lvl="0" marL="0" rtl="0" algn="l">
              <a:spcBef>
                <a:spcPts val="1600"/>
              </a:spcBef>
              <a:spcAft>
                <a:spcPts val="0"/>
              </a:spcAft>
              <a:buNone/>
            </a:pPr>
            <a:r>
              <a:rPr lang="en"/>
              <a:t>Orice arbore are un nod </a:t>
            </a:r>
            <a:r>
              <a:rPr lang="en"/>
              <a:t>rădăcină</a:t>
            </a:r>
            <a:r>
              <a:rPr lang="en"/>
              <a:t> (root node) de la care se începe construcția arborelui. Root are zero sau mai multe noduri copii (child nodes). Fiecare nod copil are la rândul său zero sau mai mulți copii.</a:t>
            </a:r>
            <a:endParaRPr/>
          </a:p>
          <a:p>
            <a:pPr indent="0" lvl="0" marL="0" rtl="0" algn="l">
              <a:spcBef>
                <a:spcPts val="1600"/>
              </a:spcBef>
              <a:spcAft>
                <a:spcPts val="0"/>
              </a:spcAft>
              <a:buNone/>
            </a:pPr>
            <a:r>
              <a:rPr lang="en"/>
              <a:t>Un arbore nu poate să aibă cicluri (altfel s-ar transforma într-un graf).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1" name="Google Shape;141;p15"/>
          <p:cNvPicPr preferRelativeResize="0"/>
          <p:nvPr/>
        </p:nvPicPr>
        <p:blipFill>
          <a:blip r:embed="rId3">
            <a:alphaModFix/>
          </a:blip>
          <a:stretch>
            <a:fillRect/>
          </a:stretch>
        </p:blipFill>
        <p:spPr>
          <a:xfrm>
            <a:off x="5476725" y="1052500"/>
            <a:ext cx="2667300" cy="3038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 binari - Binary Trees</a:t>
            </a:r>
            <a:endParaRPr/>
          </a:p>
        </p:txBody>
      </p:sp>
      <p:sp>
        <p:nvSpPr>
          <p:cNvPr id="147" name="Google Shape;147;p16"/>
          <p:cNvSpPr txBox="1"/>
          <p:nvPr>
            <p:ph idx="1" type="body"/>
          </p:nvPr>
        </p:nvSpPr>
        <p:spPr>
          <a:xfrm>
            <a:off x="819150" y="1565450"/>
            <a:ext cx="35169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Arborii binari sunt o variație de arbori. Aceștia au condiția ca fiecare nod să aibă maxim doi copii.</a:t>
            </a:r>
            <a:endParaRPr/>
          </a:p>
          <a:p>
            <a:pPr indent="0" lvl="0" marL="0" rtl="0" algn="l">
              <a:spcBef>
                <a:spcPts val="1600"/>
              </a:spcBef>
              <a:spcAft>
                <a:spcPts val="1600"/>
              </a:spcAft>
              <a:buNone/>
            </a:pPr>
            <a:r>
              <a:rPr lang="en"/>
              <a:t>Operația de search este rapidă pentru arborii binari (ca și într-o matrice sortată) și operațiile de insert și delete sunt rapide (ca într-o listă înlănțuită).</a:t>
            </a:r>
            <a:endParaRPr/>
          </a:p>
        </p:txBody>
      </p:sp>
      <p:pic>
        <p:nvPicPr>
          <p:cNvPr id="148" name="Google Shape;148;p16"/>
          <p:cNvPicPr preferRelativeResize="0"/>
          <p:nvPr/>
        </p:nvPicPr>
        <p:blipFill>
          <a:blip r:embed="rId3">
            <a:alphaModFix/>
          </a:blip>
          <a:stretch>
            <a:fillRect/>
          </a:stretch>
        </p:blipFill>
        <p:spPr>
          <a:xfrm>
            <a:off x="5239375" y="1565450"/>
            <a:ext cx="3646200" cy="3038500"/>
          </a:xfrm>
          <a:prstGeom prst="rect">
            <a:avLst/>
          </a:prstGeom>
          <a:noFill/>
          <a:ln>
            <a:noFill/>
          </a:ln>
        </p:spPr>
      </p:pic>
      <p:pic>
        <p:nvPicPr>
          <p:cNvPr id="149" name="Google Shape;149;p16"/>
          <p:cNvPicPr preferRelativeResize="0"/>
          <p:nvPr/>
        </p:nvPicPr>
        <p:blipFill>
          <a:blip r:embed="rId4">
            <a:alphaModFix/>
          </a:blip>
          <a:stretch>
            <a:fillRect/>
          </a:stretch>
        </p:blipFill>
        <p:spPr>
          <a:xfrm>
            <a:off x="906825" y="3555550"/>
            <a:ext cx="3114675" cy="114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Terminologie Arbori</a:t>
            </a:r>
            <a:endParaRPr/>
          </a:p>
        </p:txBody>
      </p:sp>
      <p:sp>
        <p:nvSpPr>
          <p:cNvPr id="155" name="Google Shape;155;p17"/>
          <p:cNvSpPr txBox="1"/>
          <p:nvPr>
            <p:ph idx="1" type="body"/>
          </p:nvPr>
        </p:nvSpPr>
        <p:spPr>
          <a:xfrm>
            <a:off x="819150" y="1526450"/>
            <a:ext cx="3594300" cy="291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Root - rădăcină, nod primar</a:t>
            </a:r>
            <a:endParaRPr/>
          </a:p>
          <a:p>
            <a:pPr indent="-311150" lvl="0" marL="457200" rtl="0" algn="l">
              <a:spcBef>
                <a:spcPts val="0"/>
              </a:spcBef>
              <a:spcAft>
                <a:spcPts val="0"/>
              </a:spcAft>
              <a:buSzPts val="1300"/>
              <a:buChar char="●"/>
            </a:pPr>
            <a:r>
              <a:rPr lang="en"/>
              <a:t>Parent - părinte, nod care are copii, orice nod are un părinte mai puțin root</a:t>
            </a:r>
            <a:endParaRPr/>
          </a:p>
          <a:p>
            <a:pPr indent="-311150" lvl="0" marL="457200" rtl="0" algn="l">
              <a:spcBef>
                <a:spcPts val="0"/>
              </a:spcBef>
              <a:spcAft>
                <a:spcPts val="0"/>
              </a:spcAft>
              <a:buSzPts val="1300"/>
              <a:buChar char="●"/>
            </a:pPr>
            <a:r>
              <a:rPr lang="en"/>
              <a:t>Child - nod care este legat la un altul în jos</a:t>
            </a:r>
            <a:endParaRPr/>
          </a:p>
          <a:p>
            <a:pPr indent="-311150" lvl="0" marL="457200" rtl="0" algn="l">
              <a:spcBef>
                <a:spcPts val="0"/>
              </a:spcBef>
              <a:spcAft>
                <a:spcPts val="0"/>
              </a:spcAft>
              <a:buSzPts val="1300"/>
              <a:buChar char="●"/>
            </a:pPr>
            <a:r>
              <a:rPr lang="en"/>
              <a:t>Leaf - frunză, nod care nu are copii</a:t>
            </a:r>
            <a:endParaRPr/>
          </a:p>
          <a:p>
            <a:pPr indent="-311150" lvl="0" marL="457200" rtl="0" algn="l">
              <a:spcBef>
                <a:spcPts val="0"/>
              </a:spcBef>
              <a:spcAft>
                <a:spcPts val="0"/>
              </a:spcAft>
              <a:buSzPts val="1300"/>
              <a:buChar char="●"/>
            </a:pPr>
            <a:r>
              <a:rPr lang="en"/>
              <a:t>Subtree - configurație realizată de copiii unui nod</a:t>
            </a:r>
            <a:endParaRPr/>
          </a:p>
          <a:p>
            <a:pPr indent="-311150" lvl="0" marL="457200" rtl="0" algn="l">
              <a:spcBef>
                <a:spcPts val="0"/>
              </a:spcBef>
              <a:spcAft>
                <a:spcPts val="0"/>
              </a:spcAft>
              <a:buSzPts val="1300"/>
              <a:buChar char="●"/>
            </a:pPr>
            <a:r>
              <a:rPr lang="en"/>
              <a:t>Visiting - a verifica valoarea unui nod</a:t>
            </a:r>
            <a:endParaRPr/>
          </a:p>
          <a:p>
            <a:pPr indent="-311150" lvl="0" marL="457200" rtl="0" algn="l">
              <a:spcBef>
                <a:spcPts val="0"/>
              </a:spcBef>
              <a:spcAft>
                <a:spcPts val="0"/>
              </a:spcAft>
              <a:buSzPts val="1300"/>
              <a:buChar char="●"/>
            </a:pPr>
            <a:r>
              <a:rPr lang="en"/>
              <a:t>Traversing - a trece printr-o succesiune de noduri într-o ordine anume</a:t>
            </a:r>
            <a:endParaRPr/>
          </a:p>
          <a:p>
            <a:pPr indent="-311150" lvl="0" marL="457200" rtl="0" algn="l">
              <a:spcBef>
                <a:spcPts val="0"/>
              </a:spcBef>
              <a:spcAft>
                <a:spcPts val="0"/>
              </a:spcAft>
              <a:buSzPts val="1300"/>
              <a:buChar char="●"/>
            </a:pPr>
            <a:r>
              <a:rPr lang="en"/>
              <a:t>Levels - nivel de adâncime al arborelui</a:t>
            </a:r>
            <a:endParaRPr/>
          </a:p>
          <a:p>
            <a:pPr indent="0" lvl="0" marL="0" rtl="0" algn="l">
              <a:spcBef>
                <a:spcPts val="1600"/>
              </a:spcBef>
              <a:spcAft>
                <a:spcPts val="1600"/>
              </a:spcAft>
              <a:buNone/>
            </a:pPr>
            <a:r>
              <a:t/>
            </a:r>
            <a:endParaRPr/>
          </a:p>
        </p:txBody>
      </p:sp>
      <p:pic>
        <p:nvPicPr>
          <p:cNvPr id="156" name="Google Shape;156;p17"/>
          <p:cNvPicPr preferRelativeResize="0"/>
          <p:nvPr/>
        </p:nvPicPr>
        <p:blipFill>
          <a:blip r:embed="rId3">
            <a:alphaModFix/>
          </a:blip>
          <a:stretch>
            <a:fillRect/>
          </a:stretch>
        </p:blipFill>
        <p:spPr>
          <a:xfrm>
            <a:off x="4413450" y="1665475"/>
            <a:ext cx="4447826" cy="263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Definire noduri</a:t>
            </a:r>
            <a:endParaRPr/>
          </a:p>
        </p:txBody>
      </p:sp>
      <p:pic>
        <p:nvPicPr>
          <p:cNvPr id="162" name="Google Shape;162;p18"/>
          <p:cNvPicPr preferRelativeResize="0"/>
          <p:nvPr/>
        </p:nvPicPr>
        <p:blipFill>
          <a:blip r:embed="rId3">
            <a:alphaModFix/>
          </a:blip>
          <a:stretch>
            <a:fillRect/>
          </a:stretch>
        </p:blipFill>
        <p:spPr>
          <a:xfrm>
            <a:off x="328025" y="240650"/>
            <a:ext cx="8411701" cy="287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a:t>
            </a:r>
            <a:r>
              <a:rPr lang="en"/>
              <a:t> arbore</a:t>
            </a:r>
            <a:endParaRPr/>
          </a:p>
        </p:txBody>
      </p:sp>
      <p:pic>
        <p:nvPicPr>
          <p:cNvPr id="168" name="Google Shape;168;p19"/>
          <p:cNvPicPr preferRelativeResize="0"/>
          <p:nvPr/>
        </p:nvPicPr>
        <p:blipFill>
          <a:blip r:embed="rId3">
            <a:alphaModFix/>
          </a:blip>
          <a:stretch>
            <a:fillRect/>
          </a:stretch>
        </p:blipFill>
        <p:spPr>
          <a:xfrm>
            <a:off x="4639223" y="219375"/>
            <a:ext cx="4282524" cy="4704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Cautare</a:t>
            </a:r>
            <a:r>
              <a:rPr lang="en"/>
              <a:t> arbore</a:t>
            </a:r>
            <a:endParaRPr/>
          </a:p>
        </p:txBody>
      </p:sp>
      <p:pic>
        <p:nvPicPr>
          <p:cNvPr id="174" name="Google Shape;174;p20"/>
          <p:cNvPicPr preferRelativeResize="0"/>
          <p:nvPr/>
        </p:nvPicPr>
        <p:blipFill>
          <a:blip r:embed="rId3">
            <a:alphaModFix/>
          </a:blip>
          <a:stretch>
            <a:fillRect/>
          </a:stretch>
        </p:blipFill>
        <p:spPr>
          <a:xfrm>
            <a:off x="328025" y="240650"/>
            <a:ext cx="3713772" cy="385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Operatii Main</a:t>
            </a:r>
            <a:r>
              <a:rPr lang="en"/>
              <a:t> arbore</a:t>
            </a:r>
            <a:endParaRPr/>
          </a:p>
        </p:txBody>
      </p:sp>
      <p:pic>
        <p:nvPicPr>
          <p:cNvPr id="180" name="Google Shape;180;p21"/>
          <p:cNvPicPr preferRelativeResize="0"/>
          <p:nvPr/>
        </p:nvPicPr>
        <p:blipFill>
          <a:blip r:embed="rId3">
            <a:alphaModFix/>
          </a:blip>
          <a:stretch>
            <a:fillRect/>
          </a:stretch>
        </p:blipFill>
        <p:spPr>
          <a:xfrm>
            <a:off x="328025" y="304800"/>
            <a:ext cx="3532613" cy="385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