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A650C9B-34FE-4A83-9612-06EDDFD8C251}">
  <a:tblStyle styleId="{2A650C9B-34FE-4A83-9612-06EDDFD8C25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Nunito-bold.fntdata"/><Relationship Id="rId10" Type="http://schemas.openxmlformats.org/officeDocument/2006/relationships/slide" Target="slides/slide4.xml"/><Relationship Id="rId21" Type="http://schemas.openxmlformats.org/officeDocument/2006/relationships/font" Target="fonts/Nunito-regular.fntdata"/><Relationship Id="rId13" Type="http://schemas.openxmlformats.org/officeDocument/2006/relationships/slide" Target="slides/slide7.xml"/><Relationship Id="rId24" Type="http://schemas.openxmlformats.org/officeDocument/2006/relationships/font" Target="fonts/Nunito-boldItalic.fntdata"/><Relationship Id="rId12" Type="http://schemas.openxmlformats.org/officeDocument/2006/relationships/slide" Target="slides/slide6.xml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cf8186ed3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cf8186ed3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f8186ed3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cf8186ed3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f8186ed3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cf8186ed3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9bbf49bc72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9bbf49bc72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9bbf49bc72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9bbf49bc72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bbf49bc7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bbf49bc7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bbf49bc72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9bbf49bc72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e5a13bb0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e5a13bb0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f8186ed3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f8186ed3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f8186ed3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f8186ed3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f8186ed3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f8186ed3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f8186ed3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f8186ed3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f8186ed3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f8186ed3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SDA - Grafuri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 Chiș - 2021, UPB, ACS, An I, Seria AC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Parcurge în adâncime - Depth First Search</a:t>
            </a:r>
            <a:endParaRPr/>
          </a:p>
        </p:txBody>
      </p:sp>
      <p:sp>
        <p:nvSpPr>
          <p:cNvPr id="182" name="Google Shape;182;p22"/>
          <p:cNvSpPr txBox="1"/>
          <p:nvPr>
            <p:ph idx="1" type="body"/>
          </p:nvPr>
        </p:nvSpPr>
        <p:spPr>
          <a:xfrm>
            <a:off x="819150" y="1990725"/>
            <a:ext cx="44238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 este un </a:t>
            </a:r>
            <a:r>
              <a:rPr lang="en"/>
              <a:t>algoritm care parcurge grafurile în adâncime, folosindu-se de o stivă pentru a ține minte următorul nod la care trebuie să ajungă.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Pas 1: alegem un nod de la care plecăm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Pas 2: vizităm nodurile adiacente nevizitate, le afișăm și le punem în stivă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Pas 3: dacă pentru un nod nu există vecini nevizitați facem pop din stivă și încercăm din nou până stiva este goală</a:t>
            </a:r>
            <a:endParaRPr/>
          </a:p>
        </p:txBody>
      </p:sp>
      <p:pic>
        <p:nvPicPr>
          <p:cNvPr id="183" name="Google Shape;18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1750" y="1609700"/>
            <a:ext cx="2613110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Parcurge în lățime - </a:t>
            </a:r>
            <a:r>
              <a:rPr lang="en"/>
              <a:t>Breadth First</a:t>
            </a:r>
            <a:r>
              <a:rPr lang="en"/>
              <a:t> Search</a:t>
            </a:r>
            <a:endParaRPr/>
          </a:p>
        </p:txBody>
      </p:sp>
      <p:sp>
        <p:nvSpPr>
          <p:cNvPr id="189" name="Google Shape;189;p23"/>
          <p:cNvSpPr txBox="1"/>
          <p:nvPr>
            <p:ph idx="1" type="body"/>
          </p:nvPr>
        </p:nvSpPr>
        <p:spPr>
          <a:xfrm>
            <a:off x="819150" y="1990725"/>
            <a:ext cx="44238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BFS</a:t>
            </a:r>
            <a:r>
              <a:rPr lang="en"/>
              <a:t> este un algoritm care parcurge grafurile în lățime, folosindu-se de o coadă pentru a ține minte următorul nod la care trebuie să ajungă.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Pas 1: alegem un nod de la care plecăm, îl afișăm și îl punem în coadă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Pas 2: vizităm toți vecinii nodului sursă pe care îi punem în coadă. Când nu mai există scoatem nodul sursă din coadă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Pas 3: repetăm pasul 2 până golim coada</a:t>
            </a:r>
            <a:endParaRPr/>
          </a:p>
        </p:txBody>
      </p:sp>
      <p:pic>
        <p:nvPicPr>
          <p:cNvPr id="190" name="Google Shape;19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2675" y="1480075"/>
            <a:ext cx="276225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 bs BFS</a:t>
            </a:r>
            <a:endParaRPr/>
          </a:p>
        </p:txBody>
      </p:sp>
      <p:pic>
        <p:nvPicPr>
          <p:cNvPr id="196" name="Google Shape;19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025" y="644050"/>
            <a:ext cx="6096000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Exerciții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Exerciții</a:t>
            </a:r>
            <a:endParaRPr/>
          </a:p>
        </p:txBody>
      </p:sp>
      <p:sp>
        <p:nvSpPr>
          <p:cNvPr id="207" name="Google Shape;207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Realizați un graf pe care să îl parcurgeți atât cu BFS cât și cu DFS. Separat să aveți și </a:t>
            </a:r>
            <a:r>
              <a:rPr lang="en"/>
              <a:t>graful</a:t>
            </a:r>
            <a:r>
              <a:rPr lang="en"/>
              <a:t> desenat și matricea de adiacență. 5p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Realizați un </a:t>
            </a:r>
            <a:r>
              <a:rPr lang="en"/>
              <a:t>algoritm</a:t>
            </a:r>
            <a:r>
              <a:rPr lang="en"/>
              <a:t> care să detecteze dacă într-un graf orientat există un drum între două noduri date. 4p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Grafuri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Grafuri Neorientate</a:t>
            </a:r>
            <a:endParaRPr/>
          </a:p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819150" y="1456975"/>
            <a:ext cx="7388400" cy="31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 graf neorientat este o reprezentare a unui set de obiecte conectate prin link-uri, formând o pereche de mulțimi (N,M). Obiectele sunt reprezentate de noduri (vertex) iar conexiunile dintre ele de muchii (edges).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 graf are următoarele elemente: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Mulțimea nodurilor 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Mulțimea muchiilor M -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Gradul nodului - numărul de muchii formate cu ajutorul nodului respectiv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Nod izolat - Un nod ce nu formează </a:t>
            </a:r>
            <a:r>
              <a:rPr lang="en"/>
              <a:t>nici o</a:t>
            </a:r>
            <a:r>
              <a:rPr lang="en"/>
              <a:t> muchie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Noduri terminale - Un nod ce formează o singură muchie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Noduri adiacente - Noduri </a:t>
            </a:r>
            <a:r>
              <a:rPr lang="en"/>
              <a:t>între</a:t>
            </a:r>
            <a:r>
              <a:rPr lang="en"/>
              <a:t> care există o muchie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Nod </a:t>
            </a:r>
            <a:r>
              <a:rPr lang="en"/>
              <a:t>și</a:t>
            </a:r>
            <a:r>
              <a:rPr lang="en"/>
              <a:t> muchie incidente - Nodul face parte dintr-o muchie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Grafuri</a:t>
            </a:r>
            <a:endParaRPr/>
          </a:p>
        </p:txBody>
      </p:sp>
      <p:sp>
        <p:nvSpPr>
          <p:cNvPr id="146" name="Google Shape;146;p16"/>
          <p:cNvSpPr txBox="1"/>
          <p:nvPr>
            <p:ph idx="1" type="body"/>
          </p:nvPr>
        </p:nvSpPr>
        <p:spPr>
          <a:xfrm>
            <a:off x="819150" y="1565450"/>
            <a:ext cx="35169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 = {a, b, c, d, e}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 = {ab, ac, bd, cd, de}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Lista de adiacență: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A: B-&gt;C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B: A-&gt;D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C: A-&gt;D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D: B-&gt;C-&gt;E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E: 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4875" y="1057275"/>
            <a:ext cx="2381250" cy="15144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8" name="Google Shape;148;p16"/>
          <p:cNvGraphicFramePr/>
          <p:nvPr/>
        </p:nvGraphicFramePr>
        <p:xfrm>
          <a:off x="2530575" y="2917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{2A650C9B-34FE-4A83-9612-06EDDFD8C251}</a:tableStyleId>
              </a:tblPr>
              <a:tblGrid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Matrice de adiacență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Grafuri Orientate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456975"/>
            <a:ext cx="4246800" cy="31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 graf orientat este o pereche de mulțumi G={N,M} unde: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 reprezintă mulțimea finită și nevidă a nodurilor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 reprezintă mulțimea de perechi ordonate de elemente ce fac parte din N, numită mulțimea arcelor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 graf orientat are: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Gradul interior al unui nod: numărul de arce care intră în nod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Gradul exterior al unui nod, numărul de arce care ies din nod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0475" y="1456975"/>
            <a:ext cx="3333750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025" y="251950"/>
            <a:ext cx="6626898" cy="385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025" y="304800"/>
            <a:ext cx="5098300" cy="4573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025" y="251950"/>
            <a:ext cx="4243975" cy="4595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Parcurgere Grafuri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