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Nunito"/>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Nunito-bold.fntdata"/><Relationship Id="rId16" Type="http://schemas.openxmlformats.org/officeDocument/2006/relationships/font" Target="fonts/Nunito-regular.fntdata"/><Relationship Id="rId5" Type="http://schemas.openxmlformats.org/officeDocument/2006/relationships/notesMaster" Target="notesMasters/notesMaster1.xml"/><Relationship Id="rId19" Type="http://schemas.openxmlformats.org/officeDocument/2006/relationships/font" Target="fonts/Nunito-boldItalic.fntdata"/><Relationship Id="rId6" Type="http://schemas.openxmlformats.org/officeDocument/2006/relationships/slide" Target="slides/slide1.xml"/><Relationship Id="rId18" Type="http://schemas.openxmlformats.org/officeDocument/2006/relationships/font" Target="fonts/Nunit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9bbf49bc72_0_2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9bbf49bc72_0_2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9bbf49bc72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9bbf49bc72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9bbf49bc72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9bbf49bc72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d456ec05e0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d456ec05e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d456ec05e0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d456ec05e0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d456ec05e0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d456ec05e0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d456ec05e0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d456ec05e0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d456ec05e0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d456ec05e0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9bbf49bc72_0_2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9bbf49bc72_0_2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Autofit/>
          </a:bodyPr>
          <a:lstStyle>
            <a:lvl1pPr indent="-311150" lvl="0" marL="457200" algn="ctr">
              <a:spcBef>
                <a:spcPts val="0"/>
              </a:spcBef>
              <a:spcAft>
                <a:spcPts val="0"/>
              </a:spcAft>
              <a:buSzPts val="1300"/>
              <a:buChar char="●"/>
              <a:defRPr/>
            </a:lvl1pPr>
            <a:lvl2pPr indent="-298450" lvl="1" marL="914400" algn="ctr">
              <a:spcBef>
                <a:spcPts val="1600"/>
              </a:spcBef>
              <a:spcAft>
                <a:spcPts val="0"/>
              </a:spcAft>
              <a:buSzPts val="1100"/>
              <a:buChar char="○"/>
              <a:defRPr/>
            </a:lvl2pPr>
            <a:lvl3pPr indent="-298450" lvl="2" marL="1371600" algn="ctr">
              <a:spcBef>
                <a:spcPts val="1600"/>
              </a:spcBef>
              <a:spcAft>
                <a:spcPts val="0"/>
              </a:spcAft>
              <a:buSzPts val="1100"/>
              <a:buChar char="■"/>
              <a:defRPr/>
            </a:lvl3pPr>
            <a:lvl4pPr indent="-298450" lvl="3" marL="1828800" algn="ctr">
              <a:spcBef>
                <a:spcPts val="1600"/>
              </a:spcBef>
              <a:spcAft>
                <a:spcPts val="0"/>
              </a:spcAft>
              <a:buSzPts val="1100"/>
              <a:buChar char="●"/>
              <a:defRPr/>
            </a:lvl4pPr>
            <a:lvl5pPr indent="-298450" lvl="4" marL="2286000" algn="ctr">
              <a:spcBef>
                <a:spcPts val="1600"/>
              </a:spcBef>
              <a:spcAft>
                <a:spcPts val="0"/>
              </a:spcAft>
              <a:buSzPts val="1100"/>
              <a:buChar char="○"/>
              <a:defRPr/>
            </a:lvl5pPr>
            <a:lvl6pPr indent="-298450" lvl="5" marL="2743200" algn="ctr">
              <a:spcBef>
                <a:spcPts val="1600"/>
              </a:spcBef>
              <a:spcAft>
                <a:spcPts val="0"/>
              </a:spcAft>
              <a:buSzPts val="1100"/>
              <a:buChar char="■"/>
              <a:defRPr/>
            </a:lvl6pPr>
            <a:lvl7pPr indent="-298450" lvl="6" marL="3200400" algn="ctr">
              <a:spcBef>
                <a:spcPts val="1600"/>
              </a:spcBef>
              <a:spcAft>
                <a:spcPts val="0"/>
              </a:spcAft>
              <a:buSzPts val="1100"/>
              <a:buChar char="●"/>
              <a:defRPr/>
            </a:lvl7pPr>
            <a:lvl8pPr indent="-298450" lvl="7" marL="3657600" algn="ctr">
              <a:spcBef>
                <a:spcPts val="1600"/>
              </a:spcBef>
              <a:spcAft>
                <a:spcPts val="0"/>
              </a:spcAft>
              <a:buSzPts val="1100"/>
              <a:buChar char="○"/>
              <a:defRPr/>
            </a:lvl8pPr>
            <a:lvl9pPr indent="-298450" lvl="8" marL="4114800" algn="ctr">
              <a:spcBef>
                <a:spcPts val="1600"/>
              </a:spcBef>
              <a:spcAft>
                <a:spcPts val="160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1600"/>
              </a:spcBef>
              <a:spcAft>
                <a:spcPts val="160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gi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58703" y="1822833"/>
            <a:ext cx="5361300" cy="1448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SDA - Drumuri de cost minim</a:t>
            </a:r>
            <a:endParaRPr/>
          </a:p>
        </p:txBody>
      </p:sp>
      <p:sp>
        <p:nvSpPr>
          <p:cNvPr id="129" name="Google Shape;129;p13"/>
          <p:cNvSpPr txBox="1"/>
          <p:nvPr>
            <p:ph idx="1" type="subTitle"/>
          </p:nvPr>
        </p:nvSpPr>
        <p:spPr>
          <a:xfrm>
            <a:off x="1858700" y="3413158"/>
            <a:ext cx="5361300" cy="52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Daniel Chiș - 2021, UPB, ACS, An I, Seria AC</a:t>
            </a:r>
            <a:endParaRPr/>
          </a:p>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2"/>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Exerciții</a:t>
            </a:r>
            <a:endParaRPr/>
          </a:p>
        </p:txBody>
      </p:sp>
      <p:sp>
        <p:nvSpPr>
          <p:cNvPr id="180" name="Google Shape;180;p22"/>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Creați un graf cu minim 10 noduri și 10 muchii. Fiecare muchie va avea un cost asociat. (altul de decât cel de la laboratorul precedent). Trebuie să aveți și muchii cu cost negativ. Aplicati algoritmii pe graful creat acum și cel de la vechea temă.</a:t>
            </a:r>
            <a:endParaRPr/>
          </a:p>
          <a:p>
            <a:pPr indent="-311150" lvl="0" marL="457200" rtl="0" algn="l">
              <a:spcBef>
                <a:spcPts val="1600"/>
              </a:spcBef>
              <a:spcAft>
                <a:spcPts val="0"/>
              </a:spcAft>
              <a:buSzPts val="1300"/>
              <a:buAutoNum type="alphaLcParenR"/>
            </a:pPr>
            <a:r>
              <a:rPr lang="en"/>
              <a:t>Realizați arborele minim de acoperire </a:t>
            </a:r>
            <a:r>
              <a:rPr lang="en"/>
              <a:t>folosind</a:t>
            </a:r>
            <a:r>
              <a:rPr lang="en"/>
              <a:t> </a:t>
            </a:r>
            <a:r>
              <a:rPr lang="en"/>
              <a:t>algoritmul</a:t>
            </a:r>
            <a:r>
              <a:rPr lang="en"/>
              <a:t> Dijkstra. Afișați ordinea nodurilor, valoarea muchiilor din arbore și costul total. 4.5</a:t>
            </a:r>
            <a:endParaRPr/>
          </a:p>
          <a:p>
            <a:pPr indent="-311150" lvl="0" marL="457200" rtl="0" algn="l">
              <a:spcBef>
                <a:spcPts val="0"/>
              </a:spcBef>
              <a:spcAft>
                <a:spcPts val="0"/>
              </a:spcAft>
              <a:buSzPts val="1300"/>
              <a:buAutoNum type="alphaLcParenR"/>
            </a:pPr>
            <a:r>
              <a:rPr lang="en"/>
              <a:t>Realizați arborele minim de acoperire folosind algoritmul lui Bellman-Ford. Afișați ordinea nodurilor, valoarea muchiilor din arbore și costul total. 4.5</a:t>
            </a:r>
            <a:endParaRPr/>
          </a:p>
          <a:p>
            <a:pPr indent="0" lvl="0" marL="0" rtl="0" algn="l">
              <a:spcBef>
                <a:spcPts val="1600"/>
              </a:spcBef>
              <a:spcAft>
                <a:spcPts val="0"/>
              </a:spcAft>
              <a:buNone/>
            </a:pPr>
            <a:r>
              <a:rPr lang="en"/>
              <a:t>Tema trebuie să includă și schema grafului.</a:t>
            </a:r>
            <a:endParaRPr/>
          </a:p>
          <a:p>
            <a:pPr indent="0" lvl="0" marL="0" rtl="0" algn="l">
              <a:spcBef>
                <a:spcPts val="1600"/>
              </a:spcBef>
              <a:spcAft>
                <a:spcPts val="0"/>
              </a:spcAft>
              <a:buNone/>
            </a:pPr>
            <a:r>
              <a:rPr lang="en"/>
              <a:t>Trimiteți și o diferență pe care o observați.</a:t>
            </a:r>
            <a:endParaRPr/>
          </a:p>
          <a:p>
            <a:pPr indent="0" lvl="0" marL="0" rtl="0" algn="l">
              <a:spcBef>
                <a:spcPts val="160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1888684" y="1746100"/>
            <a:ext cx="5377500" cy="1646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Drumuri de cost minim</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Algoritmul Dijkstra</a:t>
            </a:r>
            <a:endParaRPr/>
          </a:p>
        </p:txBody>
      </p:sp>
      <p:sp>
        <p:nvSpPr>
          <p:cNvPr id="140" name="Google Shape;140;p15"/>
          <p:cNvSpPr txBox="1"/>
          <p:nvPr>
            <p:ph idx="1" type="body"/>
          </p:nvPr>
        </p:nvSpPr>
        <p:spPr>
          <a:xfrm>
            <a:off x="819150" y="1456975"/>
            <a:ext cx="3539100" cy="317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Edsger W. Dijkstra inigner </a:t>
            </a:r>
            <a:r>
              <a:rPr lang="en"/>
              <a:t>software</a:t>
            </a:r>
            <a:r>
              <a:rPr lang="en"/>
              <a:t> de origine olandeză.</a:t>
            </a:r>
            <a:endParaRPr/>
          </a:p>
          <a:p>
            <a:pPr indent="0" lvl="0" marL="0" rtl="0" algn="l">
              <a:spcBef>
                <a:spcPts val="1600"/>
              </a:spcBef>
              <a:spcAft>
                <a:spcPts val="0"/>
              </a:spcAft>
              <a:buNone/>
            </a:pPr>
            <a:r>
              <a:rPr lang="en"/>
              <a:t>Algoritmul Dijkstra este folosit pentru a găsi drumul cel mai scurt pentru de la un nod sursă către un alt nod. Algoritmul este asemănător cu cel al lui Prim, astfel generăm arborele de cost minim.  </a:t>
            </a:r>
            <a:endParaRPr/>
          </a:p>
          <a:p>
            <a:pPr indent="0" lvl="0" marL="0" rtl="0" algn="l">
              <a:spcBef>
                <a:spcPts val="1600"/>
              </a:spcBef>
              <a:spcAft>
                <a:spcPts val="1600"/>
              </a:spcAft>
              <a:buNone/>
            </a:pPr>
            <a:r>
              <a:t/>
            </a:r>
            <a:endParaRPr/>
          </a:p>
        </p:txBody>
      </p:sp>
      <p:pic>
        <p:nvPicPr>
          <p:cNvPr id="141" name="Google Shape;141;p15"/>
          <p:cNvPicPr preferRelativeResize="0"/>
          <p:nvPr/>
        </p:nvPicPr>
        <p:blipFill>
          <a:blip r:embed="rId3">
            <a:alphaModFix/>
          </a:blip>
          <a:stretch>
            <a:fillRect/>
          </a:stretch>
        </p:blipFill>
        <p:spPr>
          <a:xfrm>
            <a:off x="5557000" y="1514475"/>
            <a:ext cx="2695575" cy="21145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Algoritm</a:t>
            </a:r>
            <a:endParaRPr/>
          </a:p>
        </p:txBody>
      </p:sp>
      <p:sp>
        <p:nvSpPr>
          <p:cNvPr id="147" name="Google Shape;147;p16"/>
          <p:cNvSpPr txBox="1"/>
          <p:nvPr>
            <p:ph idx="1" type="body"/>
          </p:nvPr>
        </p:nvSpPr>
        <p:spPr>
          <a:xfrm>
            <a:off x="819150" y="1471150"/>
            <a:ext cx="7505700" cy="29676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i</a:t>
            </a:r>
            <a:r>
              <a:rPr lang="en"/>
              <a:t>niţial, toate nodurile sunt neexplorate şi vom construi arborele, începând de la nodul S</a:t>
            </a:r>
            <a:endParaRPr/>
          </a:p>
          <a:p>
            <a:pPr indent="-311150" lvl="0" marL="457200" rtl="0" algn="l">
              <a:spcBef>
                <a:spcPts val="0"/>
              </a:spcBef>
              <a:spcAft>
                <a:spcPts val="0"/>
              </a:spcAft>
              <a:buSzPts val="1300"/>
              <a:buChar char="-"/>
            </a:pPr>
            <a:r>
              <a:rPr lang="en"/>
              <a:t>atribuim un posibil cost (o estimare a distanţei) pentru fiecare nod. (iniţial, S are costul 0, toate celelalte noduri au costul infinit)</a:t>
            </a:r>
            <a:endParaRPr/>
          </a:p>
          <a:p>
            <a:pPr indent="-311150" lvl="0" marL="457200" rtl="0" algn="l">
              <a:spcBef>
                <a:spcPts val="0"/>
              </a:spcBef>
              <a:spcAft>
                <a:spcPts val="0"/>
              </a:spcAft>
              <a:buSzPts val="1300"/>
              <a:buChar char="-"/>
            </a:pPr>
            <a:r>
              <a:rPr lang="en"/>
              <a:t>la fiecare pas, alegem cel mai bun candidat dintre nodurile neexplorate, urmând să îl explorăm(să îi evaluăm vecinii), iar acel candidat va rămâne în arbore</a:t>
            </a:r>
            <a:endParaRPr/>
          </a:p>
          <a:p>
            <a:pPr indent="-311150" lvl="0" marL="457200" rtl="0" algn="l">
              <a:spcBef>
                <a:spcPts val="0"/>
              </a:spcBef>
              <a:spcAft>
                <a:spcPts val="0"/>
              </a:spcAft>
              <a:buSzPts val="1300"/>
              <a:buChar char="-"/>
            </a:pPr>
            <a:r>
              <a:rPr lang="en"/>
              <a:t>la fiecare explorare, dacă găsim o nouă estimare de cost mai bună decât cea precedentă, folosim, mai departe, noua estimare. Dacă dorim să ţinem evidenţa muchiilor folosite, actualizăm şi nodul părinte al vecinului respectiv.</a:t>
            </a:r>
            <a:endParaRPr/>
          </a:p>
          <a:p>
            <a:pPr indent="0" lvl="0" marL="0" rtl="0" algn="l">
              <a:spcBef>
                <a:spcPts val="1600"/>
              </a:spcBef>
              <a:spcAft>
                <a:spcPts val="0"/>
              </a:spcAft>
              <a:buNone/>
            </a:pPr>
            <a:r>
              <a:rPr lang="en"/>
              <a:t>Diferenţa apare, în algoritmul lui Dijkstra, la funcţia folosită pentru estimarea costurilor, atunci când evaluăm vecinii unui nod. Dacă C este nodul curent(pe care îl explorăm), atunci pentru fiecare nod vecin(V) al lui C, noul cost posibil va fi costul drumului S-V (de la S la V) care trece prin C, mai exact - suma dintre costul drumului S-C şi costul muchiei (C,V)</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7"/>
          <p:cNvSpPr txBox="1"/>
          <p:nvPr>
            <p:ph idx="1" type="body"/>
          </p:nvPr>
        </p:nvSpPr>
        <p:spPr>
          <a:xfrm>
            <a:off x="819150" y="163875"/>
            <a:ext cx="7505700" cy="747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 Declarăm două mulţimi:</a:t>
            </a:r>
            <a:endParaRPr/>
          </a:p>
          <a:p>
            <a:pPr indent="-311150" lvl="0" marL="457200" rtl="0" algn="l">
              <a:spcBef>
                <a:spcPts val="1600"/>
              </a:spcBef>
              <a:spcAft>
                <a:spcPts val="0"/>
              </a:spcAft>
              <a:buSzPts val="1300"/>
              <a:buChar char="-"/>
            </a:pPr>
            <a:r>
              <a:rPr lang="en"/>
              <a:t>mulţimea nodurilor neexplorate(MN), iniţial MN conţine toate nodurile</a:t>
            </a:r>
            <a:endParaRPr/>
          </a:p>
          <a:p>
            <a:pPr indent="-311150" lvl="0" marL="457200" rtl="0" algn="l">
              <a:spcBef>
                <a:spcPts val="0"/>
              </a:spcBef>
              <a:spcAft>
                <a:spcPts val="0"/>
              </a:spcAft>
              <a:buSzPts val="1300"/>
              <a:buChar char="-"/>
            </a:pPr>
            <a:r>
              <a:rPr lang="en"/>
              <a:t>mulţimea nodurilor explorate(ME) ce compun arborele, iniţial ME = vidă</a:t>
            </a:r>
            <a:endParaRPr/>
          </a:p>
          <a:p>
            <a:pPr indent="0" lvl="0" marL="0" rtl="0" algn="l">
              <a:spcBef>
                <a:spcPts val="1600"/>
              </a:spcBef>
              <a:spcAft>
                <a:spcPts val="0"/>
              </a:spcAft>
              <a:buNone/>
            </a:pPr>
            <a:r>
              <a:rPr lang="en"/>
              <a:t>2. Atribuim fiecărui nod o estimare iniţială a costului:</a:t>
            </a:r>
            <a:endParaRPr/>
          </a:p>
          <a:p>
            <a:pPr indent="-311150" lvl="0" marL="457200" rtl="0" algn="l">
              <a:spcBef>
                <a:spcPts val="1600"/>
              </a:spcBef>
              <a:spcAft>
                <a:spcPts val="0"/>
              </a:spcAft>
              <a:buSzPts val="1300"/>
              <a:buChar char="-"/>
            </a:pPr>
            <a:r>
              <a:rPr lang="en"/>
              <a:t>0 pentru nodul sursă(S)</a:t>
            </a:r>
            <a:endParaRPr/>
          </a:p>
          <a:p>
            <a:pPr indent="-311150" lvl="0" marL="457200" rtl="0" algn="l">
              <a:spcBef>
                <a:spcPts val="0"/>
              </a:spcBef>
              <a:spcAft>
                <a:spcPts val="0"/>
              </a:spcAft>
              <a:buSzPts val="1300"/>
              <a:buChar char="-"/>
            </a:pPr>
            <a:r>
              <a:rPr lang="en"/>
              <a:t>infinit pentru toate celelalte</a:t>
            </a:r>
            <a:endParaRPr/>
          </a:p>
          <a:p>
            <a:pPr indent="0" lvl="0" marL="0" rtl="0" algn="l">
              <a:spcBef>
                <a:spcPts val="1600"/>
              </a:spcBef>
              <a:spcAft>
                <a:spcPts val="0"/>
              </a:spcAft>
              <a:buNone/>
            </a:pPr>
            <a:r>
              <a:rPr lang="en"/>
              <a:t>3. Cât timp există noduri în MN</a:t>
            </a:r>
            <a:endParaRPr/>
          </a:p>
          <a:p>
            <a:pPr indent="-311150" lvl="0" marL="457200" rtl="0" algn="l">
              <a:spcBef>
                <a:spcPts val="1600"/>
              </a:spcBef>
              <a:spcAft>
                <a:spcPts val="0"/>
              </a:spcAft>
              <a:buSzPts val="1300"/>
              <a:buChar char="-"/>
            </a:pPr>
            <a:r>
              <a:rPr lang="en"/>
              <a:t>Alegem, din MN(nodurile neexplorate), nodul cu cel mai mic cost estimat îl numim C(nodul curent)</a:t>
            </a:r>
            <a:endParaRPr/>
          </a:p>
          <a:p>
            <a:pPr indent="-311150" lvl="0" marL="457200" rtl="0" algn="l">
              <a:spcBef>
                <a:spcPts val="0"/>
              </a:spcBef>
              <a:spcAft>
                <a:spcPts val="0"/>
              </a:spcAft>
              <a:buSzPts val="1300"/>
              <a:buChar char="-"/>
            </a:pPr>
            <a:r>
              <a:rPr lang="en"/>
              <a:t>pentru fiecare din vecinii lui C care se află în MN </a:t>
            </a:r>
            <a:endParaRPr/>
          </a:p>
          <a:p>
            <a:pPr indent="-311150" lvl="0" marL="457200" rtl="0" algn="l">
              <a:spcBef>
                <a:spcPts val="0"/>
              </a:spcBef>
              <a:spcAft>
                <a:spcPts val="0"/>
              </a:spcAft>
              <a:buSzPts val="1300"/>
              <a:buChar char="-"/>
            </a:pPr>
            <a:r>
              <a:rPr lang="en"/>
              <a:t>calculăm noua estimare de cost = cost(drumul S-C) + cost(muchia (C,V))</a:t>
            </a:r>
            <a:endParaRPr/>
          </a:p>
          <a:p>
            <a:pPr indent="-311150" lvl="0" marL="457200" rtl="0" algn="l">
              <a:spcBef>
                <a:spcPts val="0"/>
              </a:spcBef>
              <a:spcAft>
                <a:spcPts val="0"/>
              </a:spcAft>
              <a:buSzPts val="1300"/>
              <a:buChar char="-"/>
            </a:pPr>
            <a:r>
              <a:rPr lang="en"/>
              <a:t>comparăm noua estimare cu vechiul cost(drumul S-V): dacă noul cost e mai bun</a:t>
            </a:r>
            <a:endParaRPr/>
          </a:p>
          <a:p>
            <a:pPr indent="-298450" lvl="1" marL="914400" rtl="0" algn="l">
              <a:spcBef>
                <a:spcPts val="0"/>
              </a:spcBef>
              <a:spcAft>
                <a:spcPts val="0"/>
              </a:spcAft>
              <a:buSzPts val="1100"/>
              <a:buChar char="-"/>
            </a:pPr>
            <a:r>
              <a:rPr lang="en"/>
              <a:t> actualizăm cost(drumul S-V) = noul cost</a:t>
            </a:r>
            <a:endParaRPr/>
          </a:p>
          <a:p>
            <a:pPr indent="-298450" lvl="1" marL="914400" rtl="0" algn="l">
              <a:spcBef>
                <a:spcPts val="0"/>
              </a:spcBef>
              <a:spcAft>
                <a:spcPts val="0"/>
              </a:spcAft>
              <a:buSzPts val="1100"/>
              <a:buChar char="-"/>
            </a:pPr>
            <a:r>
              <a:rPr lang="en"/>
              <a:t>ctualizăm parinte(V) = C; (pentru păstrarea muchiei folosite) altfel păstrăm vechiul cos</a:t>
            </a:r>
            <a:r>
              <a:rPr lang="en"/>
              <a:t>t</a:t>
            </a:r>
            <a:endParaRPr/>
          </a:p>
          <a:p>
            <a:pPr indent="-311150" lvl="0" marL="457200" rtl="0" algn="l">
              <a:spcBef>
                <a:spcPts val="0"/>
              </a:spcBef>
              <a:spcAft>
                <a:spcPts val="0"/>
              </a:spcAft>
              <a:buSzPts val="1300"/>
              <a:buChar char="-"/>
            </a:pPr>
            <a:r>
              <a:rPr lang="en"/>
              <a:t>Marcăm nodul C ca explorat: îl eliminăm din MN şi îl adăugăm în ME.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18"/>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Algoritmul Bellman-Ford</a:t>
            </a:r>
            <a:endParaRPr/>
          </a:p>
        </p:txBody>
      </p:sp>
      <p:sp>
        <p:nvSpPr>
          <p:cNvPr id="158" name="Google Shape;158;p18"/>
          <p:cNvSpPr txBox="1"/>
          <p:nvPr>
            <p:ph idx="1" type="body"/>
          </p:nvPr>
        </p:nvSpPr>
        <p:spPr>
          <a:xfrm>
            <a:off x="819150" y="1399325"/>
            <a:ext cx="7505700" cy="303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Principii similare pentru algoritmul Bellman-Ford:</a:t>
            </a:r>
            <a:endParaRPr/>
          </a:p>
          <a:p>
            <a:pPr indent="-311150" lvl="0" marL="457200" rtl="0" algn="l">
              <a:spcBef>
                <a:spcPts val="1600"/>
              </a:spcBef>
              <a:spcAft>
                <a:spcPts val="0"/>
              </a:spcAft>
              <a:buSzPts val="1300"/>
              <a:buChar char="-"/>
            </a:pPr>
            <a:r>
              <a:rPr lang="en"/>
              <a:t>vom construi arborele, începând de la nodul S</a:t>
            </a:r>
            <a:endParaRPr/>
          </a:p>
          <a:p>
            <a:pPr indent="-311150" lvl="0" marL="457200" rtl="0" algn="l">
              <a:spcBef>
                <a:spcPts val="0"/>
              </a:spcBef>
              <a:spcAft>
                <a:spcPts val="0"/>
              </a:spcAft>
              <a:buSzPts val="1300"/>
              <a:buChar char="-"/>
            </a:pPr>
            <a:r>
              <a:rPr lang="en"/>
              <a:t>atribuim un posibil cost (o estimare a distanţei) pentru fiecare nod (iniţial, S are costul 0, toate celelalte noduri au costul infinit)</a:t>
            </a:r>
            <a:endParaRPr/>
          </a:p>
          <a:p>
            <a:pPr indent="-311150" lvl="0" marL="457200" rtl="0" algn="l">
              <a:spcBef>
                <a:spcPts val="0"/>
              </a:spcBef>
              <a:spcAft>
                <a:spcPts val="0"/>
              </a:spcAft>
              <a:buSzPts val="1300"/>
              <a:buChar char="-"/>
            </a:pPr>
            <a:r>
              <a:rPr lang="en"/>
              <a:t>la fiecare evaluare, dacă găsim o nouă estimare de cost mai bună decât cea precedentă, folosim, mai departe, noua estimare. Dacă dorim să ţinem evidenţa muchiilor folosite, actualizăm şi nodul părinte</a:t>
            </a:r>
            <a:endParaRPr/>
          </a:p>
          <a:p>
            <a:pPr indent="-311150" lvl="0" marL="457200" rtl="0" algn="l">
              <a:spcBef>
                <a:spcPts val="0"/>
              </a:spcBef>
              <a:spcAft>
                <a:spcPts val="0"/>
              </a:spcAft>
              <a:buSzPts val="1300"/>
              <a:buChar char="-"/>
            </a:pPr>
            <a:r>
              <a:rPr lang="en"/>
              <a:t>funcţia de estimare a costului este definită la fel ca la algoritmul lui Dijkstra(costul drumului de la S la nodul respectiv)</a:t>
            </a:r>
            <a:endParaRPr/>
          </a:p>
          <a:p>
            <a:pPr indent="0" lvl="0" marL="0" rtl="0" algn="l">
              <a:spcBef>
                <a:spcPts val="1600"/>
              </a:spcBef>
              <a:spcAft>
                <a:spcPts val="0"/>
              </a:spcAft>
              <a:buNone/>
            </a:pPr>
            <a:r>
              <a:rPr lang="en"/>
              <a:t>Diferenţa apare, în algoritmul Bellman-Ford, la alegerea nodurilor pentru care facem evaluarea:</a:t>
            </a:r>
            <a:endParaRPr/>
          </a:p>
          <a:p>
            <a:pPr indent="0" lvl="0" marL="0" rtl="0" algn="l">
              <a:spcBef>
                <a:spcPts val="1600"/>
              </a:spcBef>
              <a:spcAft>
                <a:spcPts val="0"/>
              </a:spcAft>
              <a:buNone/>
            </a:pPr>
            <a:r>
              <a:rPr lang="en"/>
              <a:t>Algoritmul nu are preferinţe pentru anumite noduri şi nu extrage, la fiecare pas, cel mai bun candidat. În schimb, acest algoritm evaluează toate muchiile la un pas. Folosindu-se de principiul de mai sus, (N-1) astfel de paşi vor fi suficienţi.</a:t>
            </a:r>
            <a:endParaRPr/>
          </a:p>
          <a:p>
            <a:pPr indent="0" lvl="0" marL="0" rtl="0" algn="l">
              <a:spcBef>
                <a:spcPts val="160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9"/>
          <p:cNvSpPr txBox="1"/>
          <p:nvPr>
            <p:ph idx="1" type="body"/>
          </p:nvPr>
        </p:nvSpPr>
        <p:spPr>
          <a:xfrm>
            <a:off x="819150" y="326650"/>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 Atribuim fiecărui nod o estimare iniţială a costului:</a:t>
            </a:r>
            <a:endParaRPr/>
          </a:p>
          <a:p>
            <a:pPr indent="-311150" lvl="0" marL="457200" rtl="0" algn="l">
              <a:spcBef>
                <a:spcPts val="1600"/>
              </a:spcBef>
              <a:spcAft>
                <a:spcPts val="0"/>
              </a:spcAft>
              <a:buSzPts val="1300"/>
              <a:buChar char="-"/>
            </a:pPr>
            <a:r>
              <a:rPr lang="en"/>
              <a:t>0 pentru nodul sursă(S)</a:t>
            </a:r>
            <a:endParaRPr/>
          </a:p>
          <a:p>
            <a:pPr indent="-311150" lvl="0" marL="457200" rtl="0" algn="l">
              <a:spcBef>
                <a:spcPts val="0"/>
              </a:spcBef>
              <a:spcAft>
                <a:spcPts val="0"/>
              </a:spcAft>
              <a:buSzPts val="1300"/>
              <a:buChar char="-"/>
            </a:pPr>
            <a:r>
              <a:rPr lang="en"/>
              <a:t>infinit pentru toate celelalte</a:t>
            </a:r>
            <a:endParaRPr/>
          </a:p>
          <a:p>
            <a:pPr indent="0" lvl="0" marL="0" rtl="0" algn="l">
              <a:spcBef>
                <a:spcPts val="1600"/>
              </a:spcBef>
              <a:spcAft>
                <a:spcPts val="0"/>
              </a:spcAft>
              <a:buNone/>
            </a:pPr>
            <a:r>
              <a:rPr lang="en"/>
              <a:t>2. Executăm de N-1 ori:</a:t>
            </a:r>
            <a:endParaRPr/>
          </a:p>
          <a:p>
            <a:pPr indent="0" lvl="0" marL="0" rtl="0" algn="l">
              <a:spcBef>
                <a:spcPts val="1600"/>
              </a:spcBef>
              <a:spcAft>
                <a:spcPts val="0"/>
              </a:spcAft>
              <a:buNone/>
            </a:pPr>
            <a:r>
              <a:rPr lang="en"/>
              <a:t>	1. Pentru fiecare pereche (u, v) a.i. există muchie de la u la v</a:t>
            </a:r>
            <a:endParaRPr/>
          </a:p>
          <a:p>
            <a:pPr indent="0" lvl="0" marL="0" rtl="0" algn="l">
              <a:spcBef>
                <a:spcPts val="1600"/>
              </a:spcBef>
              <a:spcAft>
                <a:spcPts val="0"/>
              </a:spcAft>
              <a:buNone/>
            </a:pPr>
            <a:r>
              <a:rPr lang="en"/>
              <a:t>		1. calculăm noua estimare de cost = cost(drumul S-u) + cost(muchia (u,v))</a:t>
            </a:r>
            <a:endParaRPr/>
          </a:p>
          <a:p>
            <a:pPr indent="0" lvl="0" marL="0" rtl="0" algn="l">
              <a:spcBef>
                <a:spcPts val="1600"/>
              </a:spcBef>
              <a:spcAft>
                <a:spcPts val="0"/>
              </a:spcAft>
              <a:buNone/>
            </a:pPr>
            <a:r>
              <a:rPr lang="en"/>
              <a:t>		2. comparăm noua estimare cu vechiul cost(drumul S-v):</a:t>
            </a:r>
            <a:endParaRPr/>
          </a:p>
          <a:p>
            <a:pPr indent="0" lvl="0" marL="0" rtl="0" algn="l">
              <a:spcBef>
                <a:spcPts val="1600"/>
              </a:spcBef>
              <a:spcAft>
                <a:spcPts val="0"/>
              </a:spcAft>
              <a:buNone/>
            </a:pPr>
            <a:r>
              <a:rPr lang="en"/>
              <a:t>		 dacă noul cost e mai bun</a:t>
            </a:r>
            <a:endParaRPr/>
          </a:p>
          <a:p>
            <a:pPr indent="0" lvl="0" marL="0" rtl="0" algn="l">
              <a:spcBef>
                <a:spcPts val="1600"/>
              </a:spcBef>
              <a:spcAft>
                <a:spcPts val="0"/>
              </a:spcAft>
              <a:buNone/>
            </a:pPr>
            <a:r>
              <a:rPr lang="en"/>
              <a:t>			1. actualizăm cost(drumul S-v) = noul cost</a:t>
            </a:r>
            <a:endParaRPr/>
          </a:p>
          <a:p>
            <a:pPr indent="0" lvl="0" marL="0" rtl="0" algn="l">
              <a:spcBef>
                <a:spcPts val="1600"/>
              </a:spcBef>
              <a:spcAft>
                <a:spcPts val="1600"/>
              </a:spcAft>
              <a:buNone/>
            </a:pPr>
            <a:r>
              <a:rPr lang="en"/>
              <a:t>			2. actualizăm parinte(v) = u</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0"/>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Observații</a:t>
            </a:r>
            <a:endParaRPr/>
          </a:p>
        </p:txBody>
      </p:sp>
      <p:sp>
        <p:nvSpPr>
          <p:cNvPr id="169" name="Google Shape;169;p20"/>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Dijkstra este de preferat în cazul grafurilor în care costurile sunt pozitive.</a:t>
            </a:r>
            <a:endParaRPr/>
          </a:p>
          <a:p>
            <a:pPr indent="0" lvl="0" marL="0" rtl="0" algn="l">
              <a:spcBef>
                <a:spcPts val="1600"/>
              </a:spcBef>
              <a:spcAft>
                <a:spcPts val="1600"/>
              </a:spcAft>
              <a:buNone/>
            </a:pPr>
            <a:r>
              <a:rPr lang="en"/>
              <a:t>Bellman-Ford este de preferat în cazul grafurilor în care avem și costuri negative la muchii.</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1"/>
          <p:cNvSpPr txBox="1"/>
          <p:nvPr>
            <p:ph type="title"/>
          </p:nvPr>
        </p:nvSpPr>
        <p:spPr>
          <a:xfrm>
            <a:off x="1888684" y="1746100"/>
            <a:ext cx="5377500" cy="1646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Exerciții</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