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89085eb3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89085eb3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bbf49bc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bbf49bc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89085eb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89085eb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89085eb3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89085eb3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bbf49bc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bbf49bc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bbf49bc7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bbf49bc7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9085eb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9085eb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89085eb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89085eb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89085eb3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89085eb3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9085eb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9085eb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9085eb3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89085eb3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89085eb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89085eb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9085eb3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9085eb3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89085eb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89085eb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SDA - Recursivitate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- 2021, UPB, ACS, An I, Seria AC</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a:t>
            </a:r>
            <a:endParaRPr/>
          </a:p>
        </p:txBody>
      </p:sp>
      <p:sp>
        <p:nvSpPr>
          <p:cNvPr id="188" name="Google Shape;188;p22"/>
          <p:cNvSpPr txBox="1"/>
          <p:nvPr>
            <p:ph idx="1" type="body"/>
          </p:nvPr>
        </p:nvSpPr>
        <p:spPr>
          <a:xfrm>
            <a:off x="819150" y="1990725"/>
            <a:ext cx="3752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Cele trei turnuri se denumesc:  sursa, destinație și aux. </a:t>
            </a:r>
            <a:endParaRPr/>
          </a:p>
          <a:p>
            <a:pPr indent="0" lvl="0" marL="0" rtl="0" algn="l">
              <a:spcBef>
                <a:spcPts val="1600"/>
              </a:spcBef>
              <a:spcAft>
                <a:spcPts val="0"/>
              </a:spcAft>
              <a:buNone/>
            </a:pPr>
            <a:r>
              <a:rPr lang="en"/>
              <a:t>Pas 1 - mut n-1 discuri de la sursa la aux</a:t>
            </a:r>
            <a:endParaRPr/>
          </a:p>
          <a:p>
            <a:pPr indent="0" lvl="0" marL="0" rtl="0" algn="l">
              <a:spcBef>
                <a:spcPts val="1600"/>
              </a:spcBef>
              <a:spcAft>
                <a:spcPts val="0"/>
              </a:spcAft>
              <a:buNone/>
            </a:pPr>
            <a:r>
              <a:rPr lang="en"/>
              <a:t>Pas 2 - mut discul n la destinatie</a:t>
            </a:r>
            <a:endParaRPr/>
          </a:p>
          <a:p>
            <a:pPr indent="0" lvl="0" marL="0" rtl="0" algn="l">
              <a:spcBef>
                <a:spcPts val="1600"/>
              </a:spcBef>
              <a:spcAft>
                <a:spcPts val="0"/>
              </a:spcAft>
              <a:buNone/>
            </a:pPr>
            <a:r>
              <a:rPr lang="en"/>
              <a:t>Pas 3 - mut n-1 discuri de la aux la dest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9" name="Google Shape;189;p22"/>
          <p:cNvPicPr preferRelativeResize="0"/>
          <p:nvPr/>
        </p:nvPicPr>
        <p:blipFill>
          <a:blip r:embed="rId3">
            <a:alphaModFix/>
          </a:blip>
          <a:stretch>
            <a:fillRect/>
          </a:stretch>
        </p:blipFill>
        <p:spPr>
          <a:xfrm>
            <a:off x="4551025" y="2075575"/>
            <a:ext cx="4261199" cy="2363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Programare dinamică</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Programare dinamică</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Programarea dinamică este similară ca și concept cu cel de divide and conquer, astfel problema principală se sparge în subprobleme cât mai atomic posibil. Spre deosebire de divide and conquer, subproblemele nu sunt rezolvate independent, rezultatele sunt ținute minte li folosite în rezolvarea unor subprobleme similare.</a:t>
            </a:r>
            <a:endParaRPr/>
          </a:p>
          <a:p>
            <a:pPr indent="0" lvl="0" marL="0" rtl="0" algn="l">
              <a:spcBef>
                <a:spcPts val="1600"/>
              </a:spcBef>
              <a:spcAft>
                <a:spcPts val="0"/>
              </a:spcAft>
              <a:buNone/>
            </a:pPr>
            <a:r>
              <a:rPr lang="en"/>
              <a:t>Algoritmii asociați programării dinamice sunt folosiți pentru optimizări.  Spre deosebire de algoritmii greedy care caută optimizarea locală, aceștia caută optimizarea generală. Algoritmii dinamici se folosesc de memorea unui rezultat a unei subprobleme deja rezolvate.</a:t>
            </a:r>
            <a:endParaRPr/>
          </a:p>
          <a:p>
            <a:pPr indent="0" lvl="0" marL="0" rtl="0" algn="l">
              <a:spcBef>
                <a:spcPts val="1600"/>
              </a:spcBef>
              <a:spcAft>
                <a:spcPts val="0"/>
              </a:spcAft>
              <a:buNone/>
            </a:pPr>
            <a:r>
              <a:rPr lang="en"/>
              <a:t>Exemple: serii fibonacci, problema rucsacului, turnul din Hanoi.</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Fibonacci programare dinamică</a:t>
            </a:r>
            <a:endParaRPr/>
          </a:p>
        </p:txBody>
      </p:sp>
      <p:pic>
        <p:nvPicPr>
          <p:cNvPr id="206" name="Google Shape;206;p25"/>
          <p:cNvPicPr preferRelativeResize="0"/>
          <p:nvPr/>
        </p:nvPicPr>
        <p:blipFill>
          <a:blip r:embed="rId3">
            <a:alphaModFix/>
          </a:blip>
          <a:stretch>
            <a:fillRect/>
          </a:stretch>
        </p:blipFill>
        <p:spPr>
          <a:xfrm>
            <a:off x="4571999" y="190200"/>
            <a:ext cx="4366601" cy="4723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217" name="Google Shape;217;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Realizați algoritmul fibonacci recursiv și iterativ (n=10). 3p</a:t>
            </a:r>
            <a:endParaRPr/>
          </a:p>
          <a:p>
            <a:pPr indent="-311150" lvl="0" marL="457200" rtl="0" algn="l">
              <a:spcBef>
                <a:spcPts val="0"/>
              </a:spcBef>
              <a:spcAft>
                <a:spcPts val="0"/>
              </a:spcAft>
              <a:buSzPts val="1300"/>
              <a:buAutoNum type="arabicPeriod"/>
            </a:pPr>
            <a:r>
              <a:rPr lang="en"/>
              <a:t>Realizați algortimul turnului din hanoi recursiv (4 discuri). 3p</a:t>
            </a:r>
            <a:endParaRPr/>
          </a:p>
          <a:p>
            <a:pPr indent="-311150" lvl="0" marL="457200" rtl="0" algn="l">
              <a:spcBef>
                <a:spcPts val="0"/>
              </a:spcBef>
              <a:spcAft>
                <a:spcPts val="0"/>
              </a:spcAft>
              <a:buSzPts val="1300"/>
              <a:buAutoNum type="arabicPeriod"/>
            </a:pPr>
            <a:r>
              <a:rPr lang="en"/>
              <a:t>Realizați un program de afișare a unui vector folosing un algoritm recursiv. 3p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Recursivitate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Unele limbaje de programare permit ca unele module sau funcții să se auto-apeleze, acest proces fiind numit recursivitate. În recursivitate, o funcție </a:t>
            </a:r>
            <a:r>
              <a:rPr i="1" lang="en"/>
              <a:t>f</a:t>
            </a:r>
            <a:r>
              <a:rPr lang="en"/>
              <a:t> se poate apela pe ea direct sau poate apela o funcție </a:t>
            </a:r>
            <a:r>
              <a:rPr i="1" lang="en"/>
              <a:t>g</a:t>
            </a:r>
            <a:r>
              <a:rPr lang="en"/>
              <a:t> care la rândul ei apelează funcția originală </a:t>
            </a:r>
            <a:r>
              <a:rPr i="1" lang="en"/>
              <a:t>f</a:t>
            </a:r>
            <a:r>
              <a:rPr lang="en"/>
              <a:t>. Funcția </a:t>
            </a:r>
            <a:r>
              <a:rPr i="1" lang="en"/>
              <a:t>f </a:t>
            </a:r>
            <a:r>
              <a:rPr lang="en"/>
              <a:t>se numește funcție recursivă.</a:t>
            </a:r>
            <a:endParaRPr/>
          </a:p>
          <a:p>
            <a:pPr indent="0" lvl="0" marL="0" rtl="0" algn="l">
              <a:spcBef>
                <a:spcPts val="1600"/>
              </a:spcBef>
              <a:spcAft>
                <a:spcPts val="1600"/>
              </a:spcAft>
              <a:buNone/>
            </a:pPr>
            <a:r>
              <a:t/>
            </a:r>
            <a:endParaRPr/>
          </a:p>
        </p:txBody>
      </p:sp>
      <p:pic>
        <p:nvPicPr>
          <p:cNvPr id="141" name="Google Shape;141;p15"/>
          <p:cNvPicPr preferRelativeResize="0"/>
          <p:nvPr/>
        </p:nvPicPr>
        <p:blipFill>
          <a:blip r:embed="rId3">
            <a:alphaModFix/>
          </a:blip>
          <a:stretch>
            <a:fillRect/>
          </a:stretch>
        </p:blipFill>
        <p:spPr>
          <a:xfrm>
            <a:off x="819150" y="3075050"/>
            <a:ext cx="3618925" cy="1777500"/>
          </a:xfrm>
          <a:prstGeom prst="rect">
            <a:avLst/>
          </a:prstGeom>
          <a:noFill/>
          <a:ln>
            <a:noFill/>
          </a:ln>
        </p:spPr>
      </p:pic>
      <p:pic>
        <p:nvPicPr>
          <p:cNvPr id="142" name="Google Shape;142;p15"/>
          <p:cNvPicPr preferRelativeResize="0"/>
          <p:nvPr/>
        </p:nvPicPr>
        <p:blipFill>
          <a:blip r:embed="rId4">
            <a:alphaModFix/>
          </a:blip>
          <a:stretch>
            <a:fillRect/>
          </a:stretch>
        </p:blipFill>
        <p:spPr>
          <a:xfrm>
            <a:off x="4645750" y="2792125"/>
            <a:ext cx="3759624" cy="212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Recursivitate</a:t>
            </a:r>
            <a:endParaRPr/>
          </a:p>
        </p:txBody>
      </p:sp>
      <p:sp>
        <p:nvSpPr>
          <p:cNvPr id="148" name="Google Shape;148;p16"/>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Proprietăți</a:t>
            </a:r>
            <a:endParaRPr/>
          </a:p>
          <a:p>
            <a:pPr indent="0" lvl="0" marL="0" rtl="0" algn="l">
              <a:spcBef>
                <a:spcPts val="1600"/>
              </a:spcBef>
              <a:spcAft>
                <a:spcPts val="0"/>
              </a:spcAft>
              <a:buNone/>
            </a:pPr>
            <a:r>
              <a:rPr lang="en"/>
              <a:t>Pentru a nu intra într-o buclă infinită o funcție recursivă trebuie să aibă două atribute:</a:t>
            </a:r>
            <a:endParaRPr/>
          </a:p>
          <a:p>
            <a:pPr indent="-311150" lvl="0" marL="457200" rtl="0" algn="l">
              <a:spcBef>
                <a:spcPts val="1600"/>
              </a:spcBef>
              <a:spcAft>
                <a:spcPts val="0"/>
              </a:spcAft>
              <a:buSzPts val="1300"/>
              <a:buAutoNum type="arabicPeriod"/>
            </a:pPr>
            <a:r>
              <a:rPr lang="en"/>
              <a:t>Criteriu de bază: o condiție care atunci când este întâlnită funcția se oprește din a se auto-apela</a:t>
            </a:r>
            <a:endParaRPr/>
          </a:p>
          <a:p>
            <a:pPr indent="-311150" lvl="0" marL="457200" rtl="0" algn="l">
              <a:spcBef>
                <a:spcPts val="0"/>
              </a:spcBef>
              <a:spcAft>
                <a:spcPts val="0"/>
              </a:spcAft>
              <a:buSzPts val="1300"/>
              <a:buAutoNum type="arabicPeriod"/>
            </a:pPr>
            <a:r>
              <a:rPr lang="en"/>
              <a:t>Apropiere progresivă: apelările recursive trebuie să progreseze astfel încât să ne </a:t>
            </a:r>
            <a:r>
              <a:rPr lang="en"/>
              <a:t>apropiem</a:t>
            </a:r>
            <a:r>
              <a:rPr lang="en"/>
              <a:t> de condiția de bază</a:t>
            </a:r>
            <a:endParaRPr/>
          </a:p>
        </p:txBody>
      </p:sp>
      <p:sp>
        <p:nvSpPr>
          <p:cNvPr id="149" name="Google Shape;149;p16"/>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Implementare</a:t>
            </a:r>
            <a:endParaRPr/>
          </a:p>
          <a:p>
            <a:pPr indent="0" lvl="0" marL="0" rtl="0" algn="l">
              <a:spcBef>
                <a:spcPts val="1600"/>
              </a:spcBef>
              <a:spcAft>
                <a:spcPts val="0"/>
              </a:spcAft>
              <a:buNone/>
            </a:pPr>
            <a:r>
              <a:rPr lang="en"/>
              <a:t>De fiecare dată când apelantul apelează o funcție, acesta predă și controlul la runtime. Astfel, execuția primei funcții se oprește până ce cea apelată este rezolvată și primește </a:t>
            </a:r>
            <a:r>
              <a:rPr lang="en"/>
              <a:t>înapoi</a:t>
            </a:r>
            <a:r>
              <a:rPr lang="en"/>
              <a:t> parametrii de execuție. Astfel o să avem mereu un “activation record” în care o să păstrăm parametrii primei funcții.</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Serii fibonacci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Serii fibonacci</a:t>
            </a:r>
            <a:endParaRPr/>
          </a:p>
        </p:txBody>
      </p:sp>
      <p:sp>
        <p:nvSpPr>
          <p:cNvPr id="160" name="Google Shape;160;p18"/>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Seriile fibonacci generează următorul termen</a:t>
            </a:r>
            <a:r>
              <a:rPr lang="en"/>
              <a:t> d</a:t>
            </a:r>
            <a:r>
              <a:rPr lang="en"/>
              <a:t>in secvența lor prin adunarea celor doi termeni anteriori. Seriile fibonacci încep mereu cu numere F0 și F1 care au fie valorile 0,1 sau 1,1. </a:t>
            </a:r>
            <a:endParaRPr/>
          </a:p>
          <a:p>
            <a:pPr indent="0" lvl="0" marL="0" rtl="0" algn="ctr">
              <a:spcBef>
                <a:spcPts val="1600"/>
              </a:spcBef>
              <a:spcAft>
                <a:spcPts val="1600"/>
              </a:spcAft>
              <a:buNone/>
            </a:pPr>
            <a:r>
              <a:rPr lang="en"/>
              <a:t>Fn = Fn-1 + Fn-2</a:t>
            </a:r>
            <a:endParaRPr/>
          </a:p>
        </p:txBody>
      </p:sp>
      <p:pic>
        <p:nvPicPr>
          <p:cNvPr id="161" name="Google Shape;161;p18"/>
          <p:cNvPicPr preferRelativeResize="0"/>
          <p:nvPr/>
        </p:nvPicPr>
        <p:blipFill>
          <a:blip r:embed="rId3">
            <a:alphaModFix/>
          </a:blip>
          <a:stretch>
            <a:fillRect/>
          </a:stretch>
        </p:blipFill>
        <p:spPr>
          <a:xfrm>
            <a:off x="4572000" y="1930475"/>
            <a:ext cx="4267049" cy="26874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Fibonacci - Algoritmi</a:t>
            </a:r>
            <a:endParaRPr/>
          </a:p>
        </p:txBody>
      </p:sp>
      <p:sp>
        <p:nvSpPr>
          <p:cNvPr id="167" name="Google Shape;167;p19"/>
          <p:cNvSpPr txBox="1"/>
          <p:nvPr>
            <p:ph idx="1" type="body"/>
          </p:nvPr>
        </p:nvSpPr>
        <p:spPr>
          <a:xfrm>
            <a:off x="819150" y="14573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 iterativ</a:t>
            </a:r>
            <a:endParaRPr/>
          </a:p>
          <a:p>
            <a:pPr indent="0" lvl="0" marL="0" rtl="0" algn="l">
              <a:spcBef>
                <a:spcPts val="1600"/>
              </a:spcBef>
              <a:spcAft>
                <a:spcPts val="1600"/>
              </a:spcAft>
              <a:buNone/>
            </a:pPr>
            <a:r>
              <a:t/>
            </a:r>
            <a:endParaRPr/>
          </a:p>
        </p:txBody>
      </p:sp>
      <p:sp>
        <p:nvSpPr>
          <p:cNvPr id="168" name="Google Shape;168;p19"/>
          <p:cNvSpPr txBox="1"/>
          <p:nvPr>
            <p:ph idx="2" type="body"/>
          </p:nvPr>
        </p:nvSpPr>
        <p:spPr>
          <a:xfrm>
            <a:off x="4638675" y="15335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Algoritm recursiv</a:t>
            </a:r>
            <a:endParaRPr/>
          </a:p>
        </p:txBody>
      </p:sp>
      <p:pic>
        <p:nvPicPr>
          <p:cNvPr id="169" name="Google Shape;169;p19"/>
          <p:cNvPicPr preferRelativeResize="0"/>
          <p:nvPr/>
        </p:nvPicPr>
        <p:blipFill>
          <a:blip r:embed="rId3">
            <a:alphaModFix/>
          </a:blip>
          <a:stretch>
            <a:fillRect/>
          </a:stretch>
        </p:blipFill>
        <p:spPr>
          <a:xfrm>
            <a:off x="885477" y="1800200"/>
            <a:ext cx="2637325" cy="3036325"/>
          </a:xfrm>
          <a:prstGeom prst="rect">
            <a:avLst/>
          </a:prstGeom>
          <a:noFill/>
          <a:ln>
            <a:noFill/>
          </a:ln>
        </p:spPr>
      </p:pic>
      <p:pic>
        <p:nvPicPr>
          <p:cNvPr id="170" name="Google Shape;170;p19"/>
          <p:cNvPicPr preferRelativeResize="0"/>
          <p:nvPr/>
        </p:nvPicPr>
        <p:blipFill>
          <a:blip r:embed="rId4">
            <a:alphaModFix/>
          </a:blip>
          <a:stretch>
            <a:fillRect/>
          </a:stretch>
        </p:blipFill>
        <p:spPr>
          <a:xfrm>
            <a:off x="4062875" y="1810163"/>
            <a:ext cx="4837701" cy="152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Turnul din Hanoi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Turnul din Hanoi</a:t>
            </a:r>
            <a:endParaRPr/>
          </a:p>
        </p:txBody>
      </p:sp>
      <p:sp>
        <p:nvSpPr>
          <p:cNvPr id="181" name="Google Shape;181;p21"/>
          <p:cNvSpPr txBox="1"/>
          <p:nvPr>
            <p:ph idx="1" type="body"/>
          </p:nvPr>
        </p:nvSpPr>
        <p:spPr>
          <a:xfrm>
            <a:off x="819150" y="1990725"/>
            <a:ext cx="41604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Turnul din Hanoi reprezintă o problemă matematică care constă în trei turnuri și mai multe discuri aranjate pe unul din turnuri. </a:t>
            </a:r>
            <a:endParaRPr/>
          </a:p>
          <a:p>
            <a:pPr indent="0" lvl="0" marL="0" rtl="0" algn="l">
              <a:spcBef>
                <a:spcPts val="1600"/>
              </a:spcBef>
              <a:spcAft>
                <a:spcPts val="0"/>
              </a:spcAft>
              <a:buNone/>
            </a:pPr>
            <a:r>
              <a:rPr lang="en"/>
              <a:t>Reguli:</a:t>
            </a:r>
            <a:endParaRPr/>
          </a:p>
          <a:p>
            <a:pPr indent="-311150" lvl="0" marL="457200" rtl="0" algn="l">
              <a:spcBef>
                <a:spcPts val="1600"/>
              </a:spcBef>
              <a:spcAft>
                <a:spcPts val="0"/>
              </a:spcAft>
              <a:buSzPts val="1300"/>
              <a:buChar char="-"/>
            </a:pPr>
            <a:r>
              <a:rPr lang="en"/>
              <a:t>Poți muta un singur disc între turnuri </a:t>
            </a:r>
            <a:endParaRPr/>
          </a:p>
          <a:p>
            <a:pPr indent="-311150" lvl="0" marL="457200" rtl="0" algn="l">
              <a:spcBef>
                <a:spcPts val="0"/>
              </a:spcBef>
              <a:spcAft>
                <a:spcPts val="0"/>
              </a:spcAft>
              <a:buSzPts val="1300"/>
              <a:buChar char="-"/>
            </a:pPr>
            <a:r>
              <a:rPr lang="en"/>
              <a:t>Poți muta doar discul de deasupra turnului</a:t>
            </a:r>
            <a:endParaRPr/>
          </a:p>
          <a:p>
            <a:pPr indent="-311150" lvl="0" marL="457200" rtl="0" algn="l">
              <a:spcBef>
                <a:spcPts val="0"/>
              </a:spcBef>
              <a:spcAft>
                <a:spcPts val="0"/>
              </a:spcAft>
              <a:buSzPts val="1300"/>
              <a:buChar char="-"/>
            </a:pPr>
            <a:r>
              <a:rPr lang="en"/>
              <a:t>Nu poți avea un disc mai mare deasupra unui mai mic</a:t>
            </a:r>
            <a:endParaRPr/>
          </a:p>
          <a:p>
            <a:pPr indent="0" lvl="0" marL="0" rtl="0" algn="l">
              <a:spcBef>
                <a:spcPts val="1600"/>
              </a:spcBef>
              <a:spcAft>
                <a:spcPts val="1600"/>
              </a:spcAft>
              <a:buNone/>
            </a:pPr>
            <a:r>
              <a:rPr lang="en"/>
              <a:t>Turnul din Hanoi poate fi rezolvat în 2^n-1 pași (n reprezântând numătul de discuri).</a:t>
            </a:r>
            <a:endParaRPr/>
          </a:p>
        </p:txBody>
      </p:sp>
      <p:pic>
        <p:nvPicPr>
          <p:cNvPr id="182" name="Google Shape;182;p21"/>
          <p:cNvPicPr preferRelativeResize="0"/>
          <p:nvPr/>
        </p:nvPicPr>
        <p:blipFill>
          <a:blip r:embed="rId3">
            <a:alphaModFix/>
          </a:blip>
          <a:stretch>
            <a:fillRect/>
          </a:stretch>
        </p:blipFill>
        <p:spPr>
          <a:xfrm>
            <a:off x="5418075" y="1990725"/>
            <a:ext cx="333375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