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Nuni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italic.fntdata"/><Relationship Id="rId30" Type="http://schemas.openxmlformats.org/officeDocument/2006/relationships/font" Target="fonts/Nuni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9bbf49bc72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9bbf49bc72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9bbf49bc72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9bbf49bc72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bbf49bc72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bbf49bc72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9bbf49bc72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9bbf49bc72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9bbf49bc7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9bbf49bc7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9bbf49bc72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9bbf49bc72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9bbf49bc72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9bbf49bc72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bbf49bc72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9bbf49bc72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bbf49bc72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bbf49bc72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bbf49bc72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9bbf49bc72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bbf49bc72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bbf49bc72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9bbf49bc72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9bbf49bc72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9bbf49bc72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9bbf49bc72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9bbf49bc72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9bbf49bc72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9bbf49bc72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9bbf49bc72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bbf49bc72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9bbf49bc72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[L] 05.10.2020 - [V] 18.12.2020 Proces didactic [11S]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[S] 19.12.2020 - [D] 10.01.2021 Vacanta iarna [3S]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[L] 11.01.2021 - [V] 29.01.2021 Proces didactic [3S]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[S] 30.01.2021 - [V] 19.02.2021 Sesiunea de examene [3S]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[S] 20.02.2021 - [D] 28.02.2021 Vacanța inter-semestrială [1S]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bbf49bc72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9bbf49bc72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9bbf49bc72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9bbf49bc72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bbf49bc72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9bbf49bc72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bbf49bc72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9bbf49bc72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9bbf49bc72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9bbf49bc72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bbf49bc72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bbf49bc72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POO - Introducere, Clase, Obiecte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 Chiș - 2021, UPB, ACS, An II, Seria AC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DRY - Don’t repeat yourself!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Este un principiu în programare prin care părți ale codului sunt scrise o singură dată într-un singur loc și după reutilizate. OOP ajută la îndeplinirea acestui principiu, codul devenind mai ușor de menținut, extins și depănat (debugged).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" y="285750"/>
            <a:ext cx="85725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Clase și Obiecte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Clase și Obiecte</a:t>
            </a:r>
            <a:endParaRPr/>
          </a:p>
        </p:txBody>
      </p:sp>
      <p:sp>
        <p:nvSpPr>
          <p:cNvPr id="196" name="Google Shape;196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POO introduce termenul de </a:t>
            </a:r>
            <a:r>
              <a:rPr b="1" lang="en"/>
              <a:t>clase (class)</a:t>
            </a:r>
            <a:r>
              <a:rPr lang="en"/>
              <a:t>. O clasă reprezintă un blue-print (o matriță) care să reprezinte cum va arăta un </a:t>
            </a:r>
            <a:r>
              <a:rPr b="1" lang="en"/>
              <a:t>obiect (object)</a:t>
            </a:r>
            <a:r>
              <a:rPr lang="en"/>
              <a:t> și cum se va comporta acesta. Prin clase vom putea construi obiecte.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 clasă conține date și funcții pentru manipularea acestora, aceste elemente fiind considerate </a:t>
            </a:r>
            <a:r>
              <a:rPr b="1" lang="en"/>
              <a:t>membrii</a:t>
            </a:r>
            <a:r>
              <a:rPr lang="en"/>
              <a:t> </a:t>
            </a:r>
            <a:r>
              <a:rPr b="1" lang="en"/>
              <a:t>ai</a:t>
            </a:r>
            <a:r>
              <a:rPr lang="en"/>
              <a:t> </a:t>
            </a:r>
            <a:r>
              <a:rPr b="1" lang="en"/>
              <a:t>clasei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Obiectul</a:t>
            </a:r>
            <a:r>
              <a:rPr lang="en"/>
              <a:t> reprezintă </a:t>
            </a:r>
            <a:r>
              <a:rPr b="1" lang="en"/>
              <a:t>instanțierea</a:t>
            </a:r>
            <a:r>
              <a:rPr lang="en"/>
              <a:t> unei </a:t>
            </a:r>
            <a:r>
              <a:rPr b="1" lang="en"/>
              <a:t>clase</a:t>
            </a:r>
            <a:r>
              <a:rPr lang="en"/>
              <a:t>. Când un obiect este creat, acesta se poate folosi de toate funcțiile și metodele oferite de clasa respectivă.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600" y="152400"/>
            <a:ext cx="637079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4550" y="348263"/>
            <a:ext cx="5754900" cy="444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Crearea unei clase</a:t>
            </a:r>
            <a:endParaRPr/>
          </a:p>
        </p:txBody>
      </p:sp>
      <p:sp>
        <p:nvSpPr>
          <p:cNvPr id="212" name="Google Shape;212;p28"/>
          <p:cNvSpPr txBox="1"/>
          <p:nvPr>
            <p:ph idx="1" type="body"/>
          </p:nvPr>
        </p:nvSpPr>
        <p:spPr>
          <a:xfrm>
            <a:off x="819150" y="15782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</a:t>
            </a:r>
            <a:r>
              <a:rPr b="1" lang="en"/>
              <a:t>lass - </a:t>
            </a:r>
            <a:r>
              <a:rPr lang="en"/>
              <a:t>este folosit pentru a crea o clasă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</a:t>
            </a:r>
            <a:r>
              <a:rPr b="1" lang="en"/>
              <a:t>ublic - </a:t>
            </a:r>
            <a:r>
              <a:rPr lang="en"/>
              <a:t>este un specificator de acces (într-un laborator viitor)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a</a:t>
            </a:r>
            <a:r>
              <a:rPr b="1" lang="en"/>
              <a:t>ttributes</a:t>
            </a:r>
            <a:r>
              <a:rPr b="1" lang="en"/>
              <a:t> - </a:t>
            </a:r>
            <a:r>
              <a:rPr lang="en"/>
              <a:t>exampleNumber și exampleString sunt atribute ale unei clase vor fi folosite pentru a stoca date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;</a:t>
            </a:r>
            <a:r>
              <a:rPr lang="en"/>
              <a:t> </a:t>
            </a:r>
            <a:r>
              <a:rPr b="1" lang="en"/>
              <a:t>- </a:t>
            </a:r>
            <a:r>
              <a:rPr lang="en"/>
              <a:t>nu uitați de ele la final de clasă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550" y="3235825"/>
            <a:ext cx="8174875" cy="160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Crearea unui obiect  și atribuirea de valori</a:t>
            </a:r>
            <a:endParaRPr/>
          </a:p>
        </p:txBody>
      </p:sp>
      <p:pic>
        <p:nvPicPr>
          <p:cNvPr id="219" name="Google Shape;21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025" y="304800"/>
            <a:ext cx="7109813" cy="385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 reținut</a:t>
            </a:r>
            <a:endParaRPr/>
          </a:p>
        </p:txBody>
      </p:sp>
      <p:sp>
        <p:nvSpPr>
          <p:cNvPr id="230" name="Google Shape;230;p3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Cei 4 piloni ai OOP sunt: moștenire, încapsulare, abstractizare și polimorfism.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Clasa reprezintă un blue-print al unui tip de date.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Clasele au atribute și metode.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Prin intermediul unei clase putem crea obiecte.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DRY - Principiu de programare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Organizare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61950"/>
            <a:ext cx="883920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Exerciții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Exerciții</a:t>
            </a:r>
            <a:endParaRPr/>
          </a:p>
        </p:txBody>
      </p:sp>
      <p:sp>
        <p:nvSpPr>
          <p:cNvPr id="246" name="Google Shape;246;p3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Pornind de la exemplul din slide 17, realizați o clasă </a:t>
            </a:r>
            <a:r>
              <a:rPr b="1" lang="en"/>
              <a:t>Student</a:t>
            </a:r>
            <a:r>
              <a:rPr lang="en"/>
              <a:t> cu următoarele </a:t>
            </a:r>
            <a:r>
              <a:rPr b="1" lang="en"/>
              <a:t>atribute</a:t>
            </a:r>
            <a:r>
              <a:rPr lang="en"/>
              <a:t>: nume, prenume, grupă, ce mi-a plăcut la laboratorul de SDA și vreau să fie păstrat, ce nu mi-a plăcut la laboratorul de SDA sau ce poate fi îmbunătățit, ce îmi doresc să fac după ce termin facultatea. Creați un obiect care să fie o reflexie a voastră și afișați aceste date. </a:t>
            </a:r>
            <a:r>
              <a:rPr b="1" lang="en"/>
              <a:t>5</a:t>
            </a:r>
            <a:r>
              <a:rPr b="1" lang="en"/>
              <a:t>p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Pornind de la codul din slide-ul următor, adăugați la metoda </a:t>
            </a:r>
            <a:r>
              <a:rPr b="1" lang="en"/>
              <a:t>sortingAlg</a:t>
            </a:r>
            <a:r>
              <a:rPr lang="en"/>
              <a:t> o metodă de sortare a vectorului. </a:t>
            </a:r>
            <a:r>
              <a:rPr b="1" lang="en"/>
              <a:t>4p (nu bubble sort)</a:t>
            </a:r>
            <a:endParaRPr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/>
          <p:nvPr>
            <p:ph idx="1" type="body"/>
          </p:nvPr>
        </p:nvSpPr>
        <p:spPr>
          <a:xfrm>
            <a:off x="819150" y="2438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4382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#include </a:t>
            </a:r>
            <a:r>
              <a:rPr lang="en" sz="800">
                <a:solidFill>
                  <a:srgbClr val="C41A1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&lt;stdio.h&gt;</a:t>
            </a:r>
            <a:endParaRPr sz="800">
              <a:solidFill>
                <a:srgbClr val="C41A1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4382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#include </a:t>
            </a:r>
            <a:r>
              <a:rPr lang="en" sz="800">
                <a:solidFill>
                  <a:srgbClr val="C41A1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&lt;iostream&gt;</a:t>
            </a:r>
            <a:endParaRPr sz="800">
              <a:solidFill>
                <a:srgbClr val="C41A1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9B239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" sz="800">
                <a:solidFill>
                  <a:srgbClr val="9B239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800">
                <a:solidFill>
                  <a:srgbClr val="9B239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namespace</a:t>
            </a:r>
            <a:r>
              <a:rPr lang="en" sz="800">
                <a:solidFill>
                  <a:srgbClr val="9B239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800">
                <a:solidFill>
                  <a:srgbClr val="0B4F7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std</a:t>
            </a:r>
            <a:r>
              <a:rPr lang="en" sz="800">
                <a:solidFill>
                  <a:srgbClr val="9B239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sz="800">
              <a:solidFill>
                <a:srgbClr val="9B239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9B239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" sz="800">
                <a:solidFill>
                  <a:srgbClr val="0B4F7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Sorter{</a:t>
            </a:r>
            <a:endParaRPr sz="800">
              <a:solidFill>
                <a:srgbClr val="0B4F7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9B239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" sz="800">
                <a:solidFill>
                  <a:srgbClr val="9B239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 sz="800">
              <a:solidFill>
                <a:srgbClr val="9B239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" sz="800">
                <a:solidFill>
                  <a:srgbClr val="9B239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800">
                <a:solidFill>
                  <a:srgbClr val="0F68A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sortingAlg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800">
                <a:solidFill>
                  <a:srgbClr val="9B239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arr[], </a:t>
            </a:r>
            <a:r>
              <a:rPr b="1" lang="en" sz="800">
                <a:solidFill>
                  <a:srgbClr val="9B239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n)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{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//TO DO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}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" sz="800">
                <a:solidFill>
                  <a:srgbClr val="9B239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800">
                <a:solidFill>
                  <a:srgbClr val="0F68A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printArray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800">
                <a:solidFill>
                  <a:srgbClr val="9B239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arr[], </a:t>
            </a:r>
            <a:r>
              <a:rPr b="1" lang="en" sz="800">
                <a:solidFill>
                  <a:srgbClr val="9B239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n)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{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lang="en" sz="800">
                <a:solidFill>
                  <a:srgbClr val="9B239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lang="en" sz="800">
                <a:solidFill>
                  <a:srgbClr val="9B239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(i = </a:t>
            </a:r>
            <a:r>
              <a:rPr lang="en" sz="800">
                <a:solidFill>
                  <a:srgbClr val="1C00C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 i &lt; n; i++)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" sz="800">
                <a:solidFill>
                  <a:srgbClr val="6C36A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&lt;&lt; arr[i] &lt;&lt; </a:t>
            </a:r>
            <a:r>
              <a:rPr lang="en" sz="800">
                <a:solidFill>
                  <a:srgbClr val="C41A1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 "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" sz="800">
                <a:solidFill>
                  <a:srgbClr val="6C36A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&lt;&lt; </a:t>
            </a:r>
            <a:r>
              <a:rPr lang="en" sz="800">
                <a:solidFill>
                  <a:srgbClr val="6C36A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}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" sz="800">
                <a:solidFill>
                  <a:srgbClr val="9B239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800">
                <a:solidFill>
                  <a:srgbClr val="0F68A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" sz="800">
                <a:solidFill>
                  <a:srgbClr val="9B239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arr[</a:t>
            </a:r>
            <a:r>
              <a:rPr lang="en" sz="800">
                <a:solidFill>
                  <a:srgbClr val="1C00C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 = { </a:t>
            </a:r>
            <a:r>
              <a:rPr lang="en" sz="800">
                <a:solidFill>
                  <a:srgbClr val="1C00C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800">
                <a:solidFill>
                  <a:srgbClr val="1C00C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800">
                <a:solidFill>
                  <a:srgbClr val="1C00C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22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800">
                <a:solidFill>
                  <a:srgbClr val="1C00C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800">
                <a:solidFill>
                  <a:srgbClr val="1C00C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};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" sz="800">
                <a:solidFill>
                  <a:srgbClr val="9B239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n = </a:t>
            </a:r>
            <a:r>
              <a:rPr lang="en" sz="800">
                <a:solidFill>
                  <a:srgbClr val="1C00C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 sz="800">
                <a:solidFill>
                  <a:srgbClr val="1C464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Sorter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sorting;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sorting.</a:t>
            </a:r>
            <a:r>
              <a:rPr lang="en" sz="800">
                <a:solidFill>
                  <a:srgbClr val="326D7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sortingAlg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(arr, n);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sorting.</a:t>
            </a:r>
            <a:r>
              <a:rPr lang="en" sz="800">
                <a:solidFill>
                  <a:srgbClr val="326D7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printArray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(arr, n);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" sz="800">
                <a:solidFill>
                  <a:srgbClr val="9B239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800">
                <a:solidFill>
                  <a:srgbClr val="1C00C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Detalii de organizare</a:t>
            </a:r>
            <a:endParaRPr/>
          </a:p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11 laboratoare: 10 predare și învățare + 1 pentru prezentare proiecte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29 Noiembrie cel mai probabil va fi zi liberă -&gt; nu facem laborator în acea săptămână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13 Decembrie ultimul lab înainte de vacanța de Crăciun - primire temă proiect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24 Ianuarie prezentare proiecte + colocviu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Detalii de Organizare</a:t>
            </a:r>
            <a:endParaRPr/>
          </a:p>
        </p:txBody>
      </p:sp>
      <p:sp>
        <p:nvSpPr>
          <p:cNvPr id="146" name="Google Shape;146;p16"/>
          <p:cNvSpPr txBox="1"/>
          <p:nvPr>
            <p:ph idx="1" type="body"/>
          </p:nvPr>
        </p:nvSpPr>
        <p:spPr>
          <a:xfrm>
            <a:off x="819150" y="14569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Punctaj laborator: </a:t>
            </a:r>
            <a:r>
              <a:rPr b="1" lang="en"/>
              <a:t>2 puncte</a:t>
            </a:r>
            <a:r>
              <a:rPr lang="en"/>
              <a:t> din care: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1 punct</a:t>
            </a:r>
            <a:r>
              <a:rPr lang="en"/>
              <a:t>: exercițiile de la fiecare laborator (0.1p/laborator). </a:t>
            </a:r>
            <a:r>
              <a:rPr b="1" lang="en"/>
              <a:t>Prezența este obligatorie!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1 punct: </a:t>
            </a:r>
            <a:r>
              <a:rPr lang="en"/>
              <a:t>proiect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Trebuie să luați minim </a:t>
            </a:r>
            <a:r>
              <a:rPr b="1" lang="en"/>
              <a:t>50%</a:t>
            </a:r>
            <a:r>
              <a:rPr lang="en"/>
              <a:t> pe laborator.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Exercițiile se vor trimite pe mail într-un interval de o săptămâna, înainte de a începe laboratorul din săptămâna următoare. Fiecare student trimite un email cu o arhivă care să conțină codul sursă (fișierele .cpp) plus screenshots cu rezultatul afișat pentru fiecare exercițiu. Dacă se depășește perioada nu se punctează.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La email treceți la subiect: </a:t>
            </a:r>
            <a:r>
              <a:rPr b="1" lang="en"/>
              <a:t>Lab_X_Nume_Prenume_Grupa</a:t>
            </a:r>
            <a:r>
              <a:rPr lang="en"/>
              <a:t>. Același nume să îl puneți și la arhivă.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300"/>
              <a:t>Email: chisdanielioan@gmail.com</a:t>
            </a:r>
            <a:endParaRPr sz="2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Industria IT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/>
          <p:nvPr>
            <p:ph type="title"/>
          </p:nvPr>
        </p:nvSpPr>
        <p:spPr>
          <a:xfrm>
            <a:off x="819150" y="453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Roluri</a:t>
            </a:r>
            <a:endParaRPr/>
          </a:p>
        </p:txBody>
      </p:sp>
      <p:sp>
        <p:nvSpPr>
          <p:cNvPr id="157" name="Google Shape;157;p18"/>
          <p:cNvSpPr txBox="1"/>
          <p:nvPr>
            <p:ph idx="1" type="body"/>
          </p:nvPr>
        </p:nvSpPr>
        <p:spPr>
          <a:xfrm>
            <a:off x="819150" y="8742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Management: Project Manager, Product Manager, Product Owner, Scrum Master, Business Analyst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UI/UX (Figma, Bootstrap, CSS, HTML)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Engineering: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FE: JavaScript; framework-uri: React, Angular, Vue etc.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BE: C# (.NET), Java (Spring), Python (Django), Ruby (Ruby on Rails), PHP (laravel) etc.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Firmware, SDK, Console - C++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Low-level: 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Databases: SQL (MySQL, Oracle, PostgreSQL), NoSQL (MongoDB)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Data Analytics &amp; Machine Learning: Python, 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Big Data: Python, Scala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QA: Java, Python etc.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DevOps: bash, linux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Security: scripting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Cloud Engineering (AWS, Azure, GCP)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Oportunități</a:t>
            </a:r>
            <a:endParaRPr/>
          </a:p>
        </p:txBody>
      </p:sp>
      <p:sp>
        <p:nvSpPr>
          <p:cNvPr id="163" name="Google Shape;163;p19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 puteți lucra: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Freelancing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Start-ups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Scale-ups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Corporations</a:t>
            </a:r>
            <a:endParaRPr/>
          </a:p>
        </p:txBody>
      </p:sp>
      <p:sp>
        <p:nvSpPr>
          <p:cNvPr id="164" name="Google Shape;164;p19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steps: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Internships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Hackatons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(OOP)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POO - Introducere</a:t>
            </a:r>
            <a:endParaRPr/>
          </a:p>
        </p:txBody>
      </p:sp>
      <p:sp>
        <p:nvSpPr>
          <p:cNvPr id="175" name="Google Shape;175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Orice produs software trebuie să răspundă unei probleme de business. </a:t>
            </a:r>
            <a:r>
              <a:rPr lang="en"/>
              <a:t>POO a fost introdus pentru a răspunde industriei și a reprezentat o schimbare de paradigmă.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Beneficiile POO sunt următoarele: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Modularitate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Reutilizarea codului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Flexibilitate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Eficacitate în rezolvarea problemelor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