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b57a1c6a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b57a1c6a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b57a1c6a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b57a1c6a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b57a1c6a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b57a1c6a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57a1c6a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57a1c6a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b57a1c6a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b57a1c6a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b57a1c6a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b57a1c6a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57a1c6a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57a1c6a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57a1c6a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b57a1c6a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d3fa424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d3fa424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d3fa424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d3fa424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3fa424e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3fa424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b57a1c6a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b57a1c6a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57a1c6a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b57a1c6a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b57a1c6a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b57a1c6a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57a1c6a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b57a1c6a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b45864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bb4586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b45864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b45864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57a1c6a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57a1c6a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b57a1c6a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b57a1c6a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57a1c6a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57a1c6a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b57a1c6a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b57a1c6a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57a1c6a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57a1c6a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57a1c6a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57a1c6a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57a1c6a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57a1c6a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rulare returneaza “Hello World!”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57a1c6a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57a1c6a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57a1c6a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b57a1c6a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oracle.com/webfolder/technetwork/tutorials/obe/java/gc01/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POO - Constructori &amp; Destructori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II, Seria AC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1 </a:t>
            </a:r>
            <a:r>
              <a:rPr lang="en"/>
              <a:t>constructor</a:t>
            </a:r>
            <a:r>
              <a:rPr lang="en"/>
              <a:t> cu parametrii</a:t>
            </a:r>
            <a:endParaRPr/>
          </a:p>
        </p:txBody>
      </p:sp>
      <p:pic>
        <p:nvPicPr>
          <p:cNvPr id="181" name="Google Shape;181;p22"/>
          <p:cNvPicPr preferRelativeResize="0"/>
          <p:nvPr/>
        </p:nvPicPr>
        <p:blipFill rotWithShape="1">
          <a:blip r:embed="rId3">
            <a:alphaModFix/>
          </a:blip>
          <a:srcRect b="0" l="0" r="2969" t="0"/>
          <a:stretch/>
        </p:blipFill>
        <p:spPr>
          <a:xfrm>
            <a:off x="283513" y="443750"/>
            <a:ext cx="8576974" cy="323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2 constructor cu parametrii</a:t>
            </a:r>
            <a:endParaRPr/>
          </a:p>
        </p:txBody>
      </p:sp>
      <p:pic>
        <p:nvPicPr>
          <p:cNvPr id="187" name="Google Shape;187;p23"/>
          <p:cNvPicPr preferRelativeResize="0"/>
          <p:nvPr/>
        </p:nvPicPr>
        <p:blipFill>
          <a:blip r:embed="rId3">
            <a:alphaModFix/>
          </a:blip>
          <a:stretch>
            <a:fillRect/>
          </a:stretch>
        </p:blipFill>
        <p:spPr>
          <a:xfrm>
            <a:off x="398613" y="398925"/>
            <a:ext cx="6063673" cy="385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Constructori definiți în afara clasei</a:t>
            </a:r>
            <a:endParaRPr/>
          </a:p>
        </p:txBody>
      </p:sp>
      <p:sp>
        <p:nvSpPr>
          <p:cNvPr id="193" name="Google Shape;193;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 și funcțile, contructorii pot fi definiți în afara unei clase. Mai întâi se declară constructorul în interiorul clasei, urmând ca acesta să fie definit în afara ei prin specificarea numelui clasei, urmat de operatorul :: și de numele constructorului (care e același cu cel al clasei).</a:t>
            </a:r>
            <a:endParaRPr/>
          </a:p>
          <a:p>
            <a:pPr indent="0" lvl="0" marL="0" rtl="0" algn="l">
              <a:spcBef>
                <a:spcPts val="1600"/>
              </a:spcBef>
              <a:spcAft>
                <a:spcPts val="0"/>
              </a:spcAft>
              <a:buNone/>
            </a:pPr>
            <a:r>
              <a:rPr lang="en"/>
              <a:t>Sintaxă:</a:t>
            </a:r>
            <a:endParaRPr/>
          </a:p>
          <a:p>
            <a:pPr indent="0" lvl="0" marL="0" rtl="0" algn="l">
              <a:spcBef>
                <a:spcPts val="1600"/>
              </a:spcBef>
              <a:spcAft>
                <a:spcPts val="0"/>
              </a:spcAft>
              <a:buNone/>
            </a:pPr>
            <a:r>
              <a:rPr lang="en"/>
              <a:t>ClassName::ConstructorName(type </a:t>
            </a:r>
            <a:r>
              <a:rPr lang="en"/>
              <a:t>parameter1</a:t>
            </a:r>
            <a:r>
              <a:rPr lang="en"/>
              <a:t>, type parameter2) {</a:t>
            </a:r>
            <a:endParaRPr/>
          </a:p>
          <a:p>
            <a:pPr indent="0" lvl="0" marL="0" rtl="0" algn="l">
              <a:spcBef>
                <a:spcPts val="1600"/>
              </a:spcBef>
              <a:spcAft>
                <a:spcPts val="0"/>
              </a:spcAft>
              <a:buNone/>
            </a:pPr>
            <a:r>
              <a:rPr lang="en"/>
              <a:t>...</a:t>
            </a:r>
            <a:r>
              <a:rPr lang="en"/>
              <a:t>. </a:t>
            </a:r>
            <a:endParaRPr/>
          </a:p>
          <a:p>
            <a:pPr indent="0" lvl="0" marL="0" rtl="0" algn="l">
              <a:spcBef>
                <a:spcPts val="1600"/>
              </a:spcBef>
              <a:spcAft>
                <a:spcPts val="160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constructor definit în afara clasei</a:t>
            </a:r>
            <a:endParaRPr/>
          </a:p>
        </p:txBody>
      </p:sp>
      <p:pic>
        <p:nvPicPr>
          <p:cNvPr id="199" name="Google Shape;199;p25"/>
          <p:cNvPicPr preferRelativeResize="0"/>
          <p:nvPr/>
        </p:nvPicPr>
        <p:blipFill>
          <a:blip r:embed="rId3">
            <a:alphaModFix/>
          </a:blip>
          <a:stretch>
            <a:fillRect/>
          </a:stretch>
        </p:blipFill>
        <p:spPr>
          <a:xfrm>
            <a:off x="328025" y="387725"/>
            <a:ext cx="5447066" cy="385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Constructori multiplii</a:t>
            </a:r>
            <a:endParaRPr/>
          </a:p>
        </p:txBody>
      </p:sp>
      <p:sp>
        <p:nvSpPr>
          <p:cNvPr id="205" name="Google Shape;205;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Pentru o clasă se pot declara mai mulți constructori astfel încât să avem mai multe moduri de a instanția un obiect. Fiecare constructor poate avea parametri diferiți. În funcție de parametrii utilizați se va  apela constructorul corespunzător.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constructuri multiplii</a:t>
            </a:r>
            <a:endParaRPr/>
          </a:p>
        </p:txBody>
      </p:sp>
      <p:pic>
        <p:nvPicPr>
          <p:cNvPr id="211" name="Google Shape;211;p27"/>
          <p:cNvPicPr preferRelativeResize="0"/>
          <p:nvPr/>
        </p:nvPicPr>
        <p:blipFill>
          <a:blip r:embed="rId3">
            <a:alphaModFix/>
          </a:blip>
          <a:stretch>
            <a:fillRect/>
          </a:stretch>
        </p:blipFill>
        <p:spPr>
          <a:xfrm>
            <a:off x="328025" y="304800"/>
            <a:ext cx="2482122" cy="3858701"/>
          </a:xfrm>
          <a:prstGeom prst="rect">
            <a:avLst/>
          </a:prstGeom>
          <a:noFill/>
          <a:ln>
            <a:noFill/>
          </a:ln>
        </p:spPr>
      </p:pic>
      <p:pic>
        <p:nvPicPr>
          <p:cNvPr id="212" name="Google Shape;212;p27"/>
          <p:cNvPicPr preferRelativeResize="0"/>
          <p:nvPr/>
        </p:nvPicPr>
        <p:blipFill>
          <a:blip r:embed="rId4">
            <a:alphaModFix/>
          </a:blip>
          <a:stretch>
            <a:fillRect/>
          </a:stretch>
        </p:blipFill>
        <p:spPr>
          <a:xfrm>
            <a:off x="2928922" y="1740600"/>
            <a:ext cx="6029054" cy="24228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Copy Constructor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Constructor</a:t>
            </a:r>
            <a:endParaRPr/>
          </a:p>
        </p:txBody>
      </p:sp>
      <p:sp>
        <p:nvSpPr>
          <p:cNvPr id="223" name="Google Shape;223;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opy constructor reprezintă un constructor care ia ca parametru un obiect de același tip cu clasa în care se află constructorul respectiv. Cu ajutorul acestui constructor, putem să copiem obiecte, prin copierea membru cu membru în constructor.</a:t>
            </a:r>
            <a:endParaRPr/>
          </a:p>
          <a:p>
            <a:pPr indent="0" lvl="0" marL="0" rtl="0" algn="l">
              <a:spcBef>
                <a:spcPts val="1600"/>
              </a:spcBef>
              <a:spcAft>
                <a:spcPts val="0"/>
              </a:spcAft>
              <a:buNone/>
            </a:pPr>
            <a:r>
              <a:rPr lang="en"/>
              <a:t>Dacă nu ne declarăm noi copy constructorul, compilatorul de C++ creează unul default pentru fiecare clasă. Acesta este suficient în majoritatea cazurilor, în schimb e nevoie să îl creăm noi atunci când un obiect are pointeri sau resurse alocate la runtime (fișiere, path-uri de sistem, conexiuni la internet).</a:t>
            </a:r>
            <a:endParaRPr/>
          </a:p>
          <a:p>
            <a:pPr indent="0" lvl="0" marL="0" rtl="0" algn="l">
              <a:spcBef>
                <a:spcPts val="1600"/>
              </a:spcBef>
              <a:spcAft>
                <a:spcPts val="0"/>
              </a:spcAft>
              <a:buNone/>
            </a:pPr>
            <a:r>
              <a:rPr lang="en"/>
              <a:t>Sintaxă:</a:t>
            </a:r>
            <a:endParaRPr/>
          </a:p>
          <a:p>
            <a:pPr indent="0" lvl="0" marL="0" rtl="0" algn="l">
              <a:spcBef>
                <a:spcPts val="1600"/>
              </a:spcBef>
              <a:spcAft>
                <a:spcPts val="0"/>
              </a:spcAft>
              <a:buNone/>
            </a:pPr>
            <a:r>
              <a:rPr lang="en"/>
              <a:t>ClassName (const ClassName &amp;old_obj);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Shallow Copy vs Deep Copy</a:t>
            </a:r>
            <a:endParaRPr/>
          </a:p>
        </p:txBody>
      </p:sp>
      <p:sp>
        <p:nvSpPr>
          <p:cNvPr id="229" name="Google Shape;229;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Shallow Copy Constructor </a:t>
            </a:r>
            <a:r>
              <a:rPr lang="en"/>
              <a:t>- Copy Constructor Default</a:t>
            </a:r>
            <a:endParaRPr/>
          </a:p>
          <a:p>
            <a:pPr indent="0" lvl="0" marL="0" rtl="0" algn="l">
              <a:spcBef>
                <a:spcPts val="1600"/>
              </a:spcBef>
              <a:spcAft>
                <a:spcPts val="1600"/>
              </a:spcAft>
              <a:buNone/>
            </a:pPr>
            <a:r>
              <a:rPr b="1" lang="en"/>
              <a:t>Deep Copy Constructor</a:t>
            </a:r>
            <a:r>
              <a:rPr lang="en"/>
              <a:t> - este definit de către programator. Este folosit pentru a asigna pointerii obiectului copiat la o nouă adresă. Dacă nu am defini o nouă adresa atunci amândouă obiectele ar folosi </a:t>
            </a:r>
            <a:r>
              <a:rPr lang="en"/>
              <a:t>aceeași</a:t>
            </a:r>
            <a:r>
              <a:rPr lang="en"/>
              <a:t> adresă și o schimbare într-un obiect le-ar afecta pe amândouă</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deep copy constructor</a:t>
            </a:r>
            <a:endParaRPr/>
          </a:p>
        </p:txBody>
      </p:sp>
      <p:pic>
        <p:nvPicPr>
          <p:cNvPr id="235" name="Google Shape;235;p31"/>
          <p:cNvPicPr preferRelativeResize="0"/>
          <p:nvPr/>
        </p:nvPicPr>
        <p:blipFill>
          <a:blip r:embed="rId3">
            <a:alphaModFix/>
          </a:blip>
          <a:stretch>
            <a:fillRect/>
          </a:stretch>
        </p:blipFill>
        <p:spPr>
          <a:xfrm>
            <a:off x="328025" y="213050"/>
            <a:ext cx="5008099" cy="3858699"/>
          </a:xfrm>
          <a:prstGeom prst="rect">
            <a:avLst/>
          </a:prstGeom>
          <a:noFill/>
          <a:ln>
            <a:noFill/>
          </a:ln>
        </p:spPr>
      </p:pic>
      <p:pic>
        <p:nvPicPr>
          <p:cNvPr id="236" name="Google Shape;236;p31"/>
          <p:cNvPicPr preferRelativeResize="0"/>
          <p:nvPr/>
        </p:nvPicPr>
        <p:blipFill>
          <a:blip r:embed="rId4">
            <a:alphaModFix/>
          </a:blip>
          <a:stretch>
            <a:fillRect/>
          </a:stretch>
        </p:blipFill>
        <p:spPr>
          <a:xfrm>
            <a:off x="5403599" y="213050"/>
            <a:ext cx="3503077" cy="23884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213100" y="1370050"/>
            <a:ext cx="7181400" cy="24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Subiect Email - Lab X Nume Prenume Grupă</a:t>
            </a:r>
            <a:endParaRPr sz="2300"/>
          </a:p>
          <a:p>
            <a:pPr indent="0" lvl="0" marL="0" rtl="0" algn="ctr">
              <a:spcBef>
                <a:spcPts val="0"/>
              </a:spcBef>
              <a:spcAft>
                <a:spcPts val="0"/>
              </a:spcAft>
              <a:buNone/>
            </a:pPr>
            <a:r>
              <a:rPr lang="en" sz="2300"/>
              <a:t>Arhivă - Lab_X_Nume_Prenume_Grupă</a:t>
            </a:r>
            <a:endParaRPr sz="2300"/>
          </a:p>
          <a:p>
            <a:pPr indent="0" lvl="0" marL="0" rtl="0" algn="ctr">
              <a:spcBef>
                <a:spcPts val="0"/>
              </a:spcBef>
              <a:spcAft>
                <a:spcPts val="0"/>
              </a:spcAft>
              <a:buNone/>
            </a:pPr>
            <a:r>
              <a:rPr lang="en" sz="2300"/>
              <a:t>Nu uitați de screenshots (-1p/ss)</a:t>
            </a:r>
            <a:endParaRPr sz="2300"/>
          </a:p>
          <a:p>
            <a:pPr indent="0" lvl="0" marL="0" rtl="0" algn="ctr">
              <a:spcBef>
                <a:spcPts val="0"/>
              </a:spcBef>
              <a:spcAft>
                <a:spcPts val="0"/>
              </a:spcAft>
              <a:buNone/>
            </a:pPr>
            <a:r>
              <a:rPr lang="en" sz="2300"/>
              <a:t>Fără prezență punctajul se înjumătățește de la 9</a:t>
            </a:r>
            <a:endParaRPr sz="2300"/>
          </a:p>
          <a:p>
            <a:pPr indent="0" lvl="0" marL="0" rtl="0" algn="ctr">
              <a:spcBef>
                <a:spcPts val="0"/>
              </a:spcBef>
              <a:spcAft>
                <a:spcPts val="0"/>
              </a:spcAft>
              <a:buNone/>
            </a:pPr>
            <a:r>
              <a:rPr lang="en" sz="2300"/>
              <a:t>Temă trimisă după deadline (duminică ora 22) nu se punctează</a:t>
            </a:r>
            <a:endParaRPr sz="2300"/>
          </a:p>
          <a:p>
            <a:pPr indent="0" lvl="0" marL="0" rtl="0" algn="ctr">
              <a:spcBef>
                <a:spcPts val="0"/>
              </a:spcBef>
              <a:spcAft>
                <a:spcPts val="0"/>
              </a:spcAft>
              <a:buNone/>
            </a:pPr>
            <a:r>
              <a:rPr lang="en" sz="2300"/>
              <a:t>Copiat - 0 puncte per temă</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Destructori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Destructori</a:t>
            </a:r>
            <a:endParaRPr/>
          </a:p>
        </p:txBody>
      </p:sp>
      <p:sp>
        <p:nvSpPr>
          <p:cNvPr id="247" name="Google Shape;247;p33"/>
          <p:cNvSpPr txBox="1"/>
          <p:nvPr>
            <p:ph idx="1" type="body"/>
          </p:nvPr>
        </p:nvSpPr>
        <p:spPr>
          <a:xfrm>
            <a:off x="819150" y="14568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Destructorul este o funcție specială în cadrul unei clase care este executată în momentul în care un obiect al clasei respective nu mai are nici un scop</a:t>
            </a:r>
            <a:r>
              <a:rPr lang="en"/>
              <a:t>. Acesta distruge/șterge obiectul.</a:t>
            </a:r>
            <a:endParaRPr/>
          </a:p>
          <a:p>
            <a:pPr indent="0" lvl="0" marL="0" rtl="0" algn="l">
              <a:spcBef>
                <a:spcPts val="1600"/>
              </a:spcBef>
              <a:spcAft>
                <a:spcPts val="0"/>
              </a:spcAft>
              <a:buNone/>
            </a:pPr>
            <a:r>
              <a:rPr lang="en"/>
              <a:t>Destructorul are același nume ca și clasa, având în față operatorul  </a:t>
            </a:r>
            <a:r>
              <a:rPr b="1" lang="en"/>
              <a:t>~</a:t>
            </a:r>
            <a:r>
              <a:rPr lang="en"/>
              <a:t>. Nu poate returna nici o valoare și nici nu poate primi parametrii. Destructorii sunt utilizați pentru a elibera resursele utilizate (memoria). Apelarea se realizează astfel: NumeObiect.~Destructor();</a:t>
            </a:r>
            <a:endParaRPr/>
          </a:p>
          <a:p>
            <a:pPr indent="0" lvl="0" marL="0" rtl="0" algn="l">
              <a:spcBef>
                <a:spcPts val="1600"/>
              </a:spcBef>
              <a:spcAft>
                <a:spcPts val="0"/>
              </a:spcAft>
              <a:buNone/>
            </a:pPr>
            <a:r>
              <a:rPr lang="en"/>
              <a:t>Destructorul este apelat automat în momentul în care se termină o funcție sau programul.</a:t>
            </a:r>
            <a:endParaRPr/>
          </a:p>
          <a:p>
            <a:pPr indent="0" lvl="0" marL="0" rtl="0" algn="l">
              <a:spcBef>
                <a:spcPts val="1600"/>
              </a:spcBef>
              <a:spcAft>
                <a:spcPts val="0"/>
              </a:spcAft>
              <a:buNone/>
            </a:pPr>
            <a:r>
              <a:rPr lang="en"/>
              <a:t>Fiecare clasă are un singur destructor.</a:t>
            </a:r>
            <a:endParaRPr/>
          </a:p>
          <a:p>
            <a:pPr indent="0" lvl="0" marL="0" rtl="0" algn="l">
              <a:spcBef>
                <a:spcPts val="1600"/>
              </a:spcBef>
              <a:spcAft>
                <a:spcPts val="1600"/>
              </a:spcAft>
              <a:buNone/>
            </a:pPr>
            <a:r>
              <a:rPr lang="en"/>
              <a:t>Destructorii sunt creați automat dacă nu îi creăm noi, iar aceștia merg bine atâta timp cât nu avem memorie alocată dinamic. Dacă o clasă conține un pointer către o zonă de memorie atunci trebuie să folosim un destructor pentru a elibera memoria înainte ca instanța clasei să fie distrusă. Dacă nu se realizează această operație pot apărea pierderi de memorie (memory leak).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destructori</a:t>
            </a:r>
            <a:endParaRPr/>
          </a:p>
        </p:txBody>
      </p:sp>
      <p:pic>
        <p:nvPicPr>
          <p:cNvPr id="253" name="Google Shape;253;p34"/>
          <p:cNvPicPr preferRelativeResize="0"/>
          <p:nvPr/>
        </p:nvPicPr>
        <p:blipFill>
          <a:blip r:embed="rId3">
            <a:alphaModFix/>
          </a:blip>
          <a:stretch>
            <a:fillRect/>
          </a:stretch>
        </p:blipFill>
        <p:spPr>
          <a:xfrm>
            <a:off x="328025" y="387725"/>
            <a:ext cx="4361667" cy="385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Diferență față de Java...</a:t>
            </a:r>
            <a:endParaRPr/>
          </a:p>
        </p:txBody>
      </p:sp>
      <p:sp>
        <p:nvSpPr>
          <p:cNvPr id="259" name="Google Shape;25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Având în vedere că în Java nu există pointeri, tocmai pentru a ușura munca programatorilor, nu există nici destructori.</a:t>
            </a:r>
            <a:endParaRPr/>
          </a:p>
          <a:p>
            <a:pPr indent="0" lvl="0" marL="0" rtl="0" algn="l">
              <a:spcBef>
                <a:spcPts val="1600"/>
              </a:spcBef>
              <a:spcAft>
                <a:spcPts val="0"/>
              </a:spcAft>
              <a:buNone/>
            </a:pPr>
            <a:r>
              <a:rPr lang="en"/>
              <a:t>În Java există o componentă numită </a:t>
            </a:r>
            <a:r>
              <a:rPr b="1" lang="en"/>
              <a:t>Garbage Collector</a:t>
            </a:r>
            <a:r>
              <a:rPr lang="en"/>
              <a:t> care șterge toate obiectele care nu mai sunt folosite, în mod automat.</a:t>
            </a:r>
            <a:endParaRPr/>
          </a:p>
          <a:p>
            <a:pPr indent="0" lvl="0" marL="0" rtl="0" algn="l">
              <a:spcBef>
                <a:spcPts val="1600"/>
              </a:spcBef>
              <a:spcAft>
                <a:spcPts val="1600"/>
              </a:spcAft>
              <a:buNone/>
            </a:pPr>
            <a:r>
              <a:rPr lang="en"/>
              <a:t>Nice to read: </a:t>
            </a:r>
            <a:r>
              <a:rPr lang="en" sz="1100" u="sng">
                <a:solidFill>
                  <a:schemeClr val="hlink"/>
                </a:solidFill>
                <a:latin typeface="Arial"/>
                <a:ea typeface="Arial"/>
                <a:cs typeface="Arial"/>
                <a:sym typeface="Arial"/>
                <a:hlinkClick r:id="rId3"/>
              </a:rPr>
              <a:t>https://www.oracle.com/webfolder/technetwork/tutorials/obe/java/gc01/index.html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Reținut</a:t>
            </a:r>
            <a:endParaRPr/>
          </a:p>
        </p:txBody>
      </p:sp>
      <p:sp>
        <p:nvSpPr>
          <p:cNvPr id="270" name="Google Shape;270;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Constructorul - metodă utilizată pentru instanțierea unui obiect, apelat în momentul creării acestuia</a:t>
            </a:r>
            <a:endParaRPr/>
          </a:p>
          <a:p>
            <a:pPr indent="0" lvl="0" marL="0" rtl="0" algn="l">
              <a:spcBef>
                <a:spcPts val="1600"/>
              </a:spcBef>
              <a:spcAft>
                <a:spcPts val="0"/>
              </a:spcAft>
              <a:buNone/>
            </a:pPr>
            <a:r>
              <a:rPr lang="en"/>
              <a:t>Reguli constructori - numele este același ca și cel al clasei și nu are return type</a:t>
            </a:r>
            <a:endParaRPr/>
          </a:p>
          <a:p>
            <a:pPr indent="0" lvl="0" marL="0" rtl="0" algn="l">
              <a:spcBef>
                <a:spcPts val="1600"/>
              </a:spcBef>
              <a:spcAft>
                <a:spcPts val="0"/>
              </a:spcAft>
              <a:buNone/>
            </a:pPr>
            <a:r>
              <a:rPr lang="en"/>
              <a:t>Tipuri de constructori - default, cu parametrii și copy </a:t>
            </a:r>
            <a:endParaRPr/>
          </a:p>
          <a:p>
            <a:pPr indent="0" lvl="0" marL="0" rtl="0" algn="l">
              <a:spcBef>
                <a:spcPts val="1600"/>
              </a:spcBef>
              <a:spcAft>
                <a:spcPts val="0"/>
              </a:spcAft>
              <a:buNone/>
            </a:pPr>
            <a:r>
              <a:rPr lang="en"/>
              <a:t>Copy constructor - default (shallow) și creat de programator(deep), mereu există doar unul într-o clasă și e folosit pentru a crea obiecte noi din unul existent</a:t>
            </a:r>
            <a:endParaRPr/>
          </a:p>
          <a:p>
            <a:pPr indent="0" lvl="0" marL="0" rtl="0" algn="l">
              <a:spcBef>
                <a:spcPts val="1600"/>
              </a:spcBef>
              <a:spcAft>
                <a:spcPts val="0"/>
              </a:spcAft>
              <a:buNone/>
            </a:pPr>
            <a:r>
              <a:rPr lang="en"/>
              <a:t>Destructor - metodă utilizată pentru a distruge un obiect, folosește același nume ca cel al clasei +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81" name="Google Shape;281;p39"/>
          <p:cNvSpPr txBox="1"/>
          <p:nvPr>
            <p:ph idx="1" type="body"/>
          </p:nvPr>
        </p:nvSpPr>
        <p:spPr>
          <a:xfrm>
            <a:off x="819150" y="1800200"/>
            <a:ext cx="76638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Să se implementeze o clasă cu constructor default care să afișeze data curentă (ziua și ora) în momentul instanțierii. </a:t>
            </a:r>
            <a:r>
              <a:rPr b="1" lang="en"/>
              <a:t>3</a:t>
            </a:r>
            <a:r>
              <a:rPr b="1" lang="en"/>
              <a:t>p</a:t>
            </a:r>
            <a:endParaRPr b="1"/>
          </a:p>
          <a:p>
            <a:pPr indent="-311150" lvl="0" marL="457200" rtl="0" algn="l">
              <a:spcBef>
                <a:spcPts val="0"/>
              </a:spcBef>
              <a:spcAft>
                <a:spcPts val="0"/>
              </a:spcAft>
              <a:buSzPts val="1300"/>
              <a:buAutoNum type="arabicPeriod"/>
            </a:pPr>
            <a:r>
              <a:rPr lang="en"/>
              <a:t>Să se implementeze o clasă </a:t>
            </a:r>
            <a:r>
              <a:rPr i="1" lang="en"/>
              <a:t>Car</a:t>
            </a:r>
            <a:r>
              <a:rPr lang="en"/>
              <a:t>. </a:t>
            </a:r>
            <a:r>
              <a:rPr lang="en"/>
              <a:t>Această</a:t>
            </a:r>
            <a:r>
              <a:rPr lang="en"/>
              <a:t> clasă trebuie să aibă constructori multiplii (minim 4). Constructorii trebuie să fie definiți în afara clasei. Clasa </a:t>
            </a:r>
            <a:r>
              <a:rPr i="1" lang="en"/>
              <a:t>Car</a:t>
            </a:r>
            <a:r>
              <a:rPr lang="en"/>
              <a:t> trebuie să aibă minim 4 atribute și un constructor să fie de tipul default. Creați un obiect pentru fiecare constructor. </a:t>
            </a:r>
            <a:r>
              <a:rPr b="1" lang="en"/>
              <a:t>4p</a:t>
            </a:r>
            <a:endParaRPr b="1"/>
          </a:p>
          <a:p>
            <a:pPr indent="-311150" lvl="0" marL="457200" rtl="0" algn="l">
              <a:spcBef>
                <a:spcPts val="0"/>
              </a:spcBef>
              <a:spcAft>
                <a:spcPts val="0"/>
              </a:spcAft>
              <a:buSzPts val="1300"/>
              <a:buAutoNum type="arabicPeriod"/>
            </a:pPr>
            <a:r>
              <a:rPr lang="en"/>
              <a:t>Să se implementeze o clasă </a:t>
            </a:r>
            <a:r>
              <a:rPr i="1" lang="en"/>
              <a:t>Sibling</a:t>
            </a:r>
            <a:r>
              <a:rPr lang="en"/>
              <a:t>. Atributele din interiorul clasei vor fi cele de nume,  prenume și vârstă, toate alocate prin intermediul pointerilor. Pentru această clasă trebuie să aveți și un copy constructor.  Creați un obiect </a:t>
            </a:r>
            <a:r>
              <a:rPr i="1" lang="en"/>
              <a:t>sibling1</a:t>
            </a:r>
            <a:r>
              <a:rPr lang="en"/>
              <a:t>. Creați un obiect </a:t>
            </a:r>
            <a:r>
              <a:rPr i="1" lang="en"/>
              <a:t>sibling2</a:t>
            </a:r>
            <a:r>
              <a:rPr lang="en"/>
              <a:t> cu ajutorul copy constructorului și faceți update la prenume și vârstă. Afișați atributele fiecărui obiect. </a:t>
            </a:r>
            <a:r>
              <a:rPr b="1" lang="en"/>
              <a:t>2p</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*toate exercițiile trebuie să aibă și destructorii definiți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Constructori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Constructori - Definire</a:t>
            </a:r>
            <a:endParaRPr/>
          </a:p>
        </p:txBody>
      </p:sp>
      <p:sp>
        <p:nvSpPr>
          <p:cNvPr id="145" name="Google Shape;145;p16"/>
          <p:cNvSpPr txBox="1"/>
          <p:nvPr>
            <p:ph idx="1" type="body"/>
          </p:nvPr>
        </p:nvSpPr>
        <p:spPr>
          <a:xfrm>
            <a:off x="819150" y="1856275"/>
            <a:ext cx="3797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Constructorii de </a:t>
            </a:r>
            <a:r>
              <a:rPr lang="en"/>
              <a:t>clase</a:t>
            </a:r>
            <a:r>
              <a:rPr lang="en"/>
              <a:t> sunt funcții ce aparțin unei clase și sunt executate în momentul în care vrem să </a:t>
            </a:r>
            <a:r>
              <a:rPr lang="en"/>
              <a:t>creăm</a:t>
            </a:r>
            <a:r>
              <a:rPr lang="en"/>
              <a:t> un obiect al unei clase.</a:t>
            </a:r>
            <a:endParaRPr/>
          </a:p>
          <a:p>
            <a:pPr indent="0" lvl="0" marL="0" rtl="0" algn="l">
              <a:spcBef>
                <a:spcPts val="1600"/>
              </a:spcBef>
              <a:spcAft>
                <a:spcPts val="0"/>
              </a:spcAft>
              <a:buNone/>
            </a:pPr>
            <a:r>
              <a:rPr lang="en"/>
              <a:t>Un constructor va avea același nume ca și clasa din care face parte și nu returnează explicit un tip anume (nici măcar void) și poate avea oricâți parametri.</a:t>
            </a:r>
            <a:endParaRPr/>
          </a:p>
          <a:p>
            <a:pPr indent="0" lvl="0" marL="0" rtl="0" algn="l">
              <a:spcBef>
                <a:spcPts val="1600"/>
              </a:spcBef>
              <a:spcAft>
                <a:spcPts val="0"/>
              </a:spcAft>
              <a:buNone/>
            </a:pPr>
            <a:r>
              <a:rPr lang="en"/>
              <a:t>Constructorii pot fi foarte utili pentru setarea inițială a valorilor unor variabile ce aparțin clasei respective.</a:t>
            </a:r>
            <a:endParaRPr/>
          </a:p>
          <a:p>
            <a:pPr indent="0" lvl="0" marL="0" rtl="0" algn="l">
              <a:spcBef>
                <a:spcPts val="1600"/>
              </a:spcBef>
              <a:spcAft>
                <a:spcPts val="1600"/>
              </a:spcAft>
              <a:buNone/>
            </a:pPr>
            <a:r>
              <a:rPr lang="en"/>
              <a:t>Există trei tipuri de constructori: default, cu parametrii și copy constructor.</a:t>
            </a:r>
            <a:endParaRPr/>
          </a:p>
        </p:txBody>
      </p:sp>
      <p:sp>
        <p:nvSpPr>
          <p:cNvPr id="146" name="Google Shape;146;p16"/>
          <p:cNvSpPr txBox="1"/>
          <p:nvPr>
            <p:ph idx="1" type="body"/>
          </p:nvPr>
        </p:nvSpPr>
        <p:spPr>
          <a:xfrm>
            <a:off x="4616850" y="1856275"/>
            <a:ext cx="3797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Sintaxă:</a:t>
            </a:r>
            <a:endParaRPr/>
          </a:p>
          <a:p>
            <a:pPr indent="0" lvl="0" marL="0" rtl="0" algn="l">
              <a:spcBef>
                <a:spcPts val="1600"/>
              </a:spcBef>
              <a:spcAft>
                <a:spcPts val="0"/>
              </a:spcAft>
              <a:buNone/>
            </a:pPr>
            <a:r>
              <a:rPr lang="en"/>
              <a:t>class ClassName {</a:t>
            </a:r>
            <a:endParaRPr/>
          </a:p>
          <a:p>
            <a:pPr indent="0" lvl="0" marL="0" rtl="0" algn="l">
              <a:spcBef>
                <a:spcPts val="1600"/>
              </a:spcBef>
              <a:spcAft>
                <a:spcPts val="0"/>
              </a:spcAft>
              <a:buNone/>
            </a:pPr>
            <a:r>
              <a:rPr lang="en"/>
              <a:t>   Public: //access specifier</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ClassName(parameters);  // This is the constructor</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Instanțe</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Un Obiect reprezintă o instanță a unei Clase. În momentul în care o clasă este definită, nu se alocă memorie, dar când se </a:t>
            </a:r>
            <a:r>
              <a:rPr lang="en" sz="1200">
                <a:solidFill>
                  <a:srgbClr val="000000"/>
                </a:solidFill>
                <a:highlight>
                  <a:srgbClr val="FFFFFF"/>
                </a:highlight>
                <a:latin typeface="Roboto"/>
                <a:ea typeface="Roboto"/>
                <a:cs typeface="Roboto"/>
                <a:sym typeface="Roboto"/>
              </a:rPr>
              <a:t>instanțiază</a:t>
            </a:r>
            <a:r>
              <a:rPr lang="en" sz="1200">
                <a:solidFill>
                  <a:srgbClr val="000000"/>
                </a:solidFill>
                <a:highlight>
                  <a:srgbClr val="FFFFFF"/>
                </a:highlight>
                <a:latin typeface="Roboto"/>
                <a:ea typeface="Roboto"/>
                <a:cs typeface="Roboto"/>
                <a:sym typeface="Roboto"/>
              </a:rPr>
              <a:t> clasa (se crează un obiect) se alocă memorie.</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000000"/>
                </a:solidFill>
                <a:highlight>
                  <a:srgbClr val="FFFFFF"/>
                </a:highlight>
                <a:latin typeface="Roboto"/>
                <a:ea typeface="Roboto"/>
                <a:cs typeface="Roboto"/>
                <a:sym typeface="Roboto"/>
              </a:rPr>
              <a:t>Sintaxă:</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000000"/>
                </a:solidFill>
                <a:highlight>
                  <a:srgbClr val="FFFFFF"/>
                </a:highlight>
                <a:latin typeface="Roboto"/>
                <a:ea typeface="Roboto"/>
                <a:cs typeface="Roboto"/>
                <a:sym typeface="Roboto"/>
              </a:rPr>
              <a:t>ClassName ObjectName;</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689100" y="1879200"/>
            <a:ext cx="7765800" cy="138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Clasă -&gt; Constructor -&gt; Obiect</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constructor default</a:t>
            </a:r>
            <a:endParaRPr/>
          </a:p>
        </p:txBody>
      </p:sp>
      <p:pic>
        <p:nvPicPr>
          <p:cNvPr id="163" name="Google Shape;163;p19"/>
          <p:cNvPicPr preferRelativeResize="0"/>
          <p:nvPr/>
        </p:nvPicPr>
        <p:blipFill rotWithShape="1">
          <a:blip r:embed="rId3">
            <a:alphaModFix/>
          </a:blip>
          <a:srcRect b="0" l="0" r="4997" t="0"/>
          <a:stretch/>
        </p:blipFill>
        <p:spPr>
          <a:xfrm>
            <a:off x="421350" y="432550"/>
            <a:ext cx="8397676" cy="311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Constructori cu Parametrii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Constructori cu Parametrii</a:t>
            </a:r>
            <a:endParaRPr/>
          </a:p>
        </p:txBody>
      </p:sp>
      <p:sp>
        <p:nvSpPr>
          <p:cNvPr id="174" name="Google Shape;17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constructor implicit (default) nu are parametrii. Dar ca și funcțiile, aceștia pot avea parametrii. Acest tip de constructori sunt utilizați în momentul în care vrem să atribuim valori unui obiect în momentul creării sale.</a:t>
            </a:r>
            <a:endParaRPr/>
          </a:p>
          <a:p>
            <a:pPr indent="0" lvl="0" marL="0" rtl="0" algn="l">
              <a:spcBef>
                <a:spcPts val="1600"/>
              </a:spcBef>
              <a:spcAft>
                <a:spcPts val="0"/>
              </a:spcAft>
              <a:buNone/>
            </a:pPr>
            <a:r>
              <a:rPr lang="en"/>
              <a:t>Sintaxă:</a:t>
            </a:r>
            <a:endParaRPr/>
          </a:p>
          <a:p>
            <a:pPr indent="0" lvl="0" marL="0" rtl="0" algn="l">
              <a:spcBef>
                <a:spcPts val="1600"/>
              </a:spcBef>
              <a:spcAft>
                <a:spcPts val="0"/>
              </a:spcAft>
              <a:buNone/>
            </a:pPr>
            <a:r>
              <a:rPr lang="en"/>
              <a:t>class ClassName {     </a:t>
            </a:r>
            <a:endParaRPr/>
          </a:p>
          <a:p>
            <a:pPr indent="0" lvl="0" marL="0" rtl="0" algn="l">
              <a:spcBef>
                <a:spcPts val="1600"/>
              </a:spcBef>
              <a:spcAft>
                <a:spcPts val="0"/>
              </a:spcAft>
              <a:buNone/>
            </a:pPr>
            <a:r>
              <a:rPr lang="en"/>
              <a:t>public:</a:t>
            </a:r>
            <a:endParaRPr/>
          </a:p>
          <a:p>
            <a:pPr indent="0" lvl="0" marL="0" rtl="0" algn="l">
              <a:spcBef>
                <a:spcPts val="1600"/>
              </a:spcBef>
              <a:spcAft>
                <a:spcPts val="0"/>
              </a:spcAft>
              <a:buNone/>
            </a:pPr>
            <a:r>
              <a:rPr lang="en"/>
              <a:t>       ClassName(type parameter1, type parameter2);</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5" name="Google Shape;175;p21"/>
          <p:cNvSpPr txBox="1"/>
          <p:nvPr/>
        </p:nvSpPr>
        <p:spPr>
          <a:xfrm>
            <a:off x="4829725" y="2678200"/>
            <a:ext cx="3395400" cy="17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int main(){</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ClassName objectName(value1, value2);</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