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8bef9478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8bef9478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6982bf4f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6982bf4f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8bef9478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8bef9478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8bef9478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8bef9478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8bef9478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8bef9478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4ec6244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4ec6244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4ec6244d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4ec6244d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0a17686bd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0a17686bd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0a17686bd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a0a17686bd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0a17686b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0a17686b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0a17686b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0a17686b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6982bf4f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6982bf4f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8bef9478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8bef9478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8bef9478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8bef9478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8bef9478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8bef9478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8bef9478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8bef9478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8bef9478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8bef9478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POO - Polimorfism</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Reguli overloading operatori</a:t>
            </a:r>
            <a:endParaRPr/>
          </a:p>
        </p:txBody>
      </p:sp>
      <p:pic>
        <p:nvPicPr>
          <p:cNvPr id="183" name="Google Shape;183;p22"/>
          <p:cNvPicPr preferRelativeResize="0"/>
          <p:nvPr/>
        </p:nvPicPr>
        <p:blipFill>
          <a:blip r:embed="rId3">
            <a:alphaModFix/>
          </a:blip>
          <a:stretch>
            <a:fillRect/>
          </a:stretch>
        </p:blipFill>
        <p:spPr>
          <a:xfrm>
            <a:off x="2502325" y="1595073"/>
            <a:ext cx="5822526" cy="2322625"/>
          </a:xfrm>
          <a:prstGeom prst="rect">
            <a:avLst/>
          </a:prstGeom>
          <a:noFill/>
          <a:ln>
            <a:noFill/>
          </a:ln>
        </p:spPr>
      </p:pic>
      <p:pic>
        <p:nvPicPr>
          <p:cNvPr id="184" name="Google Shape;184;p22"/>
          <p:cNvPicPr preferRelativeResize="0"/>
          <p:nvPr/>
        </p:nvPicPr>
        <p:blipFill>
          <a:blip r:embed="rId4">
            <a:alphaModFix/>
          </a:blip>
          <a:stretch>
            <a:fillRect/>
          </a:stretch>
        </p:blipFill>
        <p:spPr>
          <a:xfrm>
            <a:off x="2575624" y="4240100"/>
            <a:ext cx="5675925" cy="498300"/>
          </a:xfrm>
          <a:prstGeom prst="rect">
            <a:avLst/>
          </a:prstGeom>
          <a:noFill/>
          <a:ln>
            <a:noFill/>
          </a:ln>
        </p:spPr>
      </p:pic>
      <p:sp>
        <p:nvSpPr>
          <p:cNvPr id="185" name="Google Shape;185;p22"/>
          <p:cNvSpPr txBox="1"/>
          <p:nvPr/>
        </p:nvSpPr>
        <p:spPr>
          <a:xfrm>
            <a:off x="630700" y="1674625"/>
            <a:ext cx="1783500" cy="16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Operatori care pot fi </a:t>
            </a:r>
            <a:r>
              <a:rPr lang="en">
                <a:latin typeface="Calibri"/>
                <a:ea typeface="Calibri"/>
                <a:cs typeface="Calibri"/>
                <a:sym typeface="Calibri"/>
              </a:rPr>
              <a:t>supraîncărcați</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Operatori care nu pot fi supraîncărcați</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Overriding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Overriding</a:t>
            </a:r>
            <a:r>
              <a:rPr lang="en"/>
              <a:t> - Metode</a:t>
            </a:r>
            <a:endParaRPr/>
          </a:p>
        </p:txBody>
      </p:sp>
      <p:sp>
        <p:nvSpPr>
          <p:cNvPr id="196" name="Google Shape;196;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Suprascrierea reprezintă redefinirea metodelor din clasa părinte în clasa copil. Metodele din clasa părinte nu se modifică, iar acestea pot fi modificate doar dacă sunt public sau protected.</a:t>
            </a:r>
            <a:endParaRPr/>
          </a:p>
          <a:p>
            <a:pPr indent="0" lvl="0" marL="0" rtl="0" algn="l">
              <a:spcBef>
                <a:spcPts val="1600"/>
              </a:spcBef>
              <a:spcAft>
                <a:spcPts val="0"/>
              </a:spcAft>
              <a:buNone/>
            </a:pPr>
            <a:r>
              <a:rPr lang="en"/>
              <a:t>Clasa copil poate să suprascrie o metodă doar dacă are același return type și aceeași semnătură.</a:t>
            </a:r>
            <a:endParaRPr/>
          </a:p>
          <a:p>
            <a:pPr indent="0" lvl="0" marL="0" rtl="0" algn="l">
              <a:spcBef>
                <a:spcPts val="1600"/>
              </a:spcBef>
              <a:spcAft>
                <a:spcPts val="0"/>
              </a:spcAft>
              <a:buNone/>
            </a:pPr>
            <a:r>
              <a:rPr lang="en"/>
              <a:t>Suprascrierea se determină la runtime, în mod dinamic. Decizia în ceea ce privește metoda care se apelează  se face pe baza obiectului. Overriding se mai numește și polimorfism dinamic (runtime polymorphism).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Exemplu function overriding</a:t>
            </a:r>
            <a:endParaRPr/>
          </a:p>
        </p:txBody>
      </p:sp>
      <p:pic>
        <p:nvPicPr>
          <p:cNvPr id="202" name="Google Shape;202;p25"/>
          <p:cNvPicPr preferRelativeResize="0"/>
          <p:nvPr/>
        </p:nvPicPr>
        <p:blipFill>
          <a:blip r:embed="rId3">
            <a:alphaModFix/>
          </a:blip>
          <a:stretch>
            <a:fillRect/>
          </a:stretch>
        </p:blipFill>
        <p:spPr>
          <a:xfrm>
            <a:off x="328025" y="272025"/>
            <a:ext cx="3892800" cy="4123350"/>
          </a:xfrm>
          <a:prstGeom prst="rect">
            <a:avLst/>
          </a:prstGeom>
          <a:noFill/>
          <a:ln>
            <a:noFill/>
          </a:ln>
        </p:spPr>
      </p:pic>
      <p:pic>
        <p:nvPicPr>
          <p:cNvPr id="203" name="Google Shape;203;p25"/>
          <p:cNvPicPr preferRelativeResize="0"/>
          <p:nvPr/>
        </p:nvPicPr>
        <p:blipFill>
          <a:blip r:embed="rId4">
            <a:alphaModFix/>
          </a:blip>
          <a:stretch>
            <a:fillRect/>
          </a:stretch>
        </p:blipFill>
        <p:spPr>
          <a:xfrm>
            <a:off x="4340600" y="272025"/>
            <a:ext cx="4618375" cy="338105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Funcții virtuale</a:t>
            </a:r>
            <a:endParaRPr/>
          </a:p>
        </p:txBody>
      </p:sp>
      <p:sp>
        <p:nvSpPr>
          <p:cNvPr id="209" name="Google Shape;209;p26"/>
          <p:cNvSpPr txBox="1"/>
          <p:nvPr>
            <p:ph idx="1" type="body"/>
          </p:nvPr>
        </p:nvSpPr>
        <p:spPr>
          <a:xfrm>
            <a:off x="819150" y="1990725"/>
            <a:ext cx="24540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 funcție virtuală reprezintă o metodă care este declarată în clasa de bază folosind </a:t>
            </a:r>
            <a:r>
              <a:rPr b="1" lang="en"/>
              <a:t>virtual</a:t>
            </a:r>
            <a:r>
              <a:rPr lang="en"/>
              <a:t> și este </a:t>
            </a:r>
            <a:r>
              <a:rPr lang="en"/>
              <a:t>suprascrisă</a:t>
            </a:r>
            <a:r>
              <a:rPr lang="en"/>
              <a:t> în clasa copil.</a:t>
            </a:r>
            <a:endParaRPr/>
          </a:p>
        </p:txBody>
      </p:sp>
      <p:pic>
        <p:nvPicPr>
          <p:cNvPr id="210" name="Google Shape;210;p26"/>
          <p:cNvPicPr preferRelativeResize="0"/>
          <p:nvPr/>
        </p:nvPicPr>
        <p:blipFill>
          <a:blip r:embed="rId3">
            <a:alphaModFix/>
          </a:blip>
          <a:stretch>
            <a:fillRect/>
          </a:stretch>
        </p:blipFill>
        <p:spPr>
          <a:xfrm>
            <a:off x="5038150" y="717875"/>
            <a:ext cx="3286705" cy="385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Summary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819150" y="5955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 Reținut</a:t>
            </a:r>
            <a:endParaRPr/>
          </a:p>
        </p:txBody>
      </p:sp>
      <p:sp>
        <p:nvSpPr>
          <p:cNvPr id="221" name="Google Shape;221;p28"/>
          <p:cNvSpPr txBox="1"/>
          <p:nvPr>
            <p:ph idx="1" type="body"/>
          </p:nvPr>
        </p:nvSpPr>
        <p:spPr>
          <a:xfrm>
            <a:off x="819150" y="1258250"/>
            <a:ext cx="7505700" cy="30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Unul dintre cei 4 piloni ai POO.  Polimorfism înseamnă mai multe forme.</a:t>
            </a:r>
            <a:endParaRPr/>
          </a:p>
          <a:p>
            <a:pPr indent="0" lvl="0" marL="0" rtl="0" algn="l">
              <a:spcBef>
                <a:spcPts val="1600"/>
              </a:spcBef>
              <a:spcAft>
                <a:spcPts val="0"/>
              </a:spcAft>
              <a:buNone/>
            </a:pPr>
            <a:r>
              <a:rPr lang="en"/>
              <a:t>Polimorfismul poate fi de două tipuri: la compile time - Supraîncărcare (Overloading) și la  run time  - Suprascriere (Overriding)</a:t>
            </a:r>
            <a:endParaRPr/>
          </a:p>
          <a:p>
            <a:pPr indent="0" lvl="0" marL="0" rtl="0" algn="l">
              <a:spcBef>
                <a:spcPts val="1600"/>
              </a:spcBef>
              <a:spcAft>
                <a:spcPts val="0"/>
              </a:spcAft>
              <a:buNone/>
            </a:pPr>
            <a:r>
              <a:rPr lang="en"/>
              <a:t>Overloading: reprezintă posibilitatea de a avea în cadrul unei clase mai multe metode denumite la fel, dar care diferă prin implementarea lor. Supraîncărcarea are loc la compilare, ea mai purtând numele și de polimorfism static.</a:t>
            </a:r>
            <a:endParaRPr/>
          </a:p>
          <a:p>
            <a:pPr indent="0" lvl="0" marL="0" rtl="0" algn="l">
              <a:spcBef>
                <a:spcPts val="1600"/>
              </a:spcBef>
              <a:spcAft>
                <a:spcPts val="0"/>
              </a:spcAft>
              <a:buNone/>
            </a:pPr>
            <a:r>
              <a:rPr lang="en"/>
              <a:t>În c++ putem face overloading și la operatori.</a:t>
            </a:r>
            <a:endParaRPr/>
          </a:p>
          <a:p>
            <a:pPr indent="0" lvl="0" marL="0" rtl="0" algn="l">
              <a:spcBef>
                <a:spcPts val="1600"/>
              </a:spcBef>
              <a:spcAft>
                <a:spcPts val="0"/>
              </a:spcAft>
              <a:buNone/>
            </a:pPr>
            <a:r>
              <a:rPr lang="en"/>
              <a:t>Overriding: reprezintă redefinirea metodelor din clasa părinte în clasa copil. Overriding se mai numește și polimorfism dinamic (runtime polymorphism).</a:t>
            </a:r>
            <a:endParaRPr/>
          </a:p>
          <a:p>
            <a:pPr indent="0" lvl="0" marL="0" rtl="0" algn="l">
              <a:spcBef>
                <a:spcPts val="1600"/>
              </a:spcBef>
              <a:spcAft>
                <a:spcPts val="0"/>
              </a:spcAft>
              <a:buNone/>
            </a:pPr>
            <a:r>
              <a:rPr lang="en"/>
              <a:t>O funcție virtuală reprezintă o metodă care este declarată în clasa de bază folosind </a:t>
            </a:r>
            <a:r>
              <a:rPr b="1" lang="en"/>
              <a:t>virtual</a:t>
            </a:r>
            <a:r>
              <a:rPr lang="en"/>
              <a:t> și este suprascrisă în clasa copil.</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Exerciții</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819150" y="3931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Exerciții</a:t>
            </a:r>
            <a:endParaRPr/>
          </a:p>
        </p:txBody>
      </p:sp>
      <p:sp>
        <p:nvSpPr>
          <p:cNvPr id="232" name="Google Shape;232;p30"/>
          <p:cNvSpPr txBox="1"/>
          <p:nvPr>
            <p:ph idx="1" type="body"/>
          </p:nvPr>
        </p:nvSpPr>
        <p:spPr>
          <a:xfrm>
            <a:off x="819150" y="888325"/>
            <a:ext cx="76926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b="1" lang="en"/>
              <a:t>3p </a:t>
            </a:r>
            <a:r>
              <a:rPr lang="en"/>
              <a:t>Creați o clasă “Volume” care să aibă o metodă supraîncărcată pentru a calcula și afișa volumul pentru cub, sferă și piramidă, plus o metodă care să aibă același nume și să afișeze un mesaj. </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AutoNum type="arabicPeriod"/>
            </a:pPr>
            <a:r>
              <a:rPr b="1" lang="en"/>
              <a:t>3p </a:t>
            </a:r>
            <a:r>
              <a:rPr lang="en"/>
              <a:t>Modelați o companie de angajați la care să aveți o moștenire multinivel pentru angajați (minim 3 clase, A- &gt; B -&gt; C). Fiecare clasă va avea 2 metode care pleacă din clasa de bază și sunt suprascrise în clasele copii.</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AutoNum type="arabicPeriod"/>
            </a:pPr>
            <a:r>
              <a:rPr b="1" lang="en"/>
              <a:t>3p </a:t>
            </a:r>
            <a:r>
              <a:rPr lang="en"/>
              <a:t>Creați o clasă care să aibă operatorul “+” overloaded și să fie folosit pentru concatenarea a două string-uri private ce aparțin de clasa respectivă.</a:t>
            </a:r>
            <a:endParaRPr/>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Polimorfism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Polimorfism - concept</a:t>
            </a:r>
            <a:endParaRPr/>
          </a:p>
        </p:txBody>
      </p:sp>
      <p:sp>
        <p:nvSpPr>
          <p:cNvPr id="140" name="Google Shape;140;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Unul dintre cei 4 piloni ai POO. Polimorfism înseamnă mai multe forme. Polimorfismul poate fi asemuit cu abilitatea unui mesaj de a fi afișat în mai multe forme. </a:t>
            </a:r>
            <a:endParaRPr/>
          </a:p>
          <a:p>
            <a:pPr indent="0" lvl="0" marL="0" rtl="0" algn="l">
              <a:spcBef>
                <a:spcPts val="1600"/>
              </a:spcBef>
              <a:spcAft>
                <a:spcPts val="0"/>
              </a:spcAft>
              <a:buNone/>
            </a:pPr>
            <a:r>
              <a:rPr lang="en"/>
              <a:t>În viața reală un om este poliform, la muncă se comportă într-un fel, acasă în alt fel și când iese în oraș cu prietenii în alt fel. Astfel, omul e polimorf în funcție de situație.</a:t>
            </a:r>
            <a:endParaRPr/>
          </a:p>
          <a:p>
            <a:pPr indent="0" lvl="0" marL="0" rtl="0" algn="l">
              <a:spcBef>
                <a:spcPts val="1600"/>
              </a:spcBef>
              <a:spcAft>
                <a:spcPts val="0"/>
              </a:spcAft>
              <a:buNone/>
            </a:pPr>
            <a:r>
              <a:rPr lang="en"/>
              <a:t>Polimorfismul poate fi de două tipuri:</a:t>
            </a:r>
            <a:endParaRPr/>
          </a:p>
          <a:p>
            <a:pPr indent="-311150" lvl="0" marL="457200" rtl="0" algn="l">
              <a:spcBef>
                <a:spcPts val="1600"/>
              </a:spcBef>
              <a:spcAft>
                <a:spcPts val="0"/>
              </a:spcAft>
              <a:buSzPts val="1300"/>
              <a:buChar char="-"/>
            </a:pPr>
            <a:r>
              <a:rPr lang="en"/>
              <a:t>La compile time - Supraîncărcare (Overloading)</a:t>
            </a:r>
            <a:endParaRPr/>
          </a:p>
          <a:p>
            <a:pPr indent="-311150" lvl="0" marL="457200" rtl="0" algn="l">
              <a:spcBef>
                <a:spcPts val="0"/>
              </a:spcBef>
              <a:spcAft>
                <a:spcPts val="0"/>
              </a:spcAft>
              <a:buSzPts val="1300"/>
              <a:buChar char="-"/>
            </a:pPr>
            <a:r>
              <a:rPr lang="en"/>
              <a:t>La  run time  - Suprascriere (Overriding)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Overloading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Overloading - Metode</a:t>
            </a:r>
            <a:endParaRPr/>
          </a:p>
        </p:txBody>
      </p:sp>
      <p:sp>
        <p:nvSpPr>
          <p:cNvPr id="151" name="Google Shape;151;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Supraîncărcarea reprezintă posibilitatea de a avea în cadrul unei clase mai multe metode denumite la fel, dar care diferă prin implementarea lor. Acestea se disting prin semnătura lor, și anume:</a:t>
            </a:r>
            <a:endParaRPr/>
          </a:p>
          <a:p>
            <a:pPr indent="-311150" lvl="0" marL="457200" rtl="0" algn="l">
              <a:spcBef>
                <a:spcPts val="1600"/>
              </a:spcBef>
              <a:spcAft>
                <a:spcPts val="0"/>
              </a:spcAft>
              <a:buSzPts val="1300"/>
              <a:buChar char="-"/>
            </a:pPr>
            <a:r>
              <a:rPr lang="en"/>
              <a:t>Numele lor (</a:t>
            </a:r>
            <a:r>
              <a:rPr lang="en">
                <a:solidFill>
                  <a:srgbClr val="FF0000"/>
                </a:solidFill>
              </a:rPr>
              <a:t>nu reprezintă overloading</a:t>
            </a:r>
            <a:r>
              <a:rPr lang="en"/>
              <a:t>)</a:t>
            </a:r>
            <a:endParaRPr/>
          </a:p>
          <a:p>
            <a:pPr indent="-311150" lvl="0" marL="457200" rtl="0" algn="l">
              <a:spcBef>
                <a:spcPts val="0"/>
              </a:spcBef>
              <a:spcAft>
                <a:spcPts val="0"/>
              </a:spcAft>
              <a:buSzPts val="1300"/>
              <a:buChar char="-"/>
            </a:pPr>
            <a:r>
              <a:rPr lang="en"/>
              <a:t>Numărul și tipul parametrilor</a:t>
            </a:r>
            <a:endParaRPr/>
          </a:p>
          <a:p>
            <a:pPr indent="0" lvl="0" marL="0" rtl="0" algn="l">
              <a:spcBef>
                <a:spcPts val="1600"/>
              </a:spcBef>
              <a:spcAft>
                <a:spcPts val="1600"/>
              </a:spcAft>
              <a:buNone/>
            </a:pPr>
            <a:r>
              <a:rPr lang="en"/>
              <a:t>Supraîncărcarea are loc la compilare, ea mai purtând numele și de polimorfism static. Compilatorul decide ce metodă este apelată în funcție de tipul referinței, a numelui și a parametrilor. Astfel la runtime  deja se știe ce metodă se execută.</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Exemplu function overloading</a:t>
            </a:r>
            <a:endParaRPr/>
          </a:p>
        </p:txBody>
      </p:sp>
      <p:pic>
        <p:nvPicPr>
          <p:cNvPr id="157" name="Google Shape;157;p18"/>
          <p:cNvPicPr preferRelativeResize="0"/>
          <p:nvPr/>
        </p:nvPicPr>
        <p:blipFill>
          <a:blip r:embed="rId3">
            <a:alphaModFix/>
          </a:blip>
          <a:stretch>
            <a:fillRect/>
          </a:stretch>
        </p:blipFill>
        <p:spPr>
          <a:xfrm>
            <a:off x="239400" y="239400"/>
            <a:ext cx="4208196" cy="3858701"/>
          </a:xfrm>
          <a:prstGeom prst="rect">
            <a:avLst/>
          </a:prstGeom>
          <a:noFill/>
          <a:ln>
            <a:noFill/>
          </a:ln>
        </p:spPr>
      </p:pic>
      <p:pic>
        <p:nvPicPr>
          <p:cNvPr id="158" name="Google Shape;158;p18"/>
          <p:cNvPicPr preferRelativeResize="0"/>
          <p:nvPr/>
        </p:nvPicPr>
        <p:blipFill>
          <a:blip r:embed="rId4">
            <a:alphaModFix/>
          </a:blip>
          <a:stretch>
            <a:fillRect/>
          </a:stretch>
        </p:blipFill>
        <p:spPr>
          <a:xfrm>
            <a:off x="4447596" y="239400"/>
            <a:ext cx="4391605" cy="19707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Reguli overloading</a:t>
            </a:r>
            <a:endParaRPr/>
          </a:p>
        </p:txBody>
      </p:sp>
      <p:sp>
        <p:nvSpPr>
          <p:cNvPr id="164" name="Google Shape;164;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Metode care diferă doar în return type ( int function() vs char function() ) - crapă la compilare</a:t>
            </a:r>
            <a:endParaRPr/>
          </a:p>
          <a:p>
            <a:pPr indent="-311150" lvl="0" marL="457200" rtl="0" algn="l">
              <a:spcBef>
                <a:spcPts val="0"/>
              </a:spcBef>
              <a:spcAft>
                <a:spcPts val="0"/>
              </a:spcAft>
              <a:buSzPts val="1300"/>
              <a:buAutoNum type="arabicPeriod"/>
            </a:pPr>
            <a:r>
              <a:rPr lang="en"/>
              <a:t>Dacă 2 metode au același parametru din care unul e pointer nu o să meargă</a:t>
            </a:r>
            <a:endParaRPr/>
          </a:p>
          <a:p>
            <a:pPr indent="-311150" lvl="0" marL="457200" rtl="0" algn="l">
              <a:spcBef>
                <a:spcPts val="0"/>
              </a:spcBef>
              <a:spcAft>
                <a:spcPts val="0"/>
              </a:spcAft>
              <a:buSzPts val="1300"/>
              <a:buAutoNum type="arabicPeriod"/>
            </a:pPr>
            <a:r>
              <a:rPr lang="en"/>
              <a:t>Dacă 2 metode au aceeași parametrii iar la una sunt setați default  nu o să meargă</a:t>
            </a:r>
            <a:endParaRPr/>
          </a:p>
          <a:p>
            <a:pPr indent="-311150" lvl="0" marL="457200" rtl="0" algn="l">
              <a:spcBef>
                <a:spcPts val="0"/>
              </a:spcBef>
              <a:spcAft>
                <a:spcPts val="0"/>
              </a:spcAft>
              <a:buSzPts val="1300"/>
              <a:buAutoNum type="arabicPeriod"/>
            </a:pPr>
            <a:r>
              <a:rPr lang="en"/>
              <a:t>Dacă 2 metode au același parametru iar unul e de tipul const nu o sa meargă</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Overloading - Operatori</a:t>
            </a:r>
            <a:endParaRPr/>
          </a:p>
        </p:txBody>
      </p:sp>
      <p:sp>
        <p:nvSpPr>
          <p:cNvPr id="170" name="Google Shape;170;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În C++ putem face overloading și la operatori. Aceștia vor fi specifici la nivel de clasă.</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Exemplu overloading operators</a:t>
            </a:r>
            <a:endParaRPr/>
          </a:p>
        </p:txBody>
      </p:sp>
      <p:pic>
        <p:nvPicPr>
          <p:cNvPr id="176" name="Google Shape;176;p21"/>
          <p:cNvPicPr preferRelativeResize="0"/>
          <p:nvPr/>
        </p:nvPicPr>
        <p:blipFill>
          <a:blip r:embed="rId3">
            <a:alphaModFix/>
          </a:blip>
          <a:stretch>
            <a:fillRect/>
          </a:stretch>
        </p:blipFill>
        <p:spPr>
          <a:xfrm>
            <a:off x="328025" y="228500"/>
            <a:ext cx="4873740" cy="3858701"/>
          </a:xfrm>
          <a:prstGeom prst="rect">
            <a:avLst/>
          </a:prstGeom>
          <a:noFill/>
          <a:ln>
            <a:noFill/>
          </a:ln>
        </p:spPr>
      </p:pic>
      <p:pic>
        <p:nvPicPr>
          <p:cNvPr id="177" name="Google Shape;177;p21"/>
          <p:cNvPicPr preferRelativeResize="0"/>
          <p:nvPr/>
        </p:nvPicPr>
        <p:blipFill>
          <a:blip r:embed="rId4">
            <a:alphaModFix/>
          </a:blip>
          <a:stretch>
            <a:fillRect/>
          </a:stretch>
        </p:blipFill>
        <p:spPr>
          <a:xfrm>
            <a:off x="5147540" y="272025"/>
            <a:ext cx="3637434" cy="271636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