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2"/>
  </p:notesMasterIdLst>
  <p:handoutMasterIdLst>
    <p:handoutMasterId r:id="rId13"/>
  </p:handoutMasterIdLst>
  <p:sldIdLst>
    <p:sldId id="446" r:id="rId5"/>
    <p:sldId id="447" r:id="rId6"/>
    <p:sldId id="450" r:id="rId7"/>
    <p:sldId id="452" r:id="rId8"/>
    <p:sldId id="453" r:id="rId9"/>
    <p:sldId id="454" r:id="rId10"/>
    <p:sldId id="455"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546"/>
    <a:srgbClr val="EE8208"/>
    <a:srgbClr val="8C5896"/>
    <a:srgbClr val="7C6560"/>
    <a:srgbClr val="29282D"/>
    <a:srgbClr val="E288B6"/>
    <a:srgbClr val="D75078"/>
    <a:srgbClr val="B38F6A"/>
    <a:srgbClr val="6667AB"/>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01"/>
    <p:restoredTop sz="96327"/>
  </p:normalViewPr>
  <p:slideViewPr>
    <p:cSldViewPr snapToGrid="0">
      <p:cViewPr varScale="1">
        <p:scale>
          <a:sx n="114" d="100"/>
          <a:sy n="114" d="100"/>
        </p:scale>
        <p:origin x="200" y="48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7194463-BB47-4B36-91B7-153B258F4D90}" type="datetime1">
              <a:rPr lang="en-GB" smtClean="0"/>
              <a:t>26/05/2022</a:t>
            </a:fld>
            <a:endParaRPr lang="en-GB"/>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004FE7-BA7C-4FF4-9756-C6A1F2BCA37F}" type="slidenum">
              <a:rPr lang="en-GB" smtClean="0"/>
              <a:t>‹#›</a:t>
            </a:fld>
            <a:endParaRPr lang="en-GB"/>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8101A6-4DD6-450C-BDEC-5915490A5285}" type="datetime1">
              <a:rPr lang="en-GB" noProof="0" smtClean="0"/>
              <a:t>26/05/2022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83F1C3-4FA3-4491-97F4-43CA9C8BDFDF}" type="slidenum">
              <a:rPr lang="en-GB" noProof="0" smtClean="0"/>
              <a:t>‹#›</a:t>
            </a:fld>
            <a:endParaRPr lang="en-GB" noProof="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a:t>
            </a:fld>
            <a:endParaRPr lang="en-GB"/>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2</a:t>
            </a:fld>
            <a:endParaRPr lang="en-GB"/>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3</a:t>
            </a:fld>
            <a:endParaRPr lang="en-GB"/>
          </a:p>
        </p:txBody>
      </p:sp>
    </p:spTree>
    <p:extLst>
      <p:ext uri="{BB962C8B-B14F-4D97-AF65-F5344CB8AC3E}">
        <p14:creationId xmlns:p14="http://schemas.microsoft.com/office/powerpoint/2010/main" val="79761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4</a:t>
            </a:fld>
            <a:endParaRPr lang="en-GB"/>
          </a:p>
        </p:txBody>
      </p:sp>
    </p:spTree>
    <p:extLst>
      <p:ext uri="{BB962C8B-B14F-4D97-AF65-F5344CB8AC3E}">
        <p14:creationId xmlns:p14="http://schemas.microsoft.com/office/powerpoint/2010/main" val="197638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5</a:t>
            </a:fld>
            <a:endParaRPr lang="en-GB"/>
          </a:p>
        </p:txBody>
      </p:sp>
    </p:spTree>
    <p:extLst>
      <p:ext uri="{BB962C8B-B14F-4D97-AF65-F5344CB8AC3E}">
        <p14:creationId xmlns:p14="http://schemas.microsoft.com/office/powerpoint/2010/main" val="6316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6</a:t>
            </a:fld>
            <a:endParaRPr lang="en-GB"/>
          </a:p>
        </p:txBody>
      </p:sp>
    </p:spTree>
    <p:extLst>
      <p:ext uri="{BB962C8B-B14F-4D97-AF65-F5344CB8AC3E}">
        <p14:creationId xmlns:p14="http://schemas.microsoft.com/office/powerpoint/2010/main" val="159057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7</a:t>
            </a:fld>
            <a:endParaRPr lang="en-GB"/>
          </a:p>
        </p:txBody>
      </p:sp>
    </p:spTree>
    <p:extLst>
      <p:ext uri="{BB962C8B-B14F-4D97-AF65-F5344CB8AC3E}">
        <p14:creationId xmlns:p14="http://schemas.microsoft.com/office/powerpoint/2010/main" val="183558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A1EFD6E-39BF-4D74-9381-BC19FCC78926}" type="datetime1">
              <a:rPr lang="en-GB" noProof="0" smtClean="0"/>
              <a:t>26/05/2022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BF3EA5D2-BB7B-454C-AD60-E7ADCC7B837E}" type="datetime1">
              <a:rPr lang="en-GB" noProof="0" smtClean="0"/>
              <a:t>26/05/2022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6B77B7B-98A2-43E7-B343-92483A4C89E0}" type="datetime1">
              <a:rPr lang="en-GB" noProof="0" smtClean="0"/>
              <a:t>26/05/2022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799F4B1-797B-4E32-8DB8-780E3DFC7B73}" type="datetime1">
              <a:rPr lang="en-GB" noProof="0" smtClean="0"/>
              <a:t>26/05/2022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A744211B-0A90-A60A-98E6-B9940CA3DE8B}"/>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a:stretch/>
        </p:blipFill>
        <p:spPr bwMode="auto">
          <a:xfrm>
            <a:off x="1" y="0"/>
            <a:ext cx="12191999" cy="6858000"/>
          </a:xfrm>
          <a:prstGeom prst="rect">
            <a:avLst/>
          </a:prstGeom>
          <a:solidFill>
            <a:srgbClr val="FFFFFF"/>
          </a:solidFill>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995083" y="3621741"/>
            <a:ext cx="6581554" cy="1048435"/>
          </a:xfrm>
        </p:spPr>
        <p:txBody>
          <a:bodyPr rtlCol="0" anchor="ctr" anchorCtr="0">
            <a:normAutofit/>
          </a:bodyPr>
          <a:lstStyle/>
          <a:p>
            <a:pPr rtl="0"/>
            <a:r>
              <a:rPr lang="en-GB" b="1" dirty="0"/>
              <a:t>AWS Elastic Beanstalk</a:t>
            </a:r>
          </a:p>
        </p:txBody>
      </p:sp>
      <p:sp>
        <p:nvSpPr>
          <p:cNvPr id="9" name="TextBox 8">
            <a:extLst>
              <a:ext uri="{FF2B5EF4-FFF2-40B4-BE49-F238E27FC236}">
                <a16:creationId xmlns:a16="http://schemas.microsoft.com/office/drawing/2014/main" id="{486D9E25-F928-6FA7-6DC0-5DA4CD442480}"/>
              </a:ext>
            </a:extLst>
          </p:cNvPr>
          <p:cNvSpPr txBox="1"/>
          <p:nvPr/>
        </p:nvSpPr>
        <p:spPr>
          <a:xfrm>
            <a:off x="1810870" y="4670176"/>
            <a:ext cx="3614003" cy="646331"/>
          </a:xfrm>
          <a:prstGeom prst="rect">
            <a:avLst/>
          </a:prstGeom>
          <a:noFill/>
        </p:spPr>
        <p:txBody>
          <a:bodyPr wrap="none" rtlCol="0">
            <a:spAutoFit/>
          </a:bodyPr>
          <a:lstStyle/>
          <a:p>
            <a:pPr algn="ctr"/>
            <a:r>
              <a:rPr lang="en-GB" dirty="0">
                <a:solidFill>
                  <a:schemeClr val="bg1"/>
                </a:solidFill>
                <a:latin typeface="+mj-lt"/>
              </a:rPr>
              <a:t>SATMARI IULIUS-GABRIEL-MARIAN</a:t>
            </a:r>
            <a:br>
              <a:rPr lang="en-GB" dirty="0">
                <a:solidFill>
                  <a:schemeClr val="bg1"/>
                </a:solidFill>
                <a:latin typeface="+mj-lt"/>
              </a:rPr>
            </a:br>
            <a:r>
              <a:rPr lang="en-GB" dirty="0">
                <a:solidFill>
                  <a:schemeClr val="bg1"/>
                </a:solidFill>
                <a:latin typeface="+mj-lt"/>
              </a:rPr>
              <a:t>244</a:t>
            </a:r>
            <a:endParaRPr lang="en-RO" dirty="0">
              <a:solidFill>
                <a:schemeClr val="bg1"/>
              </a:solidFill>
              <a:latin typeface="+mj-lt"/>
            </a:endParaRPr>
          </a:p>
        </p:txBody>
      </p:sp>
      <p:pic>
        <p:nvPicPr>
          <p:cNvPr id="14" name="Picture Placeholder 16">
            <a:extLst>
              <a:ext uri="{FF2B5EF4-FFF2-40B4-BE49-F238E27FC236}">
                <a16:creationId xmlns:a16="http://schemas.microsoft.com/office/drawing/2014/main" id="{8E38617F-32F1-8AE2-3379-D15F3FC01E2F}"/>
              </a:ext>
            </a:extLst>
          </p:cNvPr>
          <p:cNvPicPr>
            <a:picLocks noChangeAspect="1"/>
          </p:cNvPicPr>
          <p:nvPr/>
        </p:nvPicPr>
        <p:blipFill>
          <a:blip r:embed="rId4">
            <a:alphaModFix amt="60000"/>
            <a:extLst>
              <a:ext uri="{96DAC541-7B7A-43D3-8B79-37D633B846F1}">
                <asvg:svgBlip xmlns:asvg="http://schemas.microsoft.com/office/drawing/2016/SVG/main" r:embed="rId5"/>
              </a:ext>
            </a:extLst>
          </a:blip>
          <a:srcRect t="21875" b="21875"/>
          <a:stretch>
            <a:fillRect/>
          </a:stretch>
        </p:blipFill>
        <p:spPr>
          <a:xfrm>
            <a:off x="2575721" y="2659788"/>
            <a:ext cx="1710139" cy="961953"/>
          </a:xfrm>
          <a:prstGeom prst="rect">
            <a:avLst/>
          </a:prstGeom>
          <a:solidFill>
            <a:schemeClr val="tx1">
              <a:lumMod val="65000"/>
              <a:lumOff val="35000"/>
            </a:schemeClr>
          </a:solidFill>
        </p:spPr>
      </p:pic>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04C0B51-7FDD-465F-BA26-17D1E0DAB065}"/>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1C10C85-1A29-9C00-1D50-BDE0FF0DDE5D}"/>
              </a:ext>
            </a:extLst>
          </p:cNvPr>
          <p:cNvSpPr/>
          <p:nvPr/>
        </p:nvSpPr>
        <p:spPr>
          <a:xfrm>
            <a:off x="11696700" y="6437376"/>
            <a:ext cx="411480" cy="252984"/>
          </a:xfrm>
          <a:prstGeom prst="rect">
            <a:avLst/>
          </a:prstGeom>
          <a:solidFill>
            <a:srgbClr val="273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itle 3">
            <a:extLst>
              <a:ext uri="{FF2B5EF4-FFF2-40B4-BE49-F238E27FC236}">
                <a16:creationId xmlns:a16="http://schemas.microsoft.com/office/drawing/2014/main" id="{C4A40B1E-1BEA-E252-3233-FD731BE8B49D}"/>
              </a:ext>
            </a:extLst>
          </p:cNvPr>
          <p:cNvSpPr txBox="1">
            <a:spLocks/>
          </p:cNvSpPr>
          <p:nvPr/>
        </p:nvSpPr>
        <p:spPr>
          <a:xfrm>
            <a:off x="0" y="0"/>
            <a:ext cx="6581554" cy="104843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GB" b="1" dirty="0"/>
              <a:t> AWS Elastic Beanstalk</a:t>
            </a:r>
          </a:p>
        </p:txBody>
      </p:sp>
      <p:sp>
        <p:nvSpPr>
          <p:cNvPr id="29" name="TextBox 28">
            <a:extLst>
              <a:ext uri="{FF2B5EF4-FFF2-40B4-BE49-F238E27FC236}">
                <a16:creationId xmlns:a16="http://schemas.microsoft.com/office/drawing/2014/main" id="{A345321C-8E9C-54A5-D41D-F6189201D3B4}"/>
              </a:ext>
            </a:extLst>
          </p:cNvPr>
          <p:cNvSpPr txBox="1"/>
          <p:nvPr/>
        </p:nvSpPr>
        <p:spPr>
          <a:xfrm>
            <a:off x="552047" y="1427381"/>
            <a:ext cx="9341223" cy="4267066"/>
          </a:xfrm>
          <a:prstGeom prst="rect">
            <a:avLst/>
          </a:prstGeom>
          <a:solidFill>
            <a:srgbClr val="273546">
              <a:alpha val="60095"/>
            </a:srgbClr>
          </a:solidFill>
        </p:spPr>
        <p:txBody>
          <a:bodyPr wrap="square" rtlCol="0">
            <a:spAutoFit/>
          </a:bodyPr>
          <a:lstStyle/>
          <a:p>
            <a:pPr marL="285750" indent="-285750">
              <a:lnSpc>
                <a:spcPct val="200000"/>
              </a:lnSpc>
              <a:buFont typeface="Arial" panose="020B0604020202020204" pitchFamily="34" charset="0"/>
              <a:buChar char="•"/>
            </a:pPr>
            <a:r>
              <a:rPr lang="en-GB" sz="2800" b="1" dirty="0">
                <a:solidFill>
                  <a:srgbClr val="EE8208"/>
                </a:solidFill>
              </a:rPr>
              <a:t>AWS offers over 200 services 
Each of these offers a different functionality
The variety of these services offers great flexibility
Providing and choosing these services can become difficult</a:t>
            </a:r>
            <a:endParaRPr lang="en-RO" sz="2800" b="1" dirty="0">
              <a:solidFill>
                <a:srgbClr val="EE8208"/>
              </a:solidFill>
            </a:endParaRPr>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9CE8AF0-68C1-6FCC-4E18-A140D53B106C}"/>
              </a:ext>
            </a:extLst>
          </p:cNvPr>
          <p:cNvPicPr>
            <a:picLocks noGrp="1" noChangeAspect="1"/>
          </p:cNvPicPr>
          <p:nvPr>
            <p:ph type="pic" sz="quarter" idx="13"/>
          </p:nvPr>
        </p:nvPicPr>
        <p:blipFill>
          <a:blip r:embed="rId3"/>
          <a:srcRect/>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1C10C85-1A29-9C00-1D50-BDE0FF0DDE5D}"/>
              </a:ext>
            </a:extLst>
          </p:cNvPr>
          <p:cNvSpPr/>
          <p:nvPr/>
        </p:nvSpPr>
        <p:spPr>
          <a:xfrm>
            <a:off x="11696700" y="6437376"/>
            <a:ext cx="411480" cy="252984"/>
          </a:xfrm>
          <a:prstGeom prst="rect">
            <a:avLst/>
          </a:prstGeom>
          <a:solidFill>
            <a:srgbClr val="273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itle 3">
            <a:extLst>
              <a:ext uri="{FF2B5EF4-FFF2-40B4-BE49-F238E27FC236}">
                <a16:creationId xmlns:a16="http://schemas.microsoft.com/office/drawing/2014/main" id="{C4A40B1E-1BEA-E252-3233-FD731BE8B49D}"/>
              </a:ext>
            </a:extLst>
          </p:cNvPr>
          <p:cNvSpPr txBox="1">
            <a:spLocks/>
          </p:cNvSpPr>
          <p:nvPr/>
        </p:nvSpPr>
        <p:spPr>
          <a:xfrm>
            <a:off x="0" y="0"/>
            <a:ext cx="6581554" cy="104843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GB" b="1" dirty="0"/>
              <a:t> AWS Elastic Beanstalk</a:t>
            </a:r>
          </a:p>
        </p:txBody>
      </p:sp>
      <p:sp>
        <p:nvSpPr>
          <p:cNvPr id="29" name="TextBox 28">
            <a:extLst>
              <a:ext uri="{FF2B5EF4-FFF2-40B4-BE49-F238E27FC236}">
                <a16:creationId xmlns:a16="http://schemas.microsoft.com/office/drawing/2014/main" id="{A345321C-8E9C-54A5-D41D-F6189201D3B4}"/>
              </a:ext>
            </a:extLst>
          </p:cNvPr>
          <p:cNvSpPr txBox="1"/>
          <p:nvPr/>
        </p:nvSpPr>
        <p:spPr>
          <a:xfrm>
            <a:off x="802365" y="3687901"/>
            <a:ext cx="10324671" cy="2222083"/>
          </a:xfrm>
          <a:prstGeom prst="rect">
            <a:avLst/>
          </a:prstGeom>
          <a:solidFill>
            <a:srgbClr val="273546">
              <a:alpha val="60095"/>
            </a:srgbClr>
          </a:solidFill>
        </p:spPr>
        <p:txBody>
          <a:bodyPr wrap="square" rtlCol="0">
            <a:spAutoFit/>
          </a:bodyPr>
          <a:lstStyle/>
          <a:p>
            <a:pPr marL="285750" indent="-285750" algn="just">
              <a:lnSpc>
                <a:spcPct val="200000"/>
              </a:lnSpc>
              <a:buFont typeface="Arial" panose="020B0604020202020204" pitchFamily="34" charset="0"/>
              <a:buChar char="•"/>
            </a:pPr>
            <a:r>
              <a:rPr lang="en-GB" b="1" dirty="0">
                <a:solidFill>
                  <a:srgbClr val="EE8208"/>
                </a:solidFill>
              </a:rPr>
              <a:t>When we deploy to a web application on AWS, we usually use a 3-tier architecture 
Users communicate with a load balancer (ELB) (can be multi AZ)
ELB forwards traffic to several EC2 instances administered by ASG
EC2 instances can be used by Amazon RDS or </a:t>
            </a:r>
            <a:r>
              <a:rPr lang="en-GB" b="1" dirty="0" err="1">
                <a:solidFill>
                  <a:srgbClr val="EE8208"/>
                </a:solidFill>
              </a:rPr>
              <a:t>ElastiCache</a:t>
            </a:r>
            <a:endParaRPr lang="en-RO" sz="2800" b="1" dirty="0">
              <a:solidFill>
                <a:srgbClr val="EE8208"/>
              </a:solidFill>
            </a:endParaRPr>
          </a:p>
        </p:txBody>
      </p:sp>
      <p:pic>
        <p:nvPicPr>
          <p:cNvPr id="8" name="Picture 7">
            <a:extLst>
              <a:ext uri="{FF2B5EF4-FFF2-40B4-BE49-F238E27FC236}">
                <a16:creationId xmlns:a16="http://schemas.microsoft.com/office/drawing/2014/main" id="{A3EA4752-46BB-535B-10BA-63543B26646E}"/>
              </a:ext>
            </a:extLst>
          </p:cNvPr>
          <p:cNvPicPr>
            <a:picLocks noChangeAspect="1"/>
          </p:cNvPicPr>
          <p:nvPr/>
        </p:nvPicPr>
        <p:blipFill>
          <a:blip r:embed="rId4"/>
          <a:stretch>
            <a:fillRect/>
          </a:stretch>
        </p:blipFill>
        <p:spPr>
          <a:xfrm>
            <a:off x="802365" y="943333"/>
            <a:ext cx="7183307" cy="2744568"/>
          </a:xfrm>
          <a:prstGeom prst="rect">
            <a:avLst/>
          </a:prstGeom>
        </p:spPr>
      </p:pic>
    </p:spTree>
    <p:extLst>
      <p:ext uri="{BB962C8B-B14F-4D97-AF65-F5344CB8AC3E}">
        <p14:creationId xmlns:p14="http://schemas.microsoft.com/office/powerpoint/2010/main" val="57533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638673-AFE7-DD43-5331-CB8E417DC91F}"/>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1C10C85-1A29-9C00-1D50-BDE0FF0DDE5D}"/>
              </a:ext>
            </a:extLst>
          </p:cNvPr>
          <p:cNvSpPr/>
          <p:nvPr/>
        </p:nvSpPr>
        <p:spPr>
          <a:xfrm>
            <a:off x="11696700" y="6437376"/>
            <a:ext cx="411480" cy="252984"/>
          </a:xfrm>
          <a:prstGeom prst="rect">
            <a:avLst/>
          </a:prstGeom>
          <a:solidFill>
            <a:srgbClr val="273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itle 3">
            <a:extLst>
              <a:ext uri="{FF2B5EF4-FFF2-40B4-BE49-F238E27FC236}">
                <a16:creationId xmlns:a16="http://schemas.microsoft.com/office/drawing/2014/main" id="{C4A40B1E-1BEA-E252-3233-FD731BE8B49D}"/>
              </a:ext>
            </a:extLst>
          </p:cNvPr>
          <p:cNvSpPr txBox="1">
            <a:spLocks/>
          </p:cNvSpPr>
          <p:nvPr/>
        </p:nvSpPr>
        <p:spPr>
          <a:xfrm>
            <a:off x="0" y="0"/>
            <a:ext cx="6581554" cy="104843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GB" b="1" dirty="0"/>
              <a:t> AWS Elastic Beanstalk</a:t>
            </a:r>
          </a:p>
        </p:txBody>
      </p:sp>
      <p:sp>
        <p:nvSpPr>
          <p:cNvPr id="29" name="TextBox 28">
            <a:extLst>
              <a:ext uri="{FF2B5EF4-FFF2-40B4-BE49-F238E27FC236}">
                <a16:creationId xmlns:a16="http://schemas.microsoft.com/office/drawing/2014/main" id="{A345321C-8E9C-54A5-D41D-F6189201D3B4}"/>
              </a:ext>
            </a:extLst>
          </p:cNvPr>
          <p:cNvSpPr txBox="1"/>
          <p:nvPr/>
        </p:nvSpPr>
        <p:spPr>
          <a:xfrm>
            <a:off x="317622" y="1495544"/>
            <a:ext cx="10765347" cy="4267066"/>
          </a:xfrm>
          <a:prstGeom prst="rect">
            <a:avLst/>
          </a:prstGeom>
          <a:solidFill>
            <a:srgbClr val="273546">
              <a:alpha val="60095"/>
            </a:srgbClr>
          </a:solidFill>
        </p:spPr>
        <p:txBody>
          <a:bodyPr wrap="square" rtlCol="0">
            <a:spAutoFit/>
          </a:bodyPr>
          <a:lstStyle/>
          <a:p>
            <a:pPr marL="285750" indent="-285750" algn="just">
              <a:lnSpc>
                <a:spcPct val="200000"/>
              </a:lnSpc>
              <a:buFont typeface="Arial" panose="020B0604020202020204" pitchFamily="34" charset="0"/>
              <a:buChar char="•"/>
            </a:pPr>
            <a:r>
              <a:rPr lang="en-GB" sz="2800" b="1" dirty="0">
                <a:solidFill>
                  <a:srgbClr val="EE8208"/>
                </a:solidFill>
              </a:rPr>
              <a:t>AWS Elastic Beanstalk is used to create such an architecture
It is </a:t>
            </a:r>
            <a:r>
              <a:rPr lang="en-GB" sz="2800" b="1" dirty="0" err="1">
                <a:solidFill>
                  <a:srgbClr val="EE8208"/>
                </a:solidFill>
              </a:rPr>
              <a:t>centered</a:t>
            </a:r>
            <a:r>
              <a:rPr lang="en-GB" sz="2800" b="1" dirty="0">
                <a:solidFill>
                  <a:srgbClr val="EE8208"/>
                </a:solidFill>
              </a:rPr>
              <a:t> on the point of view of the programmer
From a cloud perspective it's Platform as a Service (PaaS) 
There is no need to manage the infrastructure, only the code itself</a:t>
            </a:r>
            <a:endParaRPr lang="en-RO" sz="2800" b="1" dirty="0">
              <a:solidFill>
                <a:srgbClr val="EE8208"/>
              </a:solidFill>
            </a:endParaRPr>
          </a:p>
        </p:txBody>
      </p:sp>
    </p:spTree>
    <p:extLst>
      <p:ext uri="{BB962C8B-B14F-4D97-AF65-F5344CB8AC3E}">
        <p14:creationId xmlns:p14="http://schemas.microsoft.com/office/powerpoint/2010/main" val="250009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3DC8B9-C5FB-21BB-8263-DA494007134C}"/>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1C10C85-1A29-9C00-1D50-BDE0FF0DDE5D}"/>
              </a:ext>
            </a:extLst>
          </p:cNvPr>
          <p:cNvSpPr/>
          <p:nvPr/>
        </p:nvSpPr>
        <p:spPr>
          <a:xfrm>
            <a:off x="11696700" y="6437376"/>
            <a:ext cx="411480" cy="252984"/>
          </a:xfrm>
          <a:prstGeom prst="rect">
            <a:avLst/>
          </a:prstGeom>
          <a:solidFill>
            <a:srgbClr val="273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itle 3">
            <a:extLst>
              <a:ext uri="{FF2B5EF4-FFF2-40B4-BE49-F238E27FC236}">
                <a16:creationId xmlns:a16="http://schemas.microsoft.com/office/drawing/2014/main" id="{C4A40B1E-1BEA-E252-3233-FD731BE8B49D}"/>
              </a:ext>
            </a:extLst>
          </p:cNvPr>
          <p:cNvSpPr txBox="1">
            <a:spLocks/>
          </p:cNvSpPr>
          <p:nvPr/>
        </p:nvSpPr>
        <p:spPr>
          <a:xfrm>
            <a:off x="0" y="0"/>
            <a:ext cx="6581554" cy="104843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GB" b="1" dirty="0"/>
              <a:t> AWS Elastic Beanstalk</a:t>
            </a:r>
          </a:p>
        </p:txBody>
      </p:sp>
      <p:sp>
        <p:nvSpPr>
          <p:cNvPr id="29" name="TextBox 28">
            <a:extLst>
              <a:ext uri="{FF2B5EF4-FFF2-40B4-BE49-F238E27FC236}">
                <a16:creationId xmlns:a16="http://schemas.microsoft.com/office/drawing/2014/main" id="{A345321C-8E9C-54A5-D41D-F6189201D3B4}"/>
              </a:ext>
            </a:extLst>
          </p:cNvPr>
          <p:cNvSpPr txBox="1"/>
          <p:nvPr/>
        </p:nvSpPr>
        <p:spPr>
          <a:xfrm>
            <a:off x="284571" y="1048435"/>
            <a:ext cx="10324671" cy="4920963"/>
          </a:xfrm>
          <a:prstGeom prst="rect">
            <a:avLst/>
          </a:prstGeom>
          <a:solidFill>
            <a:srgbClr val="273546">
              <a:alpha val="60095"/>
            </a:srgbClr>
          </a:solidFill>
        </p:spPr>
        <p:txBody>
          <a:bodyPr wrap="square" rtlCol="0">
            <a:spAutoFit/>
          </a:bodyPr>
          <a:lstStyle/>
          <a:p>
            <a:pPr marL="342900" indent="-342900" algn="just">
              <a:lnSpc>
                <a:spcPct val="200000"/>
              </a:lnSpc>
              <a:buFont typeface="Arial" panose="020B0604020202020204" pitchFamily="34" charset="0"/>
              <a:buChar char="•"/>
            </a:pPr>
            <a:r>
              <a:rPr lang="en-GB" sz="2000" b="1" dirty="0">
                <a:solidFill>
                  <a:srgbClr val="EE8208"/>
                </a:solidFill>
              </a:rPr>
              <a:t>Elastic Beanstalk is a free service and you only pay for the underlying services
Full access to the entire configuration
It mainly deals with:
	Instance Configuration / OS
	Deployment strategy
	Set up your storage medium
	Load balancing &amp; auto-scaling
	Application monitoring</a:t>
            </a:r>
            <a:endParaRPr lang="en-RO" sz="2000" b="1" dirty="0">
              <a:solidFill>
                <a:srgbClr val="EE8208"/>
              </a:solidFill>
            </a:endParaRPr>
          </a:p>
        </p:txBody>
      </p:sp>
    </p:spTree>
    <p:extLst>
      <p:ext uri="{BB962C8B-B14F-4D97-AF65-F5344CB8AC3E}">
        <p14:creationId xmlns:p14="http://schemas.microsoft.com/office/powerpoint/2010/main" val="89255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0FD2ED-A788-F1AC-204B-0112B77CADC9}"/>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1C10C85-1A29-9C00-1D50-BDE0FF0DDE5D}"/>
              </a:ext>
            </a:extLst>
          </p:cNvPr>
          <p:cNvSpPr/>
          <p:nvPr/>
        </p:nvSpPr>
        <p:spPr>
          <a:xfrm>
            <a:off x="11696700" y="6437376"/>
            <a:ext cx="411480" cy="252984"/>
          </a:xfrm>
          <a:prstGeom prst="rect">
            <a:avLst/>
          </a:prstGeom>
          <a:solidFill>
            <a:srgbClr val="273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itle 3">
            <a:extLst>
              <a:ext uri="{FF2B5EF4-FFF2-40B4-BE49-F238E27FC236}">
                <a16:creationId xmlns:a16="http://schemas.microsoft.com/office/drawing/2014/main" id="{C4A40B1E-1BEA-E252-3233-FD731BE8B49D}"/>
              </a:ext>
            </a:extLst>
          </p:cNvPr>
          <p:cNvSpPr txBox="1">
            <a:spLocks/>
          </p:cNvSpPr>
          <p:nvPr/>
        </p:nvSpPr>
        <p:spPr>
          <a:xfrm>
            <a:off x="0" y="0"/>
            <a:ext cx="6581554" cy="104843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GB" b="1" dirty="0"/>
              <a:t> AWS Elastic Beanstalk</a:t>
            </a:r>
          </a:p>
        </p:txBody>
      </p:sp>
      <p:sp>
        <p:nvSpPr>
          <p:cNvPr id="29" name="TextBox 28">
            <a:extLst>
              <a:ext uri="{FF2B5EF4-FFF2-40B4-BE49-F238E27FC236}">
                <a16:creationId xmlns:a16="http://schemas.microsoft.com/office/drawing/2014/main" id="{A345321C-8E9C-54A5-D41D-F6189201D3B4}"/>
              </a:ext>
            </a:extLst>
          </p:cNvPr>
          <p:cNvSpPr txBox="1"/>
          <p:nvPr/>
        </p:nvSpPr>
        <p:spPr>
          <a:xfrm>
            <a:off x="284571" y="1048435"/>
            <a:ext cx="10324671" cy="4305409"/>
          </a:xfrm>
          <a:prstGeom prst="rect">
            <a:avLst/>
          </a:prstGeom>
          <a:solidFill>
            <a:srgbClr val="273546">
              <a:alpha val="60095"/>
            </a:srgbClr>
          </a:solidFill>
        </p:spPr>
        <p:txBody>
          <a:bodyPr wrap="square" rtlCol="0">
            <a:spAutoFit/>
          </a:bodyPr>
          <a:lstStyle/>
          <a:p>
            <a:pPr marL="342900" indent="-342900" algn="just">
              <a:lnSpc>
                <a:spcPct val="200000"/>
              </a:lnSpc>
              <a:buFont typeface="Arial" panose="020B0604020202020204" pitchFamily="34" charset="0"/>
              <a:buChar char="•"/>
            </a:pPr>
            <a:r>
              <a:rPr lang="en-GB" sz="2000" b="1" dirty="0">
                <a:solidFill>
                  <a:srgbClr val="EE8208"/>
                </a:solidFill>
              </a:rPr>
              <a:t>3 architectural models:
Single Instance deployment (development)
LB+ASG (for production or pre-production)
ASG only (for non-web applications in production, e.g. workers)
Multiple platforms available: Go, Java SE/Tomcat, .NET, Node.js, PHP, Python, Ruby, Packer Builder, Single-Container Docker, Multi-Container Docker, Preconfigured Docker</a:t>
            </a:r>
            <a:endParaRPr lang="en-RO" sz="2000" b="1" dirty="0">
              <a:solidFill>
                <a:srgbClr val="EE8208"/>
              </a:solidFill>
            </a:endParaRPr>
          </a:p>
        </p:txBody>
      </p:sp>
    </p:spTree>
    <p:extLst>
      <p:ext uri="{BB962C8B-B14F-4D97-AF65-F5344CB8AC3E}">
        <p14:creationId xmlns:p14="http://schemas.microsoft.com/office/powerpoint/2010/main" val="12832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A9CBB1-4F10-95DE-FACB-5349BDBCD697}"/>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1C10C85-1A29-9C00-1D50-BDE0FF0DDE5D}"/>
              </a:ext>
            </a:extLst>
          </p:cNvPr>
          <p:cNvSpPr/>
          <p:nvPr/>
        </p:nvSpPr>
        <p:spPr>
          <a:xfrm>
            <a:off x="11696700" y="6437376"/>
            <a:ext cx="411480" cy="252984"/>
          </a:xfrm>
          <a:prstGeom prst="rect">
            <a:avLst/>
          </a:prstGeom>
          <a:solidFill>
            <a:srgbClr val="273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itle 3">
            <a:extLst>
              <a:ext uri="{FF2B5EF4-FFF2-40B4-BE49-F238E27FC236}">
                <a16:creationId xmlns:a16="http://schemas.microsoft.com/office/drawing/2014/main" id="{C4A40B1E-1BEA-E252-3233-FD731BE8B49D}"/>
              </a:ext>
            </a:extLst>
          </p:cNvPr>
          <p:cNvSpPr txBox="1">
            <a:spLocks/>
          </p:cNvSpPr>
          <p:nvPr/>
        </p:nvSpPr>
        <p:spPr>
          <a:xfrm>
            <a:off x="0" y="0"/>
            <a:ext cx="6581554" cy="104843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GB" b="1" dirty="0"/>
              <a:t> AWS Elastic Beanstalk</a:t>
            </a:r>
          </a:p>
        </p:txBody>
      </p:sp>
      <p:sp>
        <p:nvSpPr>
          <p:cNvPr id="29" name="TextBox 28">
            <a:extLst>
              <a:ext uri="{FF2B5EF4-FFF2-40B4-BE49-F238E27FC236}">
                <a16:creationId xmlns:a16="http://schemas.microsoft.com/office/drawing/2014/main" id="{A345321C-8E9C-54A5-D41D-F6189201D3B4}"/>
              </a:ext>
            </a:extLst>
          </p:cNvPr>
          <p:cNvSpPr txBox="1"/>
          <p:nvPr/>
        </p:nvSpPr>
        <p:spPr>
          <a:xfrm>
            <a:off x="306604" y="3136710"/>
            <a:ext cx="10324671" cy="2458750"/>
          </a:xfrm>
          <a:prstGeom prst="rect">
            <a:avLst/>
          </a:prstGeom>
          <a:solidFill>
            <a:srgbClr val="273546">
              <a:alpha val="60095"/>
            </a:srgbClr>
          </a:solidFill>
        </p:spPr>
        <p:txBody>
          <a:bodyPr wrap="square" rtlCol="0">
            <a:spAutoFit/>
          </a:bodyPr>
          <a:lstStyle/>
          <a:p>
            <a:pPr marL="342900" indent="-342900" algn="just">
              <a:lnSpc>
                <a:spcPct val="200000"/>
              </a:lnSpc>
              <a:buFont typeface="Arial" panose="020B0604020202020204" pitchFamily="34" charset="0"/>
              <a:buChar char="•"/>
            </a:pPr>
            <a:r>
              <a:rPr lang="en-GB" sz="2000" b="1" dirty="0">
                <a:solidFill>
                  <a:srgbClr val="EE8208"/>
                </a:solidFill>
              </a:rPr>
              <a:t>Elastic Beanstalk can be used from elastic Beanstalk consoles, AWS CLI or eb (cli high level developed especially for Beanstalk)
To deploy an application you just have to upload the application bundle (ex:  java .war file)</a:t>
            </a:r>
            <a:endParaRPr lang="en-RO" sz="2000" b="1" dirty="0">
              <a:solidFill>
                <a:srgbClr val="EE8208"/>
              </a:solidFill>
            </a:endParaRPr>
          </a:p>
        </p:txBody>
      </p:sp>
      <p:pic>
        <p:nvPicPr>
          <p:cNvPr id="3" name="Picture 2">
            <a:extLst>
              <a:ext uri="{FF2B5EF4-FFF2-40B4-BE49-F238E27FC236}">
                <a16:creationId xmlns:a16="http://schemas.microsoft.com/office/drawing/2014/main" id="{43DB5FB9-3339-1F6A-3147-869DFE2D54A7}"/>
              </a:ext>
            </a:extLst>
          </p:cNvPr>
          <p:cNvPicPr>
            <a:picLocks noChangeAspect="1"/>
          </p:cNvPicPr>
          <p:nvPr/>
        </p:nvPicPr>
        <p:blipFill>
          <a:blip r:embed="rId4"/>
          <a:stretch>
            <a:fillRect/>
          </a:stretch>
        </p:blipFill>
        <p:spPr>
          <a:xfrm>
            <a:off x="306604" y="904153"/>
            <a:ext cx="7347792" cy="2166657"/>
          </a:xfrm>
          <a:prstGeom prst="rect">
            <a:avLst/>
          </a:prstGeom>
        </p:spPr>
      </p:pic>
    </p:spTree>
    <p:extLst>
      <p:ext uri="{BB962C8B-B14F-4D97-AF65-F5344CB8AC3E}">
        <p14:creationId xmlns:p14="http://schemas.microsoft.com/office/powerpoint/2010/main" val="3406825420"/>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D0CD087D-3784-4051-993A-DCD320E11131}"/>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B0135648-3A67-4268-9BA1-044BA5FC9795}"/>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1980BB4A-C572-4B5E-9030-AE366E4DC02E}"/>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633C6420-6C6E-4D6F-8915-1E4716AC76E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Balancing Act</Template>
  <TotalTime>847</TotalTime>
  <Words>343</Words>
  <Application>Microsoft Macintosh PowerPoint</Application>
  <PresentationFormat>Widescreen</PresentationFormat>
  <Paragraphs>21</Paragraphs>
  <Slides>7</Slides>
  <Notes>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vt:i4>
      </vt:variant>
    </vt:vector>
  </HeadingPairs>
  <TitlesOfParts>
    <vt:vector size="15" baseType="lpstr">
      <vt:lpstr>Arial</vt:lpstr>
      <vt:lpstr>Calibri</vt:lpstr>
      <vt:lpstr>Segoe UI</vt:lpstr>
      <vt:lpstr>Segoe UI Light</vt:lpstr>
      <vt:lpstr>Balancing Act</vt:lpstr>
      <vt:lpstr>Wellspring</vt:lpstr>
      <vt:lpstr>Star of the show</vt:lpstr>
      <vt:lpstr>Amusements</vt:lpstr>
      <vt:lpstr>AWS Elastic Beanstalk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dc:title>
  <dc:creator>Iulius Satmari</dc:creator>
  <cp:lastModifiedBy>Iulius Satmari</cp:lastModifiedBy>
  <cp:revision>4</cp:revision>
  <dcterms:created xsi:type="dcterms:W3CDTF">2022-05-23T19:23:47Z</dcterms:created>
  <dcterms:modified xsi:type="dcterms:W3CDTF">2022-05-26T06:45:12Z</dcterms:modified>
</cp:coreProperties>
</file>