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5"/>
  </p:notesMasterIdLst>
  <p:sldIdLst>
    <p:sldId id="348" r:id="rId2"/>
    <p:sldId id="351" r:id="rId3"/>
    <p:sldId id="352" r:id="rId4"/>
    <p:sldId id="350" r:id="rId5"/>
    <p:sldId id="353" r:id="rId6"/>
    <p:sldId id="354" r:id="rId7"/>
    <p:sldId id="355" r:id="rId8"/>
    <p:sldId id="356" r:id="rId9"/>
    <p:sldId id="357" r:id="rId10"/>
    <p:sldId id="358" r:id="rId11"/>
    <p:sldId id="359" r:id="rId12"/>
    <p:sldId id="360" r:id="rId13"/>
    <p:sldId id="3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02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78FC1A-B757-4E2E-8600-DFF343BCD7A9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84C8F8-2A8F-4663-87BB-B145046BD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12/18/2023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7452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901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1281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Număr diapozitiv"/>
          <p:cNvSpPr txBox="1">
            <a:spLocks noGrp="1"/>
          </p:cNvSpPr>
          <p:nvPr>
            <p:ph type="sldNum" sz="quarter" idx="2"/>
          </p:nvPr>
        </p:nvSpPr>
        <p:spPr>
          <a:xfrm>
            <a:off x="11073919" y="6400414"/>
            <a:ext cx="279883" cy="276999"/>
          </a:xfrm>
          <a:prstGeom prst="rect">
            <a:avLst/>
          </a:prstGeom>
        </p:spPr>
        <p:txBody>
          <a:bodyPr/>
          <a:lstStyle>
            <a:lvl1pPr>
              <a:defRPr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122496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12/18/2023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78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12/18/2023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0576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12/18/2023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207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12/18/2023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785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12/18/2023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257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12/18/2023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58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12/18/2023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71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12/18/2023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11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6BDFCFA-2FAB-4194-8E0A-A0C82A9A6AB7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51D6631-A951-4C37-BCE6-7A910EEC2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11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ractica în Producție…"/>
          <p:cNvSpPr txBox="1"/>
          <p:nvPr/>
        </p:nvSpPr>
        <p:spPr>
          <a:xfrm>
            <a:off x="708671" y="3063091"/>
            <a:ext cx="10774657" cy="64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ctr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ro-MD" sz="3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Dezvoltarea unui model de predicție a supraviețuirii</a:t>
            </a:r>
            <a:endParaRPr lang="en-US" sz="36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8" name="Student: Numele, Prenumele studentului,…"/>
          <p:cNvSpPr txBox="1"/>
          <p:nvPr/>
        </p:nvSpPr>
        <p:spPr>
          <a:xfrm>
            <a:off x="5867705" y="5844740"/>
            <a:ext cx="5615623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>
                <a:solidFill>
                  <a:srgbClr val="404040"/>
                </a:solidFill>
                <a:latin typeface="PT Sans"/>
                <a:ea typeface="PT Sans"/>
                <a:cs typeface="PT Sans"/>
                <a:sym typeface="PT Sans"/>
              </a:defRPr>
            </a:pPr>
            <a:r>
              <a:rPr kumimoji="0" sz="16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PT Sans"/>
                <a:sym typeface="PT Sans"/>
              </a:rPr>
              <a:t>Student: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PT Sans"/>
                <a:sym typeface="PT Sans"/>
              </a:rPr>
              <a:t> </a:t>
            </a:r>
            <a:r>
              <a:rPr kumimoji="0" lang="ro-RO" sz="16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PT Sans"/>
                <a:sym typeface="PT Sans"/>
              </a:rPr>
              <a:t>Deleu Iulius</a:t>
            </a:r>
            <a:r>
              <a:rPr kumimoji="0" sz="16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PT Sans"/>
                <a:sym typeface="PT Sans"/>
              </a:rPr>
              <a:t>,</a:t>
            </a:r>
          </a:p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>
                <a:solidFill>
                  <a:srgbClr val="404040"/>
                </a:solidFill>
                <a:latin typeface="PT Sans"/>
                <a:ea typeface="PT Sans"/>
                <a:cs typeface="PT Sans"/>
                <a:sym typeface="PT Sans"/>
              </a:defRPr>
            </a:pPr>
            <a:r>
              <a:rPr kumimoji="0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PT Sans"/>
                <a:sym typeface="PT Sans"/>
              </a:rPr>
              <a:t>Grupa</a:t>
            </a:r>
            <a:r>
              <a:rPr kumimoji="0" sz="16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PT Sans"/>
                <a:sym typeface="PT Sans"/>
              </a:rPr>
              <a:t>: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PT Sans"/>
                <a:sym typeface="PT Sans"/>
              </a:rPr>
              <a:t>MI - 212</a:t>
            </a:r>
            <a:endParaRPr kumimoji="0" sz="1600" b="1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PT Sans"/>
              <a:sym typeface="PT Sans"/>
            </a:endParaRPr>
          </a:p>
        </p:txBody>
      </p:sp>
    </p:spTree>
    <p:extLst>
      <p:ext uri="{BB962C8B-B14F-4D97-AF65-F5344CB8AC3E}">
        <p14:creationId xmlns:p14="http://schemas.microsoft.com/office/powerpoint/2010/main" val="2412843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F860077-32EA-4270-8727-F194F4568805}"/>
              </a:ext>
            </a:extLst>
          </p:cNvPr>
          <p:cNvSpPr/>
          <p:nvPr/>
        </p:nvSpPr>
        <p:spPr>
          <a:xfrm>
            <a:off x="381000" y="1584960"/>
            <a:ext cx="11765280" cy="52578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27F4B7-68AB-4731-B3B6-B146B7D2D455}"/>
              </a:ext>
            </a:extLst>
          </p:cNvPr>
          <p:cNvSpPr txBox="1"/>
          <p:nvPr/>
        </p:nvSpPr>
        <p:spPr>
          <a:xfrm>
            <a:off x="1005015" y="2828835"/>
            <a:ext cx="108525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MD" b="1" dirty="0">
                <a:latin typeface="Arial" panose="020B0604020202020204" pitchFamily="34" charset="0"/>
                <a:cs typeface="Arial" panose="020B0604020202020204" pitchFamily="34" charset="0"/>
              </a:rPr>
              <a:t>Construirea și optimizarea unei rețele neuronale MLP (Multi-Layer Perceptron) implică definirea unei funcții cu hiperparametri, aceștia fiind prezentați în continuare, pentru o căutare exhaustivă utilizând GridSearchCV și evaluarea performanței modelului prin validare încrucișată.</a:t>
            </a:r>
          </a:p>
          <a:p>
            <a:r>
              <a:rPr lang="ro-MD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4437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94AED2B-3150-46F3-8909-5141A145C76E}"/>
              </a:ext>
            </a:extLst>
          </p:cNvPr>
          <p:cNvSpPr/>
          <p:nvPr/>
        </p:nvSpPr>
        <p:spPr>
          <a:xfrm>
            <a:off x="381000" y="1584960"/>
            <a:ext cx="11765280" cy="52578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27F4B7-68AB-4731-B3B6-B146B7D2D455}"/>
              </a:ext>
            </a:extLst>
          </p:cNvPr>
          <p:cNvSpPr txBox="1"/>
          <p:nvPr/>
        </p:nvSpPr>
        <p:spPr>
          <a:xfrm>
            <a:off x="974535" y="1308288"/>
            <a:ext cx="108525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MD" b="1" dirty="0">
                <a:latin typeface="Arial" panose="020B0604020202020204" pitchFamily="34" charset="0"/>
                <a:cs typeface="Arial" panose="020B0604020202020204" pitchFamily="34" charset="0"/>
              </a:rPr>
              <a:t>Best Parameters: {‘alpha’: 1, ‘hidden_layer_sizes’: (8, 8), ‘max_iter’: 150, ‘solver’: ‘adam’}</a:t>
            </a:r>
          </a:p>
          <a:p>
            <a:r>
              <a:rPr lang="ro-MD" b="1" dirty="0">
                <a:latin typeface="Arial" panose="020B0604020202020204" pitchFamily="34" charset="0"/>
                <a:cs typeface="Arial" panose="020B0604020202020204" pitchFamily="34" charset="0"/>
              </a:rPr>
              <a:t>Best Accuracy: 91.92%</a:t>
            </a:r>
          </a:p>
          <a:p>
            <a:endParaRPr lang="ro-MD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o-MD" b="1" dirty="0">
                <a:latin typeface="Arial" panose="020B0604020202020204" pitchFamily="34" charset="0"/>
                <a:cs typeface="Arial" panose="020B0604020202020204" pitchFamily="34" charset="0"/>
              </a:rPr>
              <a:t>unde alpha reprezintă termenul de regularizare, iar solver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 ‘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adam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ro-MD" b="1" dirty="0">
                <a:latin typeface="Arial" panose="020B0604020202020204" pitchFamily="34" charset="0"/>
                <a:cs typeface="Arial" panose="020B0604020202020204" pitchFamily="34" charset="0"/>
              </a:rPr>
              <a:t> un algoritm de optimizare</a:t>
            </a:r>
          </a:p>
        </p:txBody>
      </p:sp>
      <p:pic>
        <p:nvPicPr>
          <p:cNvPr id="4" name="Picture 2" descr="Multi-Layer Perceptron (MLP) diagram with four hidden layers and a... |  Download Scientific Diagram">
            <a:extLst>
              <a:ext uri="{FF2B5EF4-FFF2-40B4-BE49-F238E27FC236}">
                <a16:creationId xmlns:a16="http://schemas.microsoft.com/office/drawing/2014/main" id="{3C66B36B-577D-40FB-9FC9-733B4CF088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271"/>
          <a:stretch/>
        </p:blipFill>
        <p:spPr bwMode="auto">
          <a:xfrm>
            <a:off x="2047875" y="2508617"/>
            <a:ext cx="8096250" cy="3968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202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1F5820-348F-4FE2-A65E-735ABB0F2FFA}"/>
              </a:ext>
            </a:extLst>
          </p:cNvPr>
          <p:cNvSpPr/>
          <p:nvPr/>
        </p:nvSpPr>
        <p:spPr>
          <a:xfrm>
            <a:off x="381000" y="1584960"/>
            <a:ext cx="11765280" cy="52578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27F4B7-68AB-4731-B3B6-B146B7D2D455}"/>
              </a:ext>
            </a:extLst>
          </p:cNvPr>
          <p:cNvSpPr txBox="1"/>
          <p:nvPr/>
        </p:nvSpPr>
        <p:spPr>
          <a:xfrm>
            <a:off x="177927" y="2278697"/>
            <a:ext cx="45271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MD" b="1" dirty="0">
                <a:latin typeface="Arial" panose="020B0604020202020204" pitchFamily="34" charset="0"/>
                <a:cs typeface="Arial" panose="020B0604020202020204" pitchFamily="34" charset="0"/>
              </a:rPr>
              <a:t>Evoluția pierderii de antrenament în funcție de numărul de epoci în timpul instruirii de învățare automată sugerează o înaltă precizie în predicțiile modelului.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4F5178-D0F1-463A-A479-5F35731BEE8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032" y="1080770"/>
            <a:ext cx="7136448" cy="53505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999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B2E56A1-5C24-4CF1-A35C-1F06B5FBE1B8}"/>
              </a:ext>
            </a:extLst>
          </p:cNvPr>
          <p:cNvSpPr/>
          <p:nvPr/>
        </p:nvSpPr>
        <p:spPr>
          <a:xfrm>
            <a:off x="381000" y="1584960"/>
            <a:ext cx="11765280" cy="52578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ractica în Producție…">
            <a:extLst>
              <a:ext uri="{FF2B5EF4-FFF2-40B4-BE49-F238E27FC236}">
                <a16:creationId xmlns:a16="http://schemas.microsoft.com/office/drawing/2014/main" id="{8B37BECC-7FC8-4EA1-9092-736B2C6AF2A3}"/>
              </a:ext>
            </a:extLst>
          </p:cNvPr>
          <p:cNvSpPr txBox="1"/>
          <p:nvPr/>
        </p:nvSpPr>
        <p:spPr>
          <a:xfrm>
            <a:off x="4899671" y="1066651"/>
            <a:ext cx="3147049" cy="64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ctr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ro-MD" sz="3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CONCLUZII</a:t>
            </a:r>
            <a:endParaRPr lang="en-US" sz="36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DD99F5-1BCE-4088-B750-E15FF3F2C8DF}"/>
              </a:ext>
            </a:extLst>
          </p:cNvPr>
          <p:cNvSpPr txBox="1"/>
          <p:nvPr/>
        </p:nvSpPr>
        <p:spPr>
          <a:xfrm>
            <a:off x="797623" y="2098030"/>
            <a:ext cx="1059675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MD" b="1" dirty="0">
                <a:latin typeface="Arial" panose="020B0604020202020204" pitchFamily="34" charset="0"/>
                <a:cs typeface="Arial" panose="020B0604020202020204" pitchFamily="34" charset="0"/>
              </a:rPr>
              <a:t>În cadrul acestui studiu a fost parcurs un proces complet de dezvoltare a unui model de predicție a supraviețuirii, acoperind colectarea datelor, preprocesarea, construirea modelului și evaluarea acestuia. </a:t>
            </a:r>
          </a:p>
          <a:p>
            <a:endParaRPr lang="ro-MD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o-MD" b="1" dirty="0">
                <a:latin typeface="Arial" panose="020B0604020202020204" pitchFamily="34" charset="0"/>
                <a:cs typeface="Arial" panose="020B0604020202020204" pitchFamily="34" charset="0"/>
              </a:rPr>
              <a:t>Colectarea și prelucrarea datelor a fost realizată aplicând tehnici de inginerie a caracteristicilor pentru a îmbunătăți capacitatea de predicție.</a:t>
            </a:r>
          </a:p>
          <a:p>
            <a:endParaRPr lang="ro-MD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o-MD" b="1" dirty="0">
                <a:latin typeface="Arial" panose="020B0604020202020204" pitchFamily="34" charset="0"/>
                <a:cs typeface="Arial" panose="020B0604020202020204" pitchFamily="34" charset="0"/>
              </a:rPr>
              <a:t>Un clasificator perceptron multistrat (MLP) a fost ales și optimizat prin reglarea hiperparametrilor. </a:t>
            </a:r>
          </a:p>
          <a:p>
            <a:endParaRPr lang="ro-MD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o-MD" b="1" dirty="0">
                <a:latin typeface="Arial" panose="020B0604020202020204" pitchFamily="34" charset="0"/>
                <a:cs typeface="Arial" panose="020B0604020202020204" pitchFamily="34" charset="0"/>
              </a:rPr>
              <a:t>Modelul rezultat a fost testat pe date separate, iar rezultatele au fost evaluate folosind matrici de confuzie. Concluzia subliniază complexitatea tehnică și importanța calității datelor în dezvoltarea modelelor de predicție a supraviețuirii.</a:t>
            </a:r>
          </a:p>
        </p:txBody>
      </p:sp>
    </p:spTree>
    <p:extLst>
      <p:ext uri="{BB962C8B-B14F-4D97-AF65-F5344CB8AC3E}">
        <p14:creationId xmlns:p14="http://schemas.microsoft.com/office/powerpoint/2010/main" val="1956597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0538740-F665-42F6-85AC-F387086B67EA}"/>
              </a:ext>
            </a:extLst>
          </p:cNvPr>
          <p:cNvSpPr/>
          <p:nvPr/>
        </p:nvSpPr>
        <p:spPr>
          <a:xfrm>
            <a:off x="228600" y="1432560"/>
            <a:ext cx="11765280" cy="52578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61FF52-00E9-49F1-A408-6F66B89F49DA}"/>
              </a:ext>
            </a:extLst>
          </p:cNvPr>
          <p:cNvSpPr txBox="1"/>
          <p:nvPr/>
        </p:nvSpPr>
        <p:spPr>
          <a:xfrm>
            <a:off x="1853228" y="1562669"/>
            <a:ext cx="88909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MD" sz="2000" b="1" dirty="0">
                <a:latin typeface="Arial" panose="020B0604020202020204" pitchFamily="34" charset="0"/>
                <a:cs typeface="Arial" panose="020B0604020202020204" pitchFamily="34" charset="0"/>
              </a:rPr>
              <a:t>Pentru studiul și crearea unui model de predicție a supraviețuirii, am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utilizat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o-MD" sz="2000" b="1" dirty="0">
                <a:latin typeface="Arial" panose="020B0604020202020204" pitchFamily="34" charset="0"/>
                <a:cs typeface="Arial" panose="020B0604020202020204" pitchFamily="34" charset="0"/>
              </a:rPr>
              <a:t>un set de date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con</a:t>
            </a:r>
            <a:r>
              <a:rPr lang="ro-MD" sz="2000" b="1" dirty="0">
                <a:latin typeface="Arial" panose="020B0604020202020204" pitchFamily="34" charset="0"/>
                <a:cs typeface="Arial" panose="020B0604020202020204" pitchFamily="34" charset="0"/>
              </a:rPr>
              <a:t>ține circa 300 de observări cu 12 atribute.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FB0962-3E50-4934-ABA7-24E39BDAFCF5}"/>
              </a:ext>
            </a:extLst>
          </p:cNvPr>
          <p:cNvSpPr txBox="1"/>
          <p:nvPr/>
        </p:nvSpPr>
        <p:spPr>
          <a:xfrm>
            <a:off x="4940001" y="619370"/>
            <a:ext cx="5939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Arial Black" panose="020B0A04020102020204" pitchFamily="34" charset="0"/>
              </a:rPr>
              <a:t>Prezentarea</a:t>
            </a:r>
            <a:r>
              <a:rPr lang="en-US" sz="2800" b="1" dirty="0">
                <a:latin typeface="Arial Black" panose="020B0A04020102020204" pitchFamily="34" charset="0"/>
              </a:rPr>
              <a:t> </a:t>
            </a:r>
            <a:r>
              <a:rPr lang="en-US" sz="2800" b="1" dirty="0" err="1">
                <a:latin typeface="Arial Black" panose="020B0A04020102020204" pitchFamily="34" charset="0"/>
              </a:rPr>
              <a:t>datasetului</a:t>
            </a:r>
            <a:endParaRPr lang="en-US" sz="2800" b="1" dirty="0">
              <a:latin typeface="Arial Black" panose="020B0A04020102020204" pitchFamily="34" charset="0"/>
            </a:endParaRPr>
          </a:p>
        </p:txBody>
      </p:sp>
      <p:sp>
        <p:nvSpPr>
          <p:cNvPr id="2" name="Rectangle: Diagonal Corners Rounded 1">
            <a:extLst>
              <a:ext uri="{FF2B5EF4-FFF2-40B4-BE49-F238E27FC236}">
                <a16:creationId xmlns:a16="http://schemas.microsoft.com/office/drawing/2014/main" id="{25184591-E5E8-4F40-A5A9-C29E9F5B22DE}"/>
              </a:ext>
            </a:extLst>
          </p:cNvPr>
          <p:cNvSpPr/>
          <p:nvPr/>
        </p:nvSpPr>
        <p:spPr>
          <a:xfrm>
            <a:off x="824642" y="3913017"/>
            <a:ext cx="1804371" cy="1252569"/>
          </a:xfrm>
          <a:prstGeom prst="round2Diag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b="1" dirty="0"/>
              <a:t>Gender</a:t>
            </a:r>
          </a:p>
          <a:p>
            <a:pPr algn="ctr"/>
            <a:r>
              <a:rPr lang="ro-MD" dirty="0"/>
              <a:t>Female 59%</a:t>
            </a:r>
          </a:p>
          <a:p>
            <a:pPr algn="ctr"/>
            <a:r>
              <a:rPr lang="ro-MD" dirty="0"/>
              <a:t>Male 41%</a:t>
            </a:r>
            <a:endParaRPr lang="en-US" dirty="0"/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38168E00-ED6B-4D82-93B6-94B21FCA761C}"/>
              </a:ext>
            </a:extLst>
          </p:cNvPr>
          <p:cNvSpPr/>
          <p:nvPr/>
        </p:nvSpPr>
        <p:spPr>
          <a:xfrm>
            <a:off x="3009228" y="3913017"/>
            <a:ext cx="1804371" cy="1252569"/>
          </a:xfrm>
          <a:prstGeom prst="round2Diag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b="1" dirty="0"/>
              <a:t>Ever_married</a:t>
            </a:r>
          </a:p>
          <a:p>
            <a:pPr algn="ctr"/>
            <a:r>
              <a:rPr lang="ro-MD" dirty="0"/>
              <a:t>True 66%</a:t>
            </a:r>
          </a:p>
          <a:p>
            <a:pPr algn="ctr"/>
            <a:r>
              <a:rPr lang="ro-MD" dirty="0"/>
              <a:t>False 34%</a:t>
            </a:r>
            <a:endParaRPr lang="en-US" dirty="0"/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5EE87E96-8D72-4387-928B-4F064F6269FA}"/>
              </a:ext>
            </a:extLst>
          </p:cNvPr>
          <p:cNvSpPr/>
          <p:nvPr/>
        </p:nvSpPr>
        <p:spPr>
          <a:xfrm>
            <a:off x="5193814" y="3913017"/>
            <a:ext cx="1804371" cy="1252569"/>
          </a:xfrm>
          <a:prstGeom prst="round2Diag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b="1" dirty="0"/>
              <a:t>Work_type</a:t>
            </a:r>
          </a:p>
          <a:p>
            <a:pPr algn="ctr"/>
            <a:r>
              <a:rPr lang="ro-MD" dirty="0"/>
              <a:t>Private 57%</a:t>
            </a:r>
          </a:p>
          <a:p>
            <a:pPr algn="ctr"/>
            <a:r>
              <a:rPr lang="ro-MD" dirty="0"/>
              <a:t>Public 43%</a:t>
            </a:r>
            <a:endParaRPr lang="en-US" dirty="0"/>
          </a:p>
        </p:txBody>
      </p:sp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686C7368-45C7-4D6B-A157-CB7DE19697A7}"/>
              </a:ext>
            </a:extLst>
          </p:cNvPr>
          <p:cNvSpPr/>
          <p:nvPr/>
        </p:nvSpPr>
        <p:spPr>
          <a:xfrm>
            <a:off x="7378400" y="3913017"/>
            <a:ext cx="1834293" cy="1252569"/>
          </a:xfrm>
          <a:prstGeom prst="round2Diag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b="1" dirty="0"/>
              <a:t>Location_type</a:t>
            </a:r>
          </a:p>
          <a:p>
            <a:pPr algn="ctr"/>
            <a:r>
              <a:rPr lang="ro-MD" dirty="0"/>
              <a:t>Urban 51%</a:t>
            </a:r>
          </a:p>
          <a:p>
            <a:pPr algn="ctr"/>
            <a:r>
              <a:rPr lang="ro-MD" dirty="0"/>
              <a:t>Rural 49%</a:t>
            </a:r>
            <a:endParaRPr lang="en-US" dirty="0"/>
          </a:p>
        </p:txBody>
      </p:sp>
      <p:sp>
        <p:nvSpPr>
          <p:cNvPr id="11" name="Rectangle: Diagonal Corners Rounded 10">
            <a:extLst>
              <a:ext uri="{FF2B5EF4-FFF2-40B4-BE49-F238E27FC236}">
                <a16:creationId xmlns:a16="http://schemas.microsoft.com/office/drawing/2014/main" id="{7442271D-8BB9-494E-A794-5BE5B03A143F}"/>
              </a:ext>
            </a:extLst>
          </p:cNvPr>
          <p:cNvSpPr/>
          <p:nvPr/>
        </p:nvSpPr>
        <p:spPr>
          <a:xfrm>
            <a:off x="9592908" y="3913016"/>
            <a:ext cx="1804371" cy="1252569"/>
          </a:xfrm>
          <a:prstGeom prst="round2Diag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b="1" dirty="0"/>
              <a:t>BMI</a:t>
            </a:r>
          </a:p>
          <a:p>
            <a:pPr algn="ctr"/>
            <a:r>
              <a:rPr lang="ro-MD" dirty="0"/>
              <a:t>N/A 4%</a:t>
            </a:r>
          </a:p>
          <a:p>
            <a:pPr algn="ctr"/>
            <a:r>
              <a:rPr lang="ro-MD" dirty="0"/>
              <a:t>Other 96%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0C4805-8716-4DCC-9E0F-6E5A1D179E7E}"/>
              </a:ext>
            </a:extLst>
          </p:cNvPr>
          <p:cNvSpPr txBox="1"/>
          <p:nvPr/>
        </p:nvSpPr>
        <p:spPr>
          <a:xfrm>
            <a:off x="76200" y="3028890"/>
            <a:ext cx="1211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MD" sz="2000" dirty="0">
                <a:latin typeface="Bahnschrift" panose="020B0502040204020203" pitchFamily="34" charset="0"/>
                <a:cs typeface="Arial" panose="020B0604020202020204" pitchFamily="34" charset="0"/>
              </a:rPr>
              <a:t>Age -</a:t>
            </a:r>
            <a:r>
              <a:rPr lang="en-US" sz="2000" dirty="0">
                <a:latin typeface="Bahnschrift" panose="020B0502040204020203" pitchFamily="34" charset="0"/>
                <a:cs typeface="Arial" panose="020B0604020202020204" pitchFamily="34" charset="0"/>
              </a:rPr>
              <a:t>&gt; Hypertension -&gt; </a:t>
            </a:r>
            <a:r>
              <a:rPr lang="en-US" sz="2000" dirty="0" err="1">
                <a:latin typeface="Bahnschrift" panose="020B0502040204020203" pitchFamily="34" charset="0"/>
                <a:cs typeface="Arial" panose="020B0604020202020204" pitchFamily="34" charset="0"/>
              </a:rPr>
              <a:t>Heart_disease</a:t>
            </a:r>
            <a:r>
              <a:rPr lang="en-US" sz="2000" dirty="0">
                <a:latin typeface="Bahnschrift" panose="020B0502040204020203" pitchFamily="34" charset="0"/>
                <a:cs typeface="Arial" panose="020B0604020202020204" pitchFamily="34" charset="0"/>
              </a:rPr>
              <a:t> -&gt; </a:t>
            </a:r>
            <a:r>
              <a:rPr lang="en-US" sz="2000" dirty="0" err="1">
                <a:latin typeface="Bahnschrift" panose="020B0502040204020203" pitchFamily="34" charset="0"/>
                <a:cs typeface="Arial" panose="020B0604020202020204" pitchFamily="34" charset="0"/>
              </a:rPr>
              <a:t>Avg_glucose_level</a:t>
            </a:r>
            <a:r>
              <a:rPr lang="en-US" sz="2000" dirty="0">
                <a:latin typeface="Bahnschrift" panose="020B0502040204020203" pitchFamily="34" charset="0"/>
                <a:cs typeface="Arial" panose="020B0604020202020204" pitchFamily="34" charset="0"/>
              </a:rPr>
              <a:t> -&gt; </a:t>
            </a:r>
            <a:r>
              <a:rPr lang="en-US" sz="2000" dirty="0" err="1">
                <a:latin typeface="Bahnschrift" panose="020B0502040204020203" pitchFamily="34" charset="0"/>
                <a:cs typeface="Arial" panose="020B0604020202020204" pitchFamily="34" charset="0"/>
              </a:rPr>
              <a:t>Smoking_status</a:t>
            </a:r>
            <a:r>
              <a:rPr lang="en-US" sz="2000" dirty="0">
                <a:latin typeface="Bahnschrift" panose="020B0502040204020203" pitchFamily="34" charset="0"/>
                <a:cs typeface="Arial" panose="020B0604020202020204" pitchFamily="34" charset="0"/>
              </a:rPr>
              <a:t> -&gt; Time -&gt; </a:t>
            </a:r>
            <a:r>
              <a:rPr lang="en-US" sz="2000" dirty="0" err="1">
                <a:latin typeface="Bahnschrift" panose="020B0502040204020203" pitchFamily="34" charset="0"/>
                <a:cs typeface="Arial" panose="020B0604020202020204" pitchFamily="34" charset="0"/>
              </a:rPr>
              <a:t>Death_event</a:t>
            </a:r>
            <a:r>
              <a:rPr lang="en-US" sz="2000" dirty="0">
                <a:latin typeface="Bahnschrift" panose="020B0502040204020203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4092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1C53F2-AFAA-4295-8142-DAEE936114B3}"/>
              </a:ext>
            </a:extLst>
          </p:cNvPr>
          <p:cNvSpPr/>
          <p:nvPr/>
        </p:nvSpPr>
        <p:spPr>
          <a:xfrm>
            <a:off x="381000" y="1584960"/>
            <a:ext cx="11765280" cy="52578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D9B00E-99D4-4491-9426-B659E96C97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961" y="183060"/>
            <a:ext cx="7458800" cy="66749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CC8B50-4445-48D9-86F4-51A8C3D71DF7}"/>
              </a:ext>
            </a:extLst>
          </p:cNvPr>
          <p:cNvSpPr txBox="1"/>
          <p:nvPr/>
        </p:nvSpPr>
        <p:spPr>
          <a:xfrm>
            <a:off x="287910" y="2080260"/>
            <a:ext cx="44300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MD" b="1" dirty="0">
                <a:latin typeface="Arial" panose="020B0604020202020204" pitchFamily="34" charset="0"/>
                <a:cs typeface="Arial" panose="020B0604020202020204" pitchFamily="34" charset="0"/>
              </a:rPr>
              <a:t>După prelucrarea setului de date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prin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buAutoNum type="arabicPeriod"/>
            </a:pPr>
            <a:r>
              <a:rPr lang="ro-MD" b="1" dirty="0">
                <a:latin typeface="Arial" panose="020B0604020202020204" pitchFamily="34" charset="0"/>
                <a:cs typeface="Arial" panose="020B0604020202020204" pitchFamily="34" charset="0"/>
              </a:rPr>
              <a:t>eliminarea valorilor lipsă, 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ro-MD" b="1" dirty="0">
                <a:latin typeface="Arial" panose="020B0604020202020204" pitchFamily="34" charset="0"/>
                <a:cs typeface="Arial" panose="020B0604020202020204" pitchFamily="34" charset="0"/>
              </a:rPr>
              <a:t>înlocuirea cu valorile medii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ro-MD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ro-MD" b="1" dirty="0">
                <a:latin typeface="Arial" panose="020B0604020202020204" pitchFamily="34" charset="0"/>
                <a:cs typeface="Arial" panose="020B0604020202020204" pitchFamily="34" charset="0"/>
              </a:rPr>
              <a:t>normalizarea datelor, 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o-MD" b="1" dirty="0">
                <a:latin typeface="Arial" panose="020B0604020202020204" pitchFamily="34" charset="0"/>
                <a:cs typeface="Arial" panose="020B0604020202020204" pitchFamily="34" charset="0"/>
              </a:rPr>
              <a:t>putem observa corelația dintre caracteristicile datasetului.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466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D3CEF3A-7A64-4F98-950A-D0053FF5FAE4}"/>
              </a:ext>
            </a:extLst>
          </p:cNvPr>
          <p:cNvSpPr/>
          <p:nvPr/>
        </p:nvSpPr>
        <p:spPr>
          <a:xfrm>
            <a:off x="106680" y="1584960"/>
            <a:ext cx="12039600" cy="52578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27F4B7-68AB-4731-B3B6-B146B7D2D455}"/>
              </a:ext>
            </a:extLst>
          </p:cNvPr>
          <p:cNvSpPr txBox="1"/>
          <p:nvPr/>
        </p:nvSpPr>
        <p:spPr>
          <a:xfrm>
            <a:off x="2314830" y="1424940"/>
            <a:ext cx="7012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Urm</a:t>
            </a:r>
            <a:r>
              <a:rPr lang="ro-MD" b="1" dirty="0">
                <a:latin typeface="Arial" panose="020B0604020202020204" pitchFamily="34" charset="0"/>
                <a:cs typeface="Arial" panose="020B0604020202020204" pitchFamily="34" charset="0"/>
              </a:rPr>
              <a:t>ătoarea etapă constă în supraeșantionarea datelor utilizând tehnica SMOTE, iată rezultatele obținute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806D9B6-53DD-42EB-A801-75D00EF377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448446"/>
              </p:ext>
            </p:extLst>
          </p:nvPr>
        </p:nvGraphicFramePr>
        <p:xfrm>
          <a:off x="2938144" y="3032125"/>
          <a:ext cx="5291455" cy="30073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24224">
                  <a:extLst>
                    <a:ext uri="{9D8B030D-6E8A-4147-A177-3AD203B41FA5}">
                      <a16:colId xmlns:a16="http://schemas.microsoft.com/office/drawing/2014/main" val="2376741071"/>
                    </a:ext>
                  </a:extLst>
                </a:gridCol>
                <a:gridCol w="1586155">
                  <a:extLst>
                    <a:ext uri="{9D8B030D-6E8A-4147-A177-3AD203B41FA5}">
                      <a16:colId xmlns:a16="http://schemas.microsoft.com/office/drawing/2014/main" val="4292471751"/>
                    </a:ext>
                  </a:extLst>
                </a:gridCol>
                <a:gridCol w="1381076">
                  <a:extLst>
                    <a:ext uri="{9D8B030D-6E8A-4147-A177-3AD203B41FA5}">
                      <a16:colId xmlns:a16="http://schemas.microsoft.com/office/drawing/2014/main" val="4168034453"/>
                    </a:ext>
                  </a:extLst>
                </a:gridCol>
              </a:tblGrid>
              <a:tr h="35714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Phase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Label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Count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272734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Before OverSampling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198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267190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Before OverSampling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42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762434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After OverSampling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Train_x Shape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(396, 11)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893438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After OverSampling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Train_y Shape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(396, )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5685013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After OverSampling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198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3265477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After OverSampling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198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1989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565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08B3CC1-7506-42EF-BD9D-000EC830C89F}"/>
              </a:ext>
            </a:extLst>
          </p:cNvPr>
          <p:cNvSpPr/>
          <p:nvPr/>
        </p:nvSpPr>
        <p:spPr>
          <a:xfrm>
            <a:off x="381000" y="1584960"/>
            <a:ext cx="11765280" cy="52578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27F4B7-68AB-4731-B3B6-B146B7D2D455}"/>
              </a:ext>
            </a:extLst>
          </p:cNvPr>
          <p:cNvSpPr txBox="1"/>
          <p:nvPr/>
        </p:nvSpPr>
        <p:spPr>
          <a:xfrm>
            <a:off x="2314830" y="1577340"/>
            <a:ext cx="8825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În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o-MD" b="1" dirty="0">
                <a:latin typeface="Arial" panose="020B0604020202020204" pitchFamily="34" charset="0"/>
                <a:cs typeface="Arial" panose="020B0604020202020204" pitchFamily="34" charset="0"/>
              </a:rPr>
              <a:t>proocesul de creare a modelului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predicția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supraviețuirii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, au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fost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evalua</a:t>
            </a:r>
            <a:r>
              <a:rPr lang="ro-MD" b="1" dirty="0">
                <a:latin typeface="Arial" panose="020B0604020202020204" pitchFamily="34" charset="0"/>
                <a:cs typeface="Arial" panose="020B0604020202020204" pitchFamily="34" charset="0"/>
              </a:rPr>
              <a:t>te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mai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mul</a:t>
            </a:r>
            <a:r>
              <a:rPr lang="ro-MD" b="1" dirty="0">
                <a:latin typeface="Arial" panose="020B0604020202020204" pitchFamily="34" charset="0"/>
                <a:cs typeface="Arial" panose="020B0604020202020204" pitchFamily="34" charset="0"/>
              </a:rPr>
              <a:t>te metode de clasificare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prezenta</a:t>
            </a:r>
            <a:r>
              <a:rPr lang="ro-MD" b="1" dirty="0">
                <a:latin typeface="Arial" panose="020B0604020202020204" pitchFamily="34" charset="0"/>
                <a:cs typeface="Arial" panose="020B0604020202020204" pitchFamily="34" charset="0"/>
              </a:rPr>
              <a:t>te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în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continuare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520738-1956-4857-A1E7-8B92E85C5F57}"/>
              </a:ext>
            </a:extLst>
          </p:cNvPr>
          <p:cNvSpPr txBox="1"/>
          <p:nvPr/>
        </p:nvSpPr>
        <p:spPr>
          <a:xfrm>
            <a:off x="1522350" y="3429000"/>
            <a:ext cx="88256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KNeighbors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acurate</a:t>
            </a:r>
            <a:r>
              <a:rPr lang="ro-MD" b="1" dirty="0">
                <a:latin typeface="Arial" panose="020B0604020202020204" pitchFamily="34" charset="0"/>
                <a:cs typeface="Arial" panose="020B0604020202020204" pitchFamily="34" charset="0"/>
              </a:rPr>
              <a:t>țe </a:t>
            </a:r>
            <a:r>
              <a:rPr lang="ro-MD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80%</a:t>
            </a:r>
          </a:p>
          <a:p>
            <a:pPr marL="342900" indent="-342900">
              <a:buAutoNum type="arabicPeriod"/>
            </a:pPr>
            <a:r>
              <a:rPr lang="ro-MD" b="1" dirty="0">
                <a:latin typeface="Arial" panose="020B0604020202020204" pitchFamily="34" charset="0"/>
                <a:cs typeface="Arial" panose="020B0604020202020204" pitchFamily="34" charset="0"/>
              </a:rPr>
              <a:t>SVM, acuratețe </a:t>
            </a:r>
            <a:r>
              <a:rPr lang="ro-MD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85%</a:t>
            </a:r>
          </a:p>
          <a:p>
            <a:pPr marL="342900" indent="-342900">
              <a:buAutoNum type="arabicPeriod"/>
            </a:pPr>
            <a:r>
              <a:rPr lang="ro-MD" b="1" dirty="0">
                <a:latin typeface="Arial" panose="020B0604020202020204" pitchFamily="34" charset="0"/>
                <a:cs typeface="Arial" panose="020B0604020202020204" pitchFamily="34" charset="0"/>
              </a:rPr>
              <a:t>GaussianNB, acuratețe </a:t>
            </a:r>
            <a:r>
              <a:rPr lang="ro-MD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85%</a:t>
            </a:r>
          </a:p>
          <a:p>
            <a:pPr marL="342900" indent="-342900">
              <a:buAutoNum type="arabicPeriod"/>
            </a:pPr>
            <a:r>
              <a:rPr lang="ro-MD" b="1" dirty="0">
                <a:latin typeface="Arial" panose="020B0604020202020204" pitchFamily="34" charset="0"/>
                <a:cs typeface="Arial" panose="020B0604020202020204" pitchFamily="34" charset="0"/>
              </a:rPr>
              <a:t>Logistic Regression, acuratețe </a:t>
            </a:r>
            <a:r>
              <a:rPr lang="ro-MD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87%</a:t>
            </a:r>
          </a:p>
          <a:p>
            <a:pPr marL="342900" indent="-342900">
              <a:buAutoNum type="arabicPeriod"/>
            </a:pPr>
            <a:r>
              <a:rPr lang="ro-MD" b="1" dirty="0">
                <a:latin typeface="Arial" panose="020B0604020202020204" pitchFamily="34" charset="0"/>
                <a:cs typeface="Arial" panose="020B0604020202020204" pitchFamily="34" charset="0"/>
              </a:rPr>
              <a:t>Random Forest, acuratețe </a:t>
            </a:r>
            <a:r>
              <a:rPr lang="ro-MD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87%</a:t>
            </a:r>
          </a:p>
          <a:p>
            <a:pPr marL="342900" indent="-342900">
              <a:buAutoNum type="arabicPeriod"/>
            </a:pPr>
            <a:r>
              <a:rPr lang="ro-MD" b="1" dirty="0">
                <a:latin typeface="Arial" panose="020B0604020202020204" pitchFamily="34" charset="0"/>
                <a:cs typeface="Arial" panose="020B0604020202020204" pitchFamily="34" charset="0"/>
              </a:rPr>
              <a:t>Decision Tree, acuratețe </a:t>
            </a:r>
            <a:r>
              <a:rPr lang="ro-MD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88%</a:t>
            </a:r>
          </a:p>
          <a:p>
            <a:pPr marL="342900" indent="-342900">
              <a:buAutoNum type="arabicPeriod"/>
            </a:pPr>
            <a:r>
              <a:rPr lang="ro-MD" b="1" dirty="0">
                <a:latin typeface="Arial" panose="020B0604020202020204" pitchFamily="34" charset="0"/>
                <a:cs typeface="Arial" panose="020B0604020202020204" pitchFamily="34" charset="0"/>
              </a:rPr>
              <a:t>BernoulliNB, acuratețe </a:t>
            </a:r>
            <a:r>
              <a:rPr lang="ro-MD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88%</a:t>
            </a:r>
          </a:p>
          <a:p>
            <a:pPr marL="342900" indent="-342900">
              <a:buAutoNum type="arabicPeriod"/>
            </a:pPr>
            <a:r>
              <a:rPr lang="ro-MD" b="1" dirty="0">
                <a:latin typeface="Arial" panose="020B0604020202020204" pitchFamily="34" charset="0"/>
                <a:cs typeface="Arial" panose="020B0604020202020204" pitchFamily="34" charset="0"/>
              </a:rPr>
              <a:t>XGBoost, acuratețe </a:t>
            </a:r>
            <a:r>
              <a:rPr lang="ro-MD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88%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86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37E102-98C3-4D13-81AA-E3CE0F60C23A}"/>
              </a:ext>
            </a:extLst>
          </p:cNvPr>
          <p:cNvSpPr/>
          <p:nvPr/>
        </p:nvSpPr>
        <p:spPr>
          <a:xfrm>
            <a:off x="381000" y="1584960"/>
            <a:ext cx="11765280" cy="52578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27F4B7-68AB-4731-B3B6-B146B7D2D455}"/>
              </a:ext>
            </a:extLst>
          </p:cNvPr>
          <p:cNvSpPr txBox="1"/>
          <p:nvPr/>
        </p:nvSpPr>
        <p:spPr>
          <a:xfrm>
            <a:off x="516510" y="1951672"/>
            <a:ext cx="31715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Aceste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rezultate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oferă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înțelegere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cuprinzătoare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performanțelor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fiecărui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model,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permițând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luarea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unor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decizii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o-MD" b="1" dirty="0">
                <a:latin typeface="Arial" panose="020B0604020202020204" pitchFamily="34" charset="0"/>
                <a:cs typeface="Arial" panose="020B0604020202020204" pitchFamily="34" charset="0"/>
              </a:rPr>
              <a:t>în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selectarea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celui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mai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potrivit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model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predicția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supraviețuirii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19FA49-765D-4192-B67D-ECCB7778C32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28601"/>
            <a:ext cx="7543800" cy="6629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674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E246E22-0EE9-4530-8ABC-865D418F52C9}"/>
              </a:ext>
            </a:extLst>
          </p:cNvPr>
          <p:cNvSpPr/>
          <p:nvPr/>
        </p:nvSpPr>
        <p:spPr>
          <a:xfrm>
            <a:off x="381000" y="1584960"/>
            <a:ext cx="11765280" cy="52578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27F4B7-68AB-4731-B3B6-B146B7D2D455}"/>
              </a:ext>
            </a:extLst>
          </p:cNvPr>
          <p:cNvSpPr txBox="1"/>
          <p:nvPr/>
        </p:nvSpPr>
        <p:spPr>
          <a:xfrm>
            <a:off x="516510" y="1951672"/>
            <a:ext cx="27296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MD" b="1" dirty="0">
                <a:latin typeface="Arial" panose="020B0604020202020204" pitchFamily="34" charset="0"/>
                <a:cs typeface="Arial" panose="020B0604020202020204" pitchFamily="34" charset="0"/>
              </a:rPr>
              <a:t>Ca urmare au fost identificate modelele cu cei mai buni indicatori de performanță.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B13048-751E-464F-BFBD-F11E08AAAC3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337" y="667525"/>
            <a:ext cx="8655113" cy="6076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1540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4FDE6B4-C324-4575-9ADB-96C0F227C2FE}"/>
              </a:ext>
            </a:extLst>
          </p:cNvPr>
          <p:cNvSpPr/>
          <p:nvPr/>
        </p:nvSpPr>
        <p:spPr>
          <a:xfrm>
            <a:off x="381000" y="1584960"/>
            <a:ext cx="11765280" cy="52578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27F4B7-68AB-4731-B3B6-B146B7D2D455}"/>
              </a:ext>
            </a:extLst>
          </p:cNvPr>
          <p:cNvSpPr txBox="1"/>
          <p:nvPr/>
        </p:nvSpPr>
        <p:spPr>
          <a:xfrm>
            <a:off x="516510" y="1951672"/>
            <a:ext cx="54728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MD" b="1" dirty="0">
                <a:latin typeface="Arial" panose="020B0604020202020204" pitchFamily="34" charset="0"/>
                <a:cs typeface="Arial" panose="020B0604020202020204" pitchFamily="34" charset="0"/>
              </a:rPr>
              <a:t>Având în vedere evaluarea cuprinzătoare a acurateței, preciziei, recall, scorului F1, validării K-Fold și scorului ROC AUC, XGBoost apare ca fiind cel mai promițător model pentru predicția supraviețuirii.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F1605D-F614-49A2-AC0E-1A5CCAAFD23A}"/>
              </a:ext>
            </a:extLst>
          </p:cNvPr>
          <p:cNvSpPr txBox="1"/>
          <p:nvPr/>
        </p:nvSpPr>
        <p:spPr>
          <a:xfrm>
            <a:off x="623190" y="4207192"/>
            <a:ext cx="54728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MD" b="1" dirty="0">
                <a:latin typeface="Arial" panose="020B0604020202020204" pitchFamily="34" charset="0"/>
                <a:cs typeface="Arial" panose="020B0604020202020204" pitchFamily="34" charset="0"/>
              </a:rPr>
              <a:t>Clasificatorul XGBoost este concentrat pe prezicerea evenimentelor de deces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fiind</a:t>
            </a:r>
            <a:r>
              <a:rPr lang="ro-MD" b="1" dirty="0">
                <a:latin typeface="Arial" panose="020B0604020202020204" pitchFamily="34" charset="0"/>
                <a:cs typeface="Arial" panose="020B0604020202020204" pitchFamily="34" charset="0"/>
              </a:rPr>
              <a:t> antrenat pe date reeșantionate și este evaluat folosind matricea de confuzie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o-MD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CB76A7-EC59-43EA-A3DD-4727A1D3721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898366"/>
            <a:ext cx="5916612" cy="50612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449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9B8D2A-8CB2-44C9-A16A-57A401B47B31}"/>
              </a:ext>
            </a:extLst>
          </p:cNvPr>
          <p:cNvSpPr/>
          <p:nvPr/>
        </p:nvSpPr>
        <p:spPr>
          <a:xfrm>
            <a:off x="381000" y="1584960"/>
            <a:ext cx="11765280" cy="52578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27F4B7-68AB-4731-B3B6-B146B7D2D455}"/>
              </a:ext>
            </a:extLst>
          </p:cNvPr>
          <p:cNvSpPr txBox="1"/>
          <p:nvPr/>
        </p:nvSpPr>
        <p:spPr>
          <a:xfrm>
            <a:off x="272670" y="2967334"/>
            <a:ext cx="52537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MD" b="1" dirty="0">
                <a:latin typeface="Arial" panose="020B0604020202020204" pitchFamily="34" charset="0"/>
                <a:cs typeface="Arial" panose="020B0604020202020204" pitchFamily="34" charset="0"/>
              </a:rPr>
              <a:t>Curba ROC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indic</a:t>
            </a:r>
            <a:r>
              <a:rPr lang="ro-MD" b="1" dirty="0">
                <a:latin typeface="Arial" panose="020B0604020202020204" pitchFamily="34" charset="0"/>
                <a:cs typeface="Arial" panose="020B0604020202020204" pitchFamily="34" charset="0"/>
              </a:rPr>
              <a:t>ă capacitatea de generalizare și a acurateței predictive a modelului XGBoost într-un context de clasificare binară.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B0F05E-6FBC-4C0D-9121-06A32DE4A8A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0245" y="420052"/>
            <a:ext cx="6421755" cy="60178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054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1684</TotalTime>
  <Words>603</Words>
  <Application>Microsoft Office PowerPoint</Application>
  <PresentationFormat>Widescreen</PresentationFormat>
  <Paragraphs>77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Arial Black</vt:lpstr>
      <vt:lpstr>Bahnschrift</vt:lpstr>
      <vt:lpstr>Calibri</vt:lpstr>
      <vt:lpstr>Gill Sans MT</vt:lpstr>
      <vt:lpstr>PT Sans</vt:lpstr>
      <vt:lpstr>Times New Roman</vt:lpstr>
      <vt:lpstr>Parcel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Iulius Deleu</dc:creator>
  <cp:lastModifiedBy>Iulius Deleu</cp:lastModifiedBy>
  <cp:revision>35</cp:revision>
  <dcterms:created xsi:type="dcterms:W3CDTF">2023-11-29T17:51:28Z</dcterms:created>
  <dcterms:modified xsi:type="dcterms:W3CDTF">2023-12-18T20:32:53Z</dcterms:modified>
</cp:coreProperties>
</file>