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ed Hat Display Black"/>
      <p:bold r:id="rId19"/>
      <p:boldItalic r:id="rId20"/>
    </p:embeddedFont>
    <p:embeddedFont>
      <p:font typeface="Kulim Park Light"/>
      <p:regular r:id="rId21"/>
      <p:bold r:id="rId22"/>
      <p:italic r:id="rId23"/>
      <p:boldItalic r:id="rId24"/>
    </p:embeddedFont>
    <p:embeddedFont>
      <p:font typeface="Kulim Par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Black-boldItalic.fntdata"/><Relationship Id="rId22" Type="http://schemas.openxmlformats.org/officeDocument/2006/relationships/font" Target="fonts/KulimParkLight-bold.fntdata"/><Relationship Id="rId21" Type="http://schemas.openxmlformats.org/officeDocument/2006/relationships/font" Target="fonts/KulimParkLight-regular.fntdata"/><Relationship Id="rId24" Type="http://schemas.openxmlformats.org/officeDocument/2006/relationships/font" Target="fonts/KulimParkLight-boldItalic.fntdata"/><Relationship Id="rId23" Type="http://schemas.openxmlformats.org/officeDocument/2006/relationships/font" Target="fonts/KulimPark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ulimPark-bold.fntdata"/><Relationship Id="rId25" Type="http://schemas.openxmlformats.org/officeDocument/2006/relationships/font" Target="fonts/KulimPark-regular.fntdata"/><Relationship Id="rId28" Type="http://schemas.openxmlformats.org/officeDocument/2006/relationships/font" Target="fonts/KulimPark-boldItalic.fntdata"/><Relationship Id="rId27" Type="http://schemas.openxmlformats.org/officeDocument/2006/relationships/font" Target="fonts/KulimPar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edHatDisplayBlack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0f702318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0f70231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0e5cea1a0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0e5cea1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328c72d0c_1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328c72d0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0e5cea1a0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0e5cea1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e5cea1a0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0e5cea1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328c72d0c_3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328c72d0c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e5cea1a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e5cea1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0e5cea1a0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0e5cea1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0e5cea1a0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0e5cea1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0e5cea1a0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0e5cea1a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0e5cea1a0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0e5cea1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0e5cea1a0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0e5cea1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0e5cea1a0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0e5cea1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4194" y="1771550"/>
            <a:ext cx="60126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8925" y="688925"/>
            <a:ext cx="7775100" cy="3766750"/>
          </a:xfrm>
          <a:custGeom>
            <a:rect b="b" l="l" r="r" t="t"/>
            <a:pathLst>
              <a:path extrusionOk="0" h="150670" w="311004">
                <a:moveTo>
                  <a:pt x="0" y="45810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10521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53700" y="4621050"/>
            <a:ext cx="1990300" cy="5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685800" y="685800"/>
            <a:ext cx="7772400" cy="37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685800" y="685800"/>
            <a:ext cx="7772400" cy="377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688925" y="688925"/>
            <a:ext cx="7775100" cy="3766750"/>
          </a:xfrm>
          <a:custGeom>
            <a:rect b="b" l="l" r="r" t="t"/>
            <a:pathLst>
              <a:path extrusionOk="0" h="150670" w="311004">
                <a:moveTo>
                  <a:pt x="0" y="55831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9555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69189" y="2129106"/>
            <a:ext cx="7599600" cy="54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69189" y="2670407"/>
            <a:ext cx="7599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688925" y="688925"/>
            <a:ext cx="7775100" cy="3766750"/>
          </a:xfrm>
          <a:custGeom>
            <a:rect b="b" l="l" r="r" t="t"/>
            <a:pathLst>
              <a:path extrusionOk="0" h="150670" w="311004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100500" y="1079200"/>
            <a:ext cx="4858200" cy="29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▸"/>
              <a:defRPr b="1" sz="32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indent="-4318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╺"/>
              <a:defRPr b="1" sz="32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indent="-4318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■"/>
              <a:defRPr b="1" sz="32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indent="-4318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●"/>
              <a:defRPr b="1" sz="32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indent="-4318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○"/>
              <a:defRPr b="1" sz="32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indent="-4318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■"/>
              <a:defRPr b="1" sz="32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indent="-4318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●"/>
              <a:defRPr b="1" sz="32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indent="-4318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lim Park"/>
              <a:buChar char="○"/>
              <a:defRPr b="1" sz="32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indent="-431800" lvl="8" marL="41148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Kulim Park"/>
              <a:buChar char="■"/>
              <a:defRPr b="1" sz="32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273700" y="871753"/>
            <a:ext cx="781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“</a:t>
            </a:r>
            <a:endParaRPr sz="7200">
              <a:solidFill>
                <a:schemeClr val="dk1"/>
              </a:solidFill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688925" y="688925"/>
            <a:ext cx="7775100" cy="3766750"/>
          </a:xfrm>
          <a:custGeom>
            <a:rect b="b" l="l" r="r" t="t"/>
            <a:pathLst>
              <a:path extrusionOk="0" h="150670" w="311004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46825" y="1636475"/>
            <a:ext cx="5412900" cy="25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╺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688925" y="688925"/>
            <a:ext cx="7775100" cy="3766750"/>
          </a:xfrm>
          <a:custGeom>
            <a:rect b="b" l="l" r="r" t="t"/>
            <a:pathLst>
              <a:path extrusionOk="0" h="150670" w="311004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47599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545800" y="894725"/>
            <a:ext cx="3704100" cy="99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046825" y="2004175"/>
            <a:ext cx="3203100" cy="21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╺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688925" y="688925"/>
            <a:ext cx="7775100" cy="3766750"/>
          </a:xfrm>
          <a:custGeom>
            <a:rect b="b" l="l" r="r" t="t"/>
            <a:pathLst>
              <a:path extrusionOk="0" h="150670" w="311004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046825" y="1636475"/>
            <a:ext cx="2575200" cy="260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3884518" y="1636475"/>
            <a:ext cx="2575200" cy="260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688925" y="688925"/>
            <a:ext cx="7775100" cy="3766750"/>
          </a:xfrm>
          <a:custGeom>
            <a:rect b="b" l="l" r="r" t="t"/>
            <a:pathLst>
              <a:path extrusionOk="0" h="150670" w="311004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1046825" y="1636475"/>
            <a:ext cx="2176800" cy="25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╺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451503" y="1636475"/>
            <a:ext cx="2176800" cy="25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╺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5856180" y="1636475"/>
            <a:ext cx="2176800" cy="25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╺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688925" y="688925"/>
            <a:ext cx="7775100" cy="3766750"/>
          </a:xfrm>
          <a:custGeom>
            <a:rect b="b" l="l" r="r" t="t"/>
            <a:pathLst>
              <a:path extrusionOk="0" h="150670" w="311004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3292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635241" y="3843150"/>
            <a:ext cx="7668900" cy="40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688925" y="688925"/>
            <a:ext cx="7775100" cy="3766750"/>
          </a:xfrm>
          <a:custGeom>
            <a:rect b="b" l="l" r="r" t="t"/>
            <a:pathLst>
              <a:path extrusionOk="0" h="150670" w="311004">
                <a:moveTo>
                  <a:pt x="0" y="142438"/>
                </a:moveTo>
                <a:lnTo>
                  <a:pt x="0" y="150670"/>
                </a:lnTo>
                <a:lnTo>
                  <a:pt x="311004" y="150670"/>
                </a:lnTo>
                <a:lnTo>
                  <a:pt x="311004" y="0"/>
                </a:lnTo>
                <a:lnTo>
                  <a:pt x="0" y="0"/>
                </a:lnTo>
                <a:lnTo>
                  <a:pt x="0" y="12633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6825" y="1636475"/>
            <a:ext cx="54129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Kulim Park Light"/>
              <a:buChar char="▸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indent="-3556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╺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indent="-3556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indent="-3556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indent="-3556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indent="-3556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indent="-3556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indent="-3556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indent="-355600" lvl="8" marL="41148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53700" y="4621050"/>
            <a:ext cx="1990300" cy="522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688675" y="698950"/>
            <a:ext cx="3891300" cy="3748800"/>
          </a:xfrm>
          <a:prstGeom prst="rect">
            <a:avLst/>
          </a:prstGeom>
          <a:solidFill>
            <a:srgbClr val="0048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579950" y="-7925"/>
            <a:ext cx="4564050" cy="5143500"/>
          </a:xfrm>
          <a:prstGeom prst="flowChartProcess">
            <a:avLst/>
          </a:prstGeom>
          <a:solidFill>
            <a:srgbClr val="0048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88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950" y="685800"/>
            <a:ext cx="3818926" cy="37750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title"/>
          </p:nvPr>
        </p:nvSpPr>
        <p:spPr>
          <a:xfrm>
            <a:off x="740325" y="1069900"/>
            <a:ext cx="4311900" cy="99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Pedal - Cycling Unit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88675" y="2977375"/>
            <a:ext cx="3891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4881"/>
                </a:solidFill>
                <a:highlight>
                  <a:schemeClr val="lt1"/>
                </a:highlight>
                <a:latin typeface="Kulim Park"/>
                <a:ea typeface="Kulim Park"/>
                <a:cs typeface="Kulim Park"/>
                <a:sym typeface="Kulim Park"/>
              </a:rPr>
              <a:t>INFO 6210 - Project Team 18  </a:t>
            </a:r>
            <a:endParaRPr b="1" sz="1500">
              <a:solidFill>
                <a:srgbClr val="004881"/>
              </a:solidFill>
              <a:highlight>
                <a:schemeClr val="lt1"/>
              </a:highlight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Abhishek Satbhai</a:t>
            </a:r>
            <a:endParaRPr b="1">
              <a:solidFill>
                <a:srgbClr val="FFFFFF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Chinmayi Shaligram</a:t>
            </a:r>
            <a:endParaRPr b="1">
              <a:solidFill>
                <a:srgbClr val="FFFFFF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Gayatri Degaonkar</a:t>
            </a:r>
            <a:endParaRPr b="1">
              <a:solidFill>
                <a:srgbClr val="FFFFFF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Mohammed Umair Ul Hasan</a:t>
            </a:r>
            <a:endParaRPr b="1">
              <a:solidFill>
                <a:srgbClr val="FFFFFF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ulim Park"/>
                <a:ea typeface="Kulim Park"/>
                <a:cs typeface="Kulim Park"/>
                <a:sym typeface="Kulim Park"/>
              </a:rPr>
              <a:t>Pavan Pati</a:t>
            </a:r>
            <a:endParaRPr b="1">
              <a:solidFill>
                <a:srgbClr val="FFFFFF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50" y="238150"/>
            <a:ext cx="499176" cy="5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685800" y="2881900"/>
            <a:ext cx="7772400" cy="1571700"/>
          </a:xfrm>
          <a:prstGeom prst="rect">
            <a:avLst/>
          </a:prstGeom>
          <a:solidFill>
            <a:srgbClr val="0048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881"/>
                </a:solidFill>
              </a:rPr>
              <a:t>Views</a:t>
            </a:r>
            <a:endParaRPr sz="2700">
              <a:solidFill>
                <a:srgbClr val="004881"/>
              </a:solidFill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808750" y="685800"/>
            <a:ext cx="29193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View for Wallet details of User</a:t>
            </a:r>
            <a:endParaRPr b="1" sz="1100" u="sng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User_Wallet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SELECT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U.UserID, W.WalletID,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U.FirstName, U.LastName,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W.WalletAmount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FROM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Users U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Wallet W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.UserID = W.UserID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4215775" y="1066525"/>
            <a:ext cx="46875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[Bike_Available]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AS SELECT DISTINCT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B.StationID [StationID],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S.Name,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STUFF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 DISTINCT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',  '+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RTRIM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CAST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(BikeID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BikeStations BS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WHERE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BS.StationID = B.StationID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BikeStatus =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'Available'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FOR XML PATH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)) ,1, 1,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'Bike IDs'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BikeStations B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INNER JOIN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Stations 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ON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S.StationID = B.StationID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4058425" y="685800"/>
            <a:ext cx="5002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#View to report the availability of bikes at respective Stations</a:t>
            </a:r>
            <a:endParaRPr b="1" sz="1000" u="sng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774000" y="3041719"/>
            <a:ext cx="6621888" cy="1476956"/>
            <a:chOff x="517738" y="2963069"/>
            <a:chExt cx="6621888" cy="1476956"/>
          </a:xfrm>
        </p:grpSpPr>
        <p:pic>
          <p:nvPicPr>
            <p:cNvPr id="186" name="Google Shape;18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8750" y="2963069"/>
              <a:ext cx="3501325" cy="10098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78100" y="2963075"/>
              <a:ext cx="2261525" cy="1009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2"/>
            <p:cNvSpPr txBox="1"/>
            <p:nvPr/>
          </p:nvSpPr>
          <p:spPr>
            <a:xfrm>
              <a:off x="517738" y="3972925"/>
              <a:ext cx="35013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D9D9D9"/>
                  </a:solidFill>
                </a:rPr>
                <a:t>User_Wallet</a:t>
              </a:r>
              <a:endParaRPr b="1" sz="1600">
                <a:solidFill>
                  <a:srgbClr val="D9D9D9"/>
                </a:solidFill>
              </a:endParaRPr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4878150" y="3972925"/>
              <a:ext cx="22614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D9D9D9"/>
                  </a:solidFill>
                </a:rPr>
                <a:t>Bike_Available</a:t>
              </a:r>
              <a:endParaRPr b="1" sz="16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881"/>
                </a:solidFill>
              </a:rPr>
              <a:t>Views</a:t>
            </a:r>
            <a:endParaRPr sz="2700">
              <a:solidFill>
                <a:srgbClr val="004881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685750" y="2885375"/>
            <a:ext cx="7772400" cy="1571700"/>
          </a:xfrm>
          <a:prstGeom prst="rect">
            <a:avLst/>
          </a:prstGeom>
          <a:solidFill>
            <a:srgbClr val="0048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050" y="3010837"/>
            <a:ext cx="1984675" cy="9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864" y="3010813"/>
            <a:ext cx="460932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4523800" y="724188"/>
            <a:ext cx="4033200" cy="2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View for Logging Trips on each Booking for Users</a:t>
            </a:r>
            <a:endParaRPr b="1" sz="1000" u="sng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User_Booking_Details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SELECT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U.UserID, U.Username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, B.BookingID,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B.purpose, B.ridedate,T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.StartBikeStationID,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T.EndBikeStationID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FROM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Users U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Bookings B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ON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.UserID = B.UserID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Trips 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ON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B.BookingID = T.BookingID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833550" y="751775"/>
            <a:ext cx="37689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VIEW to categorise Age Groups for Reporting</a:t>
            </a:r>
            <a:endParaRPr b="1" sz="1000" u="sng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CalculateAgegroup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UserID, Age,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BETWEEN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19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'14-19'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WHEN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20</a:t>
            </a:r>
            <a:r>
              <a:rPr b="1" lang="en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AND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25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'20-25'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26 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30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'26-30'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31</a:t>
            </a: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40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'31-40'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AS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[Age group]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1066975" y="3953775"/>
            <a:ext cx="1984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</a:rPr>
              <a:t>CalculateAgeGroup</a:t>
            </a:r>
            <a:endParaRPr b="1" sz="1600">
              <a:solidFill>
                <a:srgbClr val="D9D9D9"/>
              </a:solidFill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3612925" y="3953775"/>
            <a:ext cx="4609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9D9D9"/>
                </a:solidFill>
              </a:rPr>
              <a:t>User_Booking_Details</a:t>
            </a:r>
            <a:endParaRPr b="1" sz="1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881"/>
                </a:solidFill>
              </a:rPr>
              <a:t>Analytics </a:t>
            </a:r>
            <a:endParaRPr sz="2700">
              <a:solidFill>
                <a:srgbClr val="004881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225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/>
          <p:nvPr/>
        </p:nvSpPr>
        <p:spPr>
          <a:xfrm>
            <a:off x="4572000" y="2566000"/>
            <a:ext cx="3886200" cy="18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685800" y="685800"/>
            <a:ext cx="3886200" cy="18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685800" y="690000"/>
            <a:ext cx="3886200" cy="1886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4572000" y="2566000"/>
            <a:ext cx="3886200" cy="1886100"/>
          </a:xfrm>
          <a:prstGeom prst="rect">
            <a:avLst/>
          </a:prstGeom>
          <a:solidFill>
            <a:srgbClr val="0048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000" y="824150"/>
            <a:ext cx="3164299" cy="16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965" y="2945300"/>
            <a:ext cx="1949872" cy="11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950" y="2680975"/>
            <a:ext cx="3119899" cy="16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2250" y="952431"/>
            <a:ext cx="2905699" cy="134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2000" y="824150"/>
            <a:ext cx="3329950" cy="15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3925" y="2750740"/>
            <a:ext cx="3329949" cy="149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88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4641700" y="14750"/>
            <a:ext cx="45024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25" y="696525"/>
            <a:ext cx="3936475" cy="37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083" y="4597500"/>
            <a:ext cx="2079967" cy="5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/>
          <p:nvPr/>
        </p:nvSpPr>
        <p:spPr>
          <a:xfrm>
            <a:off x="4649075" y="693675"/>
            <a:ext cx="3756300" cy="3748800"/>
          </a:xfrm>
          <a:prstGeom prst="rect">
            <a:avLst/>
          </a:prstGeom>
          <a:solidFill>
            <a:srgbClr val="0048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ctrTitle"/>
          </p:nvPr>
        </p:nvSpPr>
        <p:spPr>
          <a:xfrm>
            <a:off x="4833539" y="2025756"/>
            <a:ext cx="7599600" cy="54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Q/A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065675" y="685800"/>
            <a:ext cx="3081600" cy="69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4881"/>
                </a:solidFill>
              </a:rPr>
              <a:t>   </a:t>
            </a:r>
            <a:r>
              <a:rPr lang="en" sz="3000">
                <a:solidFill>
                  <a:srgbClr val="004881"/>
                </a:solidFill>
              </a:rPr>
              <a:t>Why Pedal ? </a:t>
            </a:r>
            <a:endParaRPr sz="3000">
              <a:solidFill>
                <a:srgbClr val="004881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212150" y="1598650"/>
            <a:ext cx="7031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4587"/>
                </a:solidFill>
                <a:latin typeface="Kulim Park"/>
                <a:ea typeface="Kulim Park"/>
                <a:cs typeface="Kulim Park"/>
                <a:sym typeface="Kulim Park"/>
              </a:rPr>
              <a:t>Key Objectives					 Business Problems Addressed </a:t>
            </a:r>
            <a:endParaRPr b="1" sz="1800">
              <a:solidFill>
                <a:srgbClr val="1C4587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277925" y="2351600"/>
            <a:ext cx="52824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ulim Park"/>
              <a:buChar char="●"/>
            </a:pP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Centralized cycling system</a:t>
            </a:r>
            <a:endParaRPr b="1">
              <a:latin typeface="Kulim Park"/>
              <a:ea typeface="Kulim Park"/>
              <a:cs typeface="Kulim Park"/>
              <a:sym typeface="Kulim Par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ulim Park"/>
              <a:buChar char="●"/>
            </a:pP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Eco-friendly way of transportation </a:t>
            </a:r>
            <a:endParaRPr b="1">
              <a:latin typeface="Kulim Park"/>
              <a:ea typeface="Kulim Park"/>
              <a:cs typeface="Kulim Park"/>
              <a:sym typeface="Kulim Par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ulim Park"/>
              <a:buChar char="●"/>
            </a:pP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Bicycle owners can contribute</a:t>
            </a:r>
            <a:endParaRPr b="1">
              <a:latin typeface="Kulim Park"/>
              <a:ea typeface="Kulim Park"/>
              <a:cs typeface="Kulim Park"/>
              <a:sym typeface="Kulim Par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ulim Park"/>
              <a:buChar char="●"/>
            </a:pP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Cost efficient </a:t>
            </a:r>
            <a:endParaRPr b="1">
              <a:latin typeface="Kulim Park"/>
              <a:ea typeface="Kulim Park"/>
              <a:cs typeface="Kulim Park"/>
              <a:sym typeface="Kulim Par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ulim Park"/>
              <a:buChar char="●"/>
            </a:pP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Avail benefits of various discounts offered</a:t>
            </a:r>
            <a:endParaRPr b="1"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5424000" y="4449825"/>
            <a:ext cx="3720000" cy="7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685800"/>
            <a:ext cx="7173353" cy="445770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4881"/>
                </a:solidFill>
              </a:rPr>
              <a:t>ERD</a:t>
            </a:r>
            <a:r>
              <a:rPr lang="en" sz="3100">
                <a:solidFill>
                  <a:srgbClr val="004881"/>
                </a:solidFill>
              </a:rPr>
              <a:t> </a:t>
            </a:r>
            <a:endParaRPr sz="3100">
              <a:solidFill>
                <a:srgbClr val="00488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404925" y="3403200"/>
            <a:ext cx="2517300" cy="165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138125" y="767300"/>
            <a:ext cx="2721000" cy="158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4033" y="4542075"/>
            <a:ext cx="2079967" cy="5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493900" y="2069000"/>
            <a:ext cx="1785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Kulim Park"/>
                <a:ea typeface="Kulim Park"/>
                <a:cs typeface="Kulim Park"/>
                <a:sym typeface="Kulim Park"/>
              </a:rPr>
              <a:t>Bikes and Stations</a:t>
            </a:r>
            <a:endParaRPr b="1" sz="1100"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638100" y="4737800"/>
            <a:ext cx="1785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Kulim Park"/>
                <a:ea typeface="Kulim Park"/>
                <a:cs typeface="Kulim Park"/>
                <a:sym typeface="Kulim Park"/>
              </a:rPr>
              <a:t>Bookings and Trips</a:t>
            </a:r>
            <a:endParaRPr b="1" sz="1100"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5540675" y="3783150"/>
            <a:ext cx="764700" cy="1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881"/>
                </a:solidFill>
              </a:rPr>
              <a:t>Stored Procedures</a:t>
            </a:r>
            <a:endParaRPr sz="2700">
              <a:solidFill>
                <a:srgbClr val="004881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25" y="744725"/>
            <a:ext cx="3981075" cy="36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875" y="744725"/>
            <a:ext cx="3751599" cy="36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2561825" y="595775"/>
            <a:ext cx="18867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0000"/>
                </a:solidFill>
                <a:latin typeface="Kulim Park"/>
                <a:ea typeface="Kulim Park"/>
                <a:cs typeface="Kulim Park"/>
                <a:sym typeface="Kulim Park"/>
              </a:rPr>
              <a:t># SP for Start Trip</a:t>
            </a:r>
            <a:endParaRPr b="1" sz="1200" u="sng">
              <a:solidFill>
                <a:srgbClr val="FF0000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384700" y="595775"/>
            <a:ext cx="177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0000"/>
                </a:solidFill>
                <a:latin typeface="Kulim Park"/>
                <a:ea typeface="Kulim Park"/>
                <a:cs typeface="Kulim Park"/>
                <a:sym typeface="Kulim Park"/>
              </a:rPr>
              <a:t># SP for End Trip</a:t>
            </a:r>
            <a:endParaRPr b="1" sz="1200" u="sng">
              <a:solidFill>
                <a:srgbClr val="FF0000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903125" y="2874350"/>
            <a:ext cx="3751500" cy="29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769125" y="2971225"/>
            <a:ext cx="3289800" cy="29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769125" y="3643950"/>
            <a:ext cx="3102300" cy="29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881"/>
                </a:solidFill>
              </a:rPr>
              <a:t>Stored Procedures</a:t>
            </a:r>
            <a:endParaRPr sz="2700">
              <a:solidFill>
                <a:srgbClr val="004881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650" y="744725"/>
            <a:ext cx="5739276" cy="37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001600" y="615625"/>
            <a:ext cx="3326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0000"/>
                </a:solidFill>
                <a:latin typeface="Kulim Park"/>
                <a:ea typeface="Kulim Park"/>
                <a:cs typeface="Kulim Park"/>
                <a:sym typeface="Kulim Park"/>
              </a:rPr>
              <a:t># SP to determine Time and Rate for Billing</a:t>
            </a:r>
            <a:endParaRPr b="1" sz="1200" u="sng">
              <a:solidFill>
                <a:srgbClr val="FF0000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728825" y="1936625"/>
            <a:ext cx="3726900" cy="23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228400" y="2533575"/>
            <a:ext cx="3726900" cy="4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228400" y="3463575"/>
            <a:ext cx="3726900" cy="51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881"/>
                </a:solidFill>
              </a:rPr>
              <a:t>Automation</a:t>
            </a:r>
            <a:endParaRPr sz="2700">
              <a:solidFill>
                <a:srgbClr val="004881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6065018" y="938124"/>
            <a:ext cx="2283908" cy="493454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Wallet </a:t>
            </a:r>
            <a:endParaRPr>
              <a:solidFill>
                <a:schemeClr val="dk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529650" y="938100"/>
            <a:ext cx="2330100" cy="4935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         Billing  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239925" y="942625"/>
            <a:ext cx="2092800" cy="4935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Transactions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867625" y="938125"/>
            <a:ext cx="1959900" cy="493500"/>
          </a:xfrm>
          <a:prstGeom prst="homePlate">
            <a:avLst>
              <a:gd fmla="val 50000" name="adj"/>
            </a:avLst>
          </a:prstGeom>
          <a:solidFill>
            <a:srgbClr val="1826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End Trip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373475" y="1459825"/>
            <a:ext cx="18666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Bills are generated after trip Ends, according to Trip time and Rent type. </a:t>
            </a:r>
            <a:endParaRPr b="1"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160650" y="1436125"/>
            <a:ext cx="1959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Transactions for </a:t>
            </a:r>
            <a:r>
              <a:rPr b="1" lang="en"/>
              <a:t>U</a:t>
            </a: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sers/Owners are recorded after generating Bills.</a:t>
            </a:r>
            <a:endParaRPr b="1"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235750" y="1459825"/>
            <a:ext cx="1806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Bill Amount is debited/credited to Wallet.</a:t>
            </a:r>
            <a:endParaRPr b="1"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85750" y="2885375"/>
            <a:ext cx="7772400" cy="1571700"/>
          </a:xfrm>
          <a:prstGeom prst="rect">
            <a:avLst/>
          </a:prstGeom>
          <a:solidFill>
            <a:srgbClr val="0048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881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750" y="3692425"/>
            <a:ext cx="2120056" cy="7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950" y="2958027"/>
            <a:ext cx="4976151" cy="6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950" y="3692415"/>
            <a:ext cx="4719650" cy="72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946950" y="3291150"/>
            <a:ext cx="4836900" cy="1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946950" y="4087525"/>
            <a:ext cx="4578900" cy="1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6275625" y="4266900"/>
            <a:ext cx="2040300" cy="1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881"/>
                </a:solidFill>
              </a:rPr>
              <a:t>Triggers</a:t>
            </a:r>
            <a:endParaRPr sz="2700">
              <a:solidFill>
                <a:srgbClr val="004881"/>
              </a:solidFill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685800" y="685800"/>
            <a:ext cx="36372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Trigger for Billing automation</a:t>
            </a:r>
            <a:endParaRPr b="1" sz="900" u="sng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Trigger [dbo].[AfterEndTrip]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Trips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b="1"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@LatestEndedTripID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@LatestEndedTripID </a:t>
            </a:r>
            <a:r>
              <a:rPr b="1"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inserted.TripID        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</a:t>
            </a:r>
            <a:endParaRPr b="1"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FROM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[dbo].[AddBilling] @LatestEndedTripID;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85800" y="2100025"/>
            <a:ext cx="36372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Trigger For Automating Transaction and Wallet Amount</a:t>
            </a:r>
            <a:endParaRPr b="1" sz="800" u="sng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Trigger [dbo].[AfterBillingUpdates]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Billing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endParaRPr b="1"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 BEGIN</a:t>
            </a:r>
            <a:endParaRPr b="1"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@LatestBillingID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@TransactionBy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@TransactionAmount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@TransactionType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@LatestBillingID </a:t>
            </a:r>
            <a:r>
              <a:rPr b="1"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inserted.BillID 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@TransactionBy</a:t>
            </a:r>
            <a:r>
              <a:rPr b="1"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[UserID],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@TransactionAmount</a:t>
            </a:r>
            <a:r>
              <a:rPr b="1"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[TotalAmount], 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@TransactionType </a:t>
            </a:r>
            <a:r>
              <a:rPr b="1"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[BillingType] 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Billing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BillID </a:t>
            </a:r>
            <a:r>
              <a:rPr b="1" lang="en" sz="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@LatestBillingID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dbo.AddTransactions @TransactionBy, 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@TransactionAmount, @TransactionType ;</a:t>
            </a:r>
            <a:endParaRPr b="1" sz="8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019675" y="685800"/>
            <a:ext cx="56112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" sz="1000" u="sng">
                <a:solidFill>
                  <a:srgbClr val="00488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 u="sng">
                <a:solidFill>
                  <a:schemeClr val="accent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Trigger for Booking Cancellation and Wallet constraints </a:t>
            </a:r>
            <a:endParaRPr b="1" sz="1000" u="sng">
              <a:solidFill>
                <a:schemeClr val="accent4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TRIGGER [dbo].[AfterBookingUpdates]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Bookings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@WalletAmount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@BookingStatus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@TransactionBy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@TransactionAmount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@TransactionType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@BookingID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@WalletAmount</a:t>
            </a:r>
            <a:r>
              <a:rPr b="1" lang="en" sz="7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[WalletAmount]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[Wallet]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UserID </a:t>
            </a:r>
            <a:r>
              <a:rPr b="1" lang="en" sz="7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(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inserted.UserID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inserted)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inserted.BookingID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inserted)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(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deleted.BookingID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deleted)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@BookingStatus</a:t>
            </a:r>
            <a:r>
              <a:rPr b="1" lang="en" sz="7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[BookingStatus], @TransactionBy</a:t>
            </a:r>
            <a:r>
              <a:rPr b="1" lang="en" sz="7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[UserID] 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Bookings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BookingID </a:t>
            </a:r>
            <a:r>
              <a:rPr b="1" lang="en" sz="7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inserted.BookingID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inserted)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@BookingStatus </a:t>
            </a:r>
            <a:r>
              <a:rPr b="1" lang="en" sz="7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'Cancelled'</a:t>
            </a:r>
            <a:endParaRPr b="1" sz="7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dbo.AddTransactions @TransactionBy,@TransactionAmount</a:t>
            </a:r>
            <a:r>
              <a:rPr b="1" lang="en" sz="7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7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@TransactionType </a:t>
            </a:r>
            <a:r>
              <a:rPr b="1" lang="en" sz="7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'Debit'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@WalletAmount </a:t>
            </a:r>
            <a:r>
              <a:rPr b="1" lang="en" sz="7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b="1" sz="7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ROLLBACK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TRAN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RAISERROR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'Booking Failed ! Wallet Amount is less than 500, </a:t>
            </a:r>
            <a:endParaRPr b="1" sz="7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add money to your wallet'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7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7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836400" y="1881750"/>
            <a:ext cx="3336000" cy="1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946050" y="4031050"/>
            <a:ext cx="3116700" cy="26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572000" y="2911050"/>
            <a:ext cx="3816000" cy="1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685800" y="3188450"/>
            <a:ext cx="7772400" cy="1298700"/>
          </a:xfrm>
          <a:prstGeom prst="rect">
            <a:avLst/>
          </a:prstGeom>
          <a:solidFill>
            <a:srgbClr val="0048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881"/>
                </a:solidFill>
              </a:rPr>
              <a:t>Table Level Check</a:t>
            </a:r>
            <a:endParaRPr sz="2700">
              <a:solidFill>
                <a:srgbClr val="004881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737950" y="715825"/>
            <a:ext cx="57192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For validation user has wallet amount more than </a:t>
            </a:r>
            <a:endParaRPr b="1" sz="900" u="sng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500/- at the time of booking</a:t>
            </a:r>
            <a:endParaRPr b="1" sz="900" u="sng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sng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WalletBalanceCheck (@UserID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@Balance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@Balance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WalletAmount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dbo.Wallet 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WHERE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UserID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@UserID)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@Balance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737950" y="2406125"/>
            <a:ext cx="316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Adding Contraints</a:t>
            </a:r>
            <a:endParaRPr b="1" sz="900" u="sng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dbo.Bookings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WalletBalanceOfUser 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(dbo.WalletBalanceCheck(UserID)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730250" y="715825"/>
            <a:ext cx="36783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Check user has age greater than 14 at the time of registration</a:t>
            </a:r>
            <a:endParaRPr b="1" sz="900" u="sng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sng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CheckAge (@UserID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@Age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@Age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dbo.CalculateAge(@UserID)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@Age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Adding Contraints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Users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CheckAgeOfUser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(dbo.CheckAge(UserID)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830209" y="3280575"/>
            <a:ext cx="7483580" cy="1114453"/>
            <a:chOff x="723696" y="3234600"/>
            <a:chExt cx="7483580" cy="1114453"/>
          </a:xfrm>
        </p:grpSpPr>
        <p:pic>
          <p:nvPicPr>
            <p:cNvPr id="158" name="Google Shape;158;p20"/>
            <p:cNvPicPr preferRelativeResize="0"/>
            <p:nvPr/>
          </p:nvPicPr>
          <p:blipFill rotWithShape="1">
            <a:blip r:embed="rId4">
              <a:alphaModFix/>
            </a:blip>
            <a:srcRect b="3912" l="0" r="0" t="23360"/>
            <a:stretch/>
          </p:blipFill>
          <p:spPr>
            <a:xfrm>
              <a:off x="723696" y="3860489"/>
              <a:ext cx="7483574" cy="488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3700" y="3234600"/>
              <a:ext cx="7483576" cy="671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/>
          <p:nvPr/>
        </p:nvSpPr>
        <p:spPr>
          <a:xfrm>
            <a:off x="685800" y="2900125"/>
            <a:ext cx="3336000" cy="1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4793600" y="2801625"/>
            <a:ext cx="3336000" cy="1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85800" y="59400"/>
            <a:ext cx="7772400" cy="62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881"/>
                </a:solidFill>
              </a:rPr>
              <a:t>Computed Columns</a:t>
            </a:r>
            <a:endParaRPr sz="2700">
              <a:solidFill>
                <a:srgbClr val="004881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00" y="685800"/>
            <a:ext cx="953926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804375" y="685800"/>
            <a:ext cx="78369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Total Amount for Billing</a:t>
            </a:r>
            <a:endParaRPr b="1" sz="900" u="sng">
              <a:solidFill>
                <a:srgbClr val="FF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CalculateTotalAmount(@TripID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@RentalRatesID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 BEGIN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@Hours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@Minutes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@Rate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@Time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@TripType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@TotalAmount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@TAmount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@UserID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@Percentage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FLOAT, 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@BookingID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@StartTime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@EndTime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@StartTime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[StartDateTime], @EndTime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[EndDateTime] , @BookingID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b.BookingID, @TripType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[TripType]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Trips t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Bookings b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t.BookingID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b.BookingID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t.TripID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@TripID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@Percentage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[Percentage]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Discount 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Bookings b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d.DiscountID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b.DiscountID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b.BookingID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@BookingID)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@Minutes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DATEDIFF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(Minute, @StartTime, @EndTime);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@Hours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@Minutes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b="1" sz="9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(@Hours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@Time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@Hours;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@Time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@Hours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@Percentage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@Percentage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9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@Rate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Rate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RentalRates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RentalRatesID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@RentalRatesID)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@TAmount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@Rate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@Time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@TotalAmount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@TAmount 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(@Percentage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@TAmount)</a:t>
            </a:r>
            <a:r>
              <a:rPr b="1"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1" sz="9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@TotalAmount</a:t>
            </a:r>
            <a:endParaRPr b="1"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047725" y="1992475"/>
            <a:ext cx="4044000" cy="1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033125" y="2497950"/>
            <a:ext cx="6759600" cy="30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1047725" y="3716700"/>
            <a:ext cx="5780700" cy="1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047725" y="3864300"/>
            <a:ext cx="5780700" cy="37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7268750" y="3648000"/>
            <a:ext cx="1785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Kulim Park"/>
                <a:ea typeface="Kulim Park"/>
                <a:cs typeface="Kulim Park"/>
                <a:sym typeface="Kulim Park"/>
              </a:rPr>
              <a:t>Formula</a:t>
            </a:r>
            <a:endParaRPr b="1" sz="1300"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 flipH="1" rot="10800000">
            <a:off x="6828425" y="3866700"/>
            <a:ext cx="484500" cy="1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ia template">
  <a:themeElements>
    <a:clrScheme name="Custom 347">
      <a:dk1>
        <a:srgbClr val="4E515E"/>
      </a:dk1>
      <a:lt1>
        <a:srgbClr val="FFFFFF"/>
      </a:lt1>
      <a:dk2>
        <a:srgbClr val="B3B7CC"/>
      </a:dk2>
      <a:lt2>
        <a:srgbClr val="DEE0EB"/>
      </a:lt2>
      <a:accent1>
        <a:srgbClr val="5F79F6"/>
      </a:accent1>
      <a:accent2>
        <a:srgbClr val="B1BDF8"/>
      </a:accent2>
      <a:accent3>
        <a:srgbClr val="3F43AF"/>
      </a:accent3>
      <a:accent4>
        <a:srgbClr val="FF493F"/>
      </a:accent4>
      <a:accent5>
        <a:srgbClr val="FF8A00"/>
      </a:accent5>
      <a:accent6>
        <a:srgbClr val="FFBB4B"/>
      </a:accent6>
      <a:hlink>
        <a:srgbClr val="5F79F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