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3"/>
  </p:notesMasterIdLst>
  <p:sldIdLst>
    <p:sldId id="262" r:id="rId3"/>
    <p:sldId id="279" r:id="rId4"/>
    <p:sldId id="1205" r:id="rId5"/>
    <p:sldId id="1206" r:id="rId6"/>
    <p:sldId id="1217" r:id="rId7"/>
    <p:sldId id="288" r:id="rId8"/>
    <p:sldId id="1210" r:id="rId9"/>
    <p:sldId id="1228" r:id="rId10"/>
    <p:sldId id="1211" r:id="rId11"/>
    <p:sldId id="1212" r:id="rId12"/>
    <p:sldId id="1225" r:id="rId13"/>
    <p:sldId id="1213" r:id="rId14"/>
    <p:sldId id="1223" r:id="rId15"/>
    <p:sldId id="1227" r:id="rId16"/>
    <p:sldId id="1222" r:id="rId17"/>
    <p:sldId id="1229" r:id="rId18"/>
    <p:sldId id="543" r:id="rId19"/>
    <p:sldId id="1230" r:id="rId20"/>
    <p:sldId id="1215" r:id="rId21"/>
    <p:sldId id="277" r:id="rId2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99"/>
    <a:srgbClr val="CCDFDB"/>
    <a:srgbClr val="666666"/>
    <a:srgbClr val="EBF1CB"/>
    <a:srgbClr val="CCCCCC"/>
    <a:srgbClr val="FEE6CC"/>
    <a:srgbClr val="E5F0EC"/>
    <a:srgbClr val="D7E59A"/>
    <a:srgbClr val="CDD5E0"/>
    <a:srgbClr val="E6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5" autoAdjust="0"/>
    <p:restoredTop sz="94681" autoAdjust="0"/>
  </p:normalViewPr>
  <p:slideViewPr>
    <p:cSldViewPr snapToGrid="0" snapToObjects="1">
      <p:cViewPr varScale="1">
        <p:scale>
          <a:sx n="82" d="100"/>
          <a:sy n="82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erssvensson\LLRF\PEG\Piezo\Spec\Piezo%20detune%20specific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noProof="0" dirty="0"/>
              <a:t>Power increase - nominal QL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394158832638999E-2"/>
          <c:y val="0.17677113809712908"/>
          <c:w val="0.8610269810456519"/>
          <c:h val="0.5653479606437672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Spoke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Sheet1!$C$6:$C$18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Sheet1!$D$6:$D$18</c:f>
              <c:numCache>
                <c:formatCode>0.0%</c:formatCode>
                <c:ptCount val="13"/>
                <c:pt idx="0">
                  <c:v>0</c:v>
                </c:pt>
                <c:pt idx="1">
                  <c:v>3.2244572736803761E-3</c:v>
                </c:pt>
                <c:pt idx="2">
                  <c:v>1.2897829094721504E-2</c:v>
                </c:pt>
                <c:pt idx="3">
                  <c:v>2.9020115463123393E-2</c:v>
                </c:pt>
                <c:pt idx="4">
                  <c:v>5.1591316378886018E-2</c:v>
                </c:pt>
                <c:pt idx="5">
                  <c:v>8.0611431842009418E-2</c:v>
                </c:pt>
                <c:pt idx="6">
                  <c:v>0.11608046185249357</c:v>
                </c:pt>
                <c:pt idx="7">
                  <c:v>0.15799840641033844</c:v>
                </c:pt>
                <c:pt idx="8">
                  <c:v>0.20636526551554407</c:v>
                </c:pt>
                <c:pt idx="9">
                  <c:v>0.26118103916811042</c:v>
                </c:pt>
                <c:pt idx="10">
                  <c:v>0.32244572736803767</c:v>
                </c:pt>
                <c:pt idx="11">
                  <c:v>0.3901593301153255</c:v>
                </c:pt>
                <c:pt idx="12">
                  <c:v>0.46432184740997429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5D-40CE-A772-14E77DA08170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MB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Sheet1!$C$6:$C$18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Sheet1!$E$6:$E$18</c:f>
              <c:numCache>
                <c:formatCode>0.0%</c:formatCode>
                <c:ptCount val="13"/>
                <c:pt idx="0">
                  <c:v>0</c:v>
                </c:pt>
                <c:pt idx="1">
                  <c:v>1.1335982602782572E-2</c:v>
                </c:pt>
                <c:pt idx="2">
                  <c:v>4.5343930411130287E-2</c:v>
                </c:pt>
                <c:pt idx="3">
                  <c:v>0.10202384342504313</c:v>
                </c:pt>
                <c:pt idx="4">
                  <c:v>0.18137572164452115</c:v>
                </c:pt>
                <c:pt idx="5">
                  <c:v>0.28339956506956426</c:v>
                </c:pt>
                <c:pt idx="6">
                  <c:v>0.40809537370017251</c:v>
                </c:pt>
                <c:pt idx="7">
                  <c:v>0.55546314753634607</c:v>
                </c:pt>
                <c:pt idx="8">
                  <c:v>0.72550288657808459</c:v>
                </c:pt>
                <c:pt idx="9">
                  <c:v>0.91821459082538837</c:v>
                </c:pt>
                <c:pt idx="10">
                  <c:v>1.1335982602782571</c:v>
                </c:pt>
                <c:pt idx="11">
                  <c:v>1.371653894936691</c:v>
                </c:pt>
                <c:pt idx="12">
                  <c:v>1.6323814948006901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5D-40CE-A772-14E77DA08170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HB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Sheet1!$C$6:$C$18</c:f>
              <c:numCache>
                <c:formatCode>General</c:formatCode>
                <c:ptCount val="1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  <c:pt idx="3">
                  <c:v>150</c:v>
                </c:pt>
                <c:pt idx="4">
                  <c:v>200</c:v>
                </c:pt>
                <c:pt idx="5">
                  <c:v>250</c:v>
                </c:pt>
                <c:pt idx="6">
                  <c:v>300</c:v>
                </c:pt>
                <c:pt idx="7">
                  <c:v>350</c:v>
                </c:pt>
                <c:pt idx="8">
                  <c:v>400</c:v>
                </c:pt>
                <c:pt idx="9">
                  <c:v>450</c:v>
                </c:pt>
                <c:pt idx="10">
                  <c:v>500</c:v>
                </c:pt>
                <c:pt idx="11">
                  <c:v>550</c:v>
                </c:pt>
                <c:pt idx="12">
                  <c:v>600</c:v>
                </c:pt>
              </c:numCache>
            </c:numRef>
          </c:xVal>
          <c:yVal>
            <c:numRef>
              <c:f>Sheet1!$F$6:$F$18</c:f>
              <c:numCache>
                <c:formatCode>0.0%</c:formatCode>
                <c:ptCount val="13"/>
                <c:pt idx="0">
                  <c:v>0</c:v>
                </c:pt>
                <c:pt idx="1">
                  <c:v>8.7785849275948246E-3</c:v>
                </c:pt>
                <c:pt idx="2">
                  <c:v>3.5114339710379298E-2</c:v>
                </c:pt>
                <c:pt idx="3">
                  <c:v>7.9007264348353423E-2</c:v>
                </c:pt>
                <c:pt idx="4">
                  <c:v>0.14045735884151719</c:v>
                </c:pt>
                <c:pt idx="5">
                  <c:v>0.21946462318987059</c:v>
                </c:pt>
                <c:pt idx="6">
                  <c:v>0.31602905739341369</c:v>
                </c:pt>
                <c:pt idx="7">
                  <c:v>0.43015066145214642</c:v>
                </c:pt>
                <c:pt idx="8">
                  <c:v>0.56182943536606877</c:v>
                </c:pt>
                <c:pt idx="9">
                  <c:v>0.71106537913518075</c:v>
                </c:pt>
                <c:pt idx="10">
                  <c:v>0.87785849275948236</c:v>
                </c:pt>
                <c:pt idx="11">
                  <c:v>1.0622087762389736</c:v>
                </c:pt>
                <c:pt idx="12">
                  <c:v>1.2641162295736548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05D-40CE-A772-14E77DA08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0662072"/>
        <c:axId val="330666664"/>
      </c:scatterChart>
      <c:valAx>
        <c:axId val="330662072"/>
        <c:scaling>
          <c:orientation val="minMax"/>
          <c:max val="7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noProof="0" dirty="0"/>
                  <a:t>Detune</a:t>
                </a:r>
                <a:r>
                  <a:rPr lang="en-GB" baseline="0" noProof="0" dirty="0"/>
                  <a:t> [Hz]</a:t>
                </a:r>
                <a:endParaRPr lang="en-GB" noProof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666664"/>
        <c:crossesAt val="0"/>
        <c:crossBetween val="midCat"/>
      </c:valAx>
      <c:valAx>
        <c:axId val="330666664"/>
        <c:scaling>
          <c:orientation val="minMax"/>
          <c:max val="1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6620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792610203502959"/>
          <c:y val="0.34447177573877646"/>
          <c:w val="0.1520118110236221"/>
          <c:h val="0.2355329542140565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16F17-FF12-814E-936A-620B3383A43B}" type="datetimeFigureOut">
              <a:rPr lang="sv-SE" smtClean="0"/>
              <a:t>2025-10-09</a:t>
            </a:fld>
            <a:endParaRPr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E5A434-646A-2746-9BDC-885B2382B33E}" type="slidenum">
              <a:rPr lang="sv-SE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182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GB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75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GB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251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9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5105BBA5-0B01-43EB-96EC-725AF28E5A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B3141B3-566C-47FF-8C29-67289995D2FA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965145F-CDA4-4965-A7C5-ACBA5939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3069" y="1048935"/>
            <a:ext cx="8872165" cy="476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4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392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09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02822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73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2509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398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-2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DF3056-F3A8-2949-876C-528413E34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883393"/>
            <a:ext cx="8640000" cy="921363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EA5DA2EE-60AD-41D0-96B0-DDF02E0AE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30395" y="5605695"/>
            <a:ext cx="6290892" cy="459883"/>
          </a:xfrm>
          <a:prstGeom prst="rect">
            <a:avLst/>
          </a:prstGeom>
        </p:spPr>
        <p:txBody>
          <a:bodyPr lIns="90000" tIns="18000" bIns="36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 strike="noStrike" cap="all" spc="12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presented by &lt;name nameson&gt;</a:t>
            </a:r>
          </a:p>
        </p:txBody>
      </p:sp>
      <p:sp>
        <p:nvSpPr>
          <p:cNvPr id="10" name="Platshållare för datum 3">
            <a:extLst>
              <a:ext uri="{FF2B5EF4-FFF2-40B4-BE49-F238E27FC236}">
                <a16:creationId xmlns:a16="http://schemas.microsoft.com/office/drawing/2014/main" id="{5CE429DE-35D4-F144-9881-2C3DD8A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30395" y="6096663"/>
            <a:ext cx="1241068" cy="365125"/>
          </a:xfrm>
        </p:spPr>
        <p:txBody>
          <a:bodyPr/>
          <a:lstStyle>
            <a:lvl1pPr>
              <a:defRPr sz="1200"/>
            </a:lvl1pPr>
          </a:lstStyle>
          <a:p>
            <a:fld id="{18896B66-0B3A-474C-9C9C-E4F07B1F5DAD}" type="datetime1">
              <a:rPr lang="sv-SE" smtClean="0"/>
              <a:pPr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013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82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3013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A591D-7BEE-2A48-BD08-DCDF3D90D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7" name="Platshållare för diagram 6">
            <a:extLst>
              <a:ext uri="{FF2B5EF4-FFF2-40B4-BE49-F238E27FC236}">
                <a16:creationId xmlns:a16="http://schemas.microsoft.com/office/drawing/2014/main" id="{FA784AEE-BB11-4271-AB33-DE07741056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103313" y="1657350"/>
            <a:ext cx="7767637" cy="44450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chart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4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8" name="Platshållare för tabell 7">
            <a:extLst>
              <a:ext uri="{FF2B5EF4-FFF2-40B4-BE49-F238E27FC236}">
                <a16:creationId xmlns:a16="http://schemas.microsoft.com/office/drawing/2014/main" id="{489D1BD7-202A-4115-BE6C-1B053CFFDE1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103313" y="1614488"/>
            <a:ext cx="9359900" cy="4406900"/>
          </a:xfrm>
        </p:spPr>
        <p:txBody>
          <a:bodyPr/>
          <a:lstStyle>
            <a:lvl1pPr algn="ctr">
              <a:defRPr sz="800" cap="all" baseline="0"/>
            </a:lvl1pPr>
          </a:lstStyle>
          <a:p>
            <a:r>
              <a:rPr lang="en-US"/>
              <a:t>Click icon to add table</a:t>
            </a:r>
            <a:endParaRPr lang="sv-SE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EF177138-95E5-674B-B010-143A8CD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928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BE7B1DDB-F4AA-4E8D-BD07-905FE45A5555}"/>
              </a:ext>
            </a:extLst>
          </p:cNvPr>
          <p:cNvSpPr/>
          <p:nvPr userDrawn="1"/>
        </p:nvSpPr>
        <p:spPr>
          <a:xfrm>
            <a:off x="0" y="388593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780BC8-191C-6D4B-93F3-54A06FD4F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23876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EC66F586-F662-4573-A59B-7D4EDD05A153}"/>
              </a:ext>
            </a:extLst>
          </p:cNvPr>
          <p:cNvSpPr/>
          <p:nvPr userDrawn="1"/>
        </p:nvSpPr>
        <p:spPr>
          <a:xfrm>
            <a:off x="-2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3193CED5-E020-4279-918D-055F43A9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7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BCCEAFE-E21B-43CF-80C4-FF01C3F9D479}"/>
              </a:ext>
            </a:extLst>
          </p:cNvPr>
          <p:cNvSpPr/>
          <p:nvPr userDrawn="1"/>
        </p:nvSpPr>
        <p:spPr>
          <a:xfrm>
            <a:off x="0" y="16274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PRESENTATION </a:t>
            </a:r>
            <a:r>
              <a:rPr lang="sv-SE" dirty="0" err="1"/>
              <a:t>TITLe</a:t>
            </a:r>
            <a:r>
              <a:rPr lang="sv-SE" dirty="0"/>
              <a:t>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Bildobjekt 11">
            <a:extLst>
              <a:ext uri="{FF2B5EF4-FFF2-40B4-BE49-F238E27FC236}">
                <a16:creationId xmlns:a16="http://schemas.microsoft.com/office/drawing/2014/main" id="{6426DF26-09C3-4DAE-B43E-0C11D6A63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4611" y="417443"/>
            <a:ext cx="826395" cy="800100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5C48DF05-1B09-4DA6-AC56-07304871C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5647" y="1640719"/>
            <a:ext cx="10042073" cy="4375520"/>
          </a:xfrm>
        </p:spPr>
        <p:txBody>
          <a:bodyPr>
            <a:noAutofit/>
          </a:bodyPr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Platshållare för datum 3">
            <a:extLst>
              <a:ext uri="{FF2B5EF4-FFF2-40B4-BE49-F238E27FC236}">
                <a16:creationId xmlns:a16="http://schemas.microsoft.com/office/drawing/2014/main" id="{04D3287D-3E21-D845-8766-C307E676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3988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/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>
            <a:extLst>
              <a:ext uri="{FF2B5EF4-FFF2-40B4-BE49-F238E27FC236}">
                <a16:creationId xmlns:a16="http://schemas.microsoft.com/office/drawing/2014/main" id="{250D024A-8F85-4618-9506-0F493B263A92}"/>
              </a:ext>
            </a:extLst>
          </p:cNvPr>
          <p:cNvSpPr/>
          <p:nvPr userDrawn="1"/>
        </p:nvSpPr>
        <p:spPr>
          <a:xfrm>
            <a:off x="0" y="0"/>
            <a:ext cx="64777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628E18C2-A66E-436E-89DA-1C5D481CB4B4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7712" y="0"/>
            <a:ext cx="5714288" cy="6858000"/>
          </a:xfrm>
          <a:solidFill>
            <a:srgbClr val="ECECEC"/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5DE042-7DE8-4583-986C-4082375307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0491" y="1051132"/>
            <a:ext cx="4255909" cy="829149"/>
          </a:xfrm>
        </p:spPr>
        <p:txBody>
          <a:bodyPr rIns="18000" anchor="b" anchorCtr="0"/>
          <a:lstStyle>
            <a:lvl1pPr marL="0" indent="0">
              <a:buFontTx/>
              <a:buNone/>
              <a:defRPr sz="4800">
                <a:solidFill>
                  <a:schemeClr val="bg1"/>
                </a:solidFill>
                <a:latin typeface="+mn-lt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# (chapter)</a:t>
            </a:r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1DC53C5B-9DC3-4646-B6B3-DD59404D44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0491" y="2169209"/>
            <a:ext cx="4255909" cy="2462613"/>
          </a:xfrm>
        </p:spPr>
        <p:txBody>
          <a:bodyPr rIns="18000" anchor="t" anchorCtr="0"/>
          <a:lstStyle>
            <a:lvl1pPr marL="0" indent="0">
              <a:spcBef>
                <a:spcPts val="0"/>
              </a:spcBef>
              <a:buFontTx/>
              <a:buNone/>
              <a:defRPr sz="42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2546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A5E954D6-E4D2-47AD-A504-7408EC606D35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Bildobjekt 10">
            <a:extLst>
              <a:ext uri="{FF2B5EF4-FFF2-40B4-BE49-F238E27FC236}">
                <a16:creationId xmlns:a16="http://schemas.microsoft.com/office/drawing/2014/main" id="{6DD4ACE8-21C9-474B-A84B-6E399CB9FB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5917406D-4BE3-3B4C-BCFF-41B4F0FAB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365782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13" name="Platshållare för datum 3">
            <a:extLst>
              <a:ext uri="{FF2B5EF4-FFF2-40B4-BE49-F238E27FC236}">
                <a16:creationId xmlns:a16="http://schemas.microsoft.com/office/drawing/2014/main" id="{3E8E36C4-8565-B94E-A90D-FF5DD7F8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008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58775" indent="-2159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2" name="Platshållare för innehåll 2">
            <a:extLst>
              <a:ext uri="{FF2B5EF4-FFF2-40B4-BE49-F238E27FC236}">
                <a16:creationId xmlns:a16="http://schemas.microsoft.com/office/drawing/2014/main" id="{BA21051E-3C35-41FB-8E6B-797DB8F269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73692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2865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1" name="Platshållare för datum 3">
            <a:extLst>
              <a:ext uri="{FF2B5EF4-FFF2-40B4-BE49-F238E27FC236}">
                <a16:creationId xmlns:a16="http://schemas.microsoft.com/office/drawing/2014/main" id="{154C1432-4F85-1F42-8016-9B83B89C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351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TITLE/FOOTER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49263" indent="-196850">
              <a:lnSpc>
                <a:spcPct val="100000"/>
              </a:lnSpc>
              <a:tabLst/>
              <a:defRPr/>
            </a:lvl3pPr>
            <a:lvl4pPr marL="541338" indent="-180975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7E2C692-2C39-4CA8-AA87-45E0F36B6A0E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Bildobjekt 15">
            <a:extLst>
              <a:ext uri="{FF2B5EF4-FFF2-40B4-BE49-F238E27FC236}">
                <a16:creationId xmlns:a16="http://schemas.microsoft.com/office/drawing/2014/main" id="{E327627C-4BB8-4965-8107-0E7E741F83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3" name="Platshållare för innehåll 2">
            <a:extLst>
              <a:ext uri="{FF2B5EF4-FFF2-40B4-BE49-F238E27FC236}">
                <a16:creationId xmlns:a16="http://schemas.microsoft.com/office/drawing/2014/main" id="{B2D0E559-A900-41F3-93C5-387A7764A15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05297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39750" indent="-19685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7" name="Platshållare för innehåll 2">
            <a:extLst>
              <a:ext uri="{FF2B5EF4-FFF2-40B4-BE49-F238E27FC236}">
                <a16:creationId xmlns:a16="http://schemas.microsoft.com/office/drawing/2014/main" id="{E4E99B3B-ADB3-4D1A-9A7F-AA1B8528E6C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16194" y="1562400"/>
            <a:ext cx="3255409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F91A8E7B-C629-D343-8A83-7EB0ADF60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766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16B191E2-1C71-4B4C-B562-DD793673C24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73813" y="1562100"/>
            <a:ext cx="4994275" cy="476885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 algn="ctr">
              <a:buFontTx/>
              <a:buNone/>
              <a:defRPr sz="800">
                <a:solidFill>
                  <a:srgbClr val="666666"/>
                </a:solidFill>
              </a:defRPr>
            </a:lvl1pPr>
          </a:lstStyle>
          <a:p>
            <a:r>
              <a:rPr lang="sv-SE"/>
              <a:t>INSERT IMAGE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4C1ADE6-C058-9C40-B135-034EB97B43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/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A0D4D5C-5B1B-1441-A13B-8613512E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3244" y="6475270"/>
            <a:ext cx="4320448" cy="365125"/>
          </a:xfrm>
        </p:spPr>
        <p:txBody>
          <a:bodyPr/>
          <a:lstStyle/>
          <a:p>
            <a:r>
              <a:rPr lang="sv-SE" dirty="0"/>
              <a:t>PRESENTATION TITL 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84FAE50-4669-D540-A55E-354FF0C5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292" y="6475270"/>
            <a:ext cx="2743200" cy="365125"/>
          </a:xfrm>
        </p:spPr>
        <p:txBody>
          <a:bodyPr/>
          <a:lstStyle/>
          <a:p>
            <a:fld id="{F7283078-D760-1647-8B80-66BA8B52336D}" type="slidenum">
              <a:rPr lang="sv-SE" smtClean="0"/>
              <a:t>‹#›</a:t>
            </a:fld>
            <a:endParaRPr lang="sv-SE"/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590CF35B-F516-4A5B-A8AB-7A0A28362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93785" cy="4768062"/>
          </a:xfrm>
        </p:spPr>
        <p:txBody>
          <a:bodyPr lIns="0" rIns="18000"/>
          <a:lstStyle>
            <a:lvl1pPr>
              <a:lnSpc>
                <a:spcPct val="100000"/>
              </a:lnSpc>
              <a:defRPr/>
            </a:lvl1pPr>
            <a:lvl2pPr marL="360000" indent="-216000">
              <a:lnSpc>
                <a:spcPct val="100000"/>
              </a:lnSpc>
              <a:tabLst/>
              <a:defRPr/>
            </a:lvl2pPr>
            <a:lvl3pPr marL="450000" indent="-198000">
              <a:lnSpc>
                <a:spcPct val="100000"/>
              </a:lnSpc>
              <a:tabLst/>
              <a:defRPr/>
            </a:lvl3pPr>
            <a:lvl4pPr marL="540000" indent="-180000">
              <a:lnSpc>
                <a:spcPct val="100000"/>
              </a:lnSpc>
              <a:tabLst/>
              <a:defRPr/>
            </a:lvl4pPr>
            <a:lvl5pPr marL="630000" indent="-162000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 dirty="0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DD16215C-7D16-4D0F-BA5D-E02EED6FB2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709" y="931026"/>
            <a:ext cx="9360000" cy="507076"/>
          </a:xfrm>
        </p:spPr>
        <p:txBody>
          <a:bodyPr lIns="90000" tIns="1800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200">
                <a:solidFill>
                  <a:schemeClr val="accent1"/>
                </a:solidFill>
              </a:defRPr>
            </a:lvl1pPr>
            <a:lvl2pPr marL="82550" indent="0">
              <a:buNone/>
              <a:defRPr/>
            </a:lvl2pPr>
          </a:lstStyle>
          <a:p>
            <a:pPr lvl="0"/>
            <a:r>
              <a:rPr lang="sv-SE"/>
              <a:t>Sub-headline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C4F3A85-66E6-412A-97CD-99D922EFBEE2}"/>
              </a:ext>
            </a:extLst>
          </p:cNvPr>
          <p:cNvSpPr/>
          <p:nvPr userDrawn="1"/>
        </p:nvSpPr>
        <p:spPr>
          <a:xfrm>
            <a:off x="0" y="447675"/>
            <a:ext cx="292101" cy="6410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Bildobjekt 12">
            <a:extLst>
              <a:ext uri="{FF2B5EF4-FFF2-40B4-BE49-F238E27FC236}">
                <a16:creationId xmlns:a16="http://schemas.microsoft.com/office/drawing/2014/main" id="{506E76ED-0FF0-4A03-8EB9-06B57B12EC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24611" y="417443"/>
            <a:ext cx="826394" cy="800100"/>
          </a:xfrm>
          <a:prstGeom prst="rect">
            <a:avLst/>
          </a:prstGeom>
        </p:spPr>
      </p:pic>
      <p:sp>
        <p:nvSpPr>
          <p:cNvPr id="12" name="Platshållare för datum 3">
            <a:extLst>
              <a:ext uri="{FF2B5EF4-FFF2-40B4-BE49-F238E27FC236}">
                <a16:creationId xmlns:a16="http://schemas.microsoft.com/office/drawing/2014/main" id="{5D496E45-863B-704B-B14F-5E0F5857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95647" y="6475270"/>
            <a:ext cx="832658" cy="365125"/>
          </a:xfrm>
        </p:spPr>
        <p:txBody>
          <a:bodyPr/>
          <a:lstStyle/>
          <a:p>
            <a:fld id="{18896B66-0B3A-474C-9C9C-E4F07B1F5DAD}" type="datetime1">
              <a:rPr lang="sv-SE" smtClean="0"/>
              <a:t>2025-10-09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6655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.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4FD00856-A3E1-48A7-B9CD-D7B89BD6A0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800"/>
            </a:lvl1pPr>
          </a:lstStyle>
          <a:p>
            <a:r>
              <a:rPr lang="sv-SE" dirty="0"/>
              <a:t>INSERT IMAGE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A8D8C0FE-DA05-418D-9F18-A5A81125AD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24611" y="417443"/>
            <a:ext cx="828000" cy="799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848DA8D-03CE-4CA5-A851-F6ABAE67A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447675"/>
            <a:ext cx="292100" cy="6410325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FontTx/>
              <a:buNone/>
              <a:defRPr sz="100">
                <a:noFill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8F5BB748-C0D0-CB4F-BA93-7488E4BA70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3709" y="265373"/>
            <a:ext cx="9360000" cy="657339"/>
          </a:xfrm>
        </p:spPr>
        <p:txBody>
          <a:bodyPr lIns="90000" bIns="18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Image </a:t>
            </a:r>
            <a:r>
              <a:rPr lang="sv-SE" dirty="0" err="1"/>
              <a:t>title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3286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2025-10-09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82584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5" r:id="rId3"/>
    <p:sldLayoutId id="2147483667" r:id="rId4"/>
    <p:sldLayoutId id="2147483669" r:id="rId5"/>
    <p:sldLayoutId id="2147483650" r:id="rId6"/>
    <p:sldLayoutId id="2147483668" r:id="rId7"/>
    <p:sldLayoutId id="2147483662" r:id="rId8"/>
    <p:sldLayoutId id="2147483664" r:id="rId9"/>
    <p:sldLayoutId id="2147483663" r:id="rId10"/>
    <p:sldLayoutId id="2147483666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1532B06-EA3A-AA45-A1FA-C8E1873F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09" y="281999"/>
            <a:ext cx="9478393" cy="657340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4D6F2-5CFB-9D4E-AED8-120937FE2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5647" y="6483583"/>
            <a:ext cx="832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spc="80" baseline="0">
                <a:solidFill>
                  <a:srgbClr val="CCCCCC"/>
                </a:solidFill>
              </a:defRPr>
            </a:lvl1pPr>
          </a:lstStyle>
          <a:p>
            <a:fld id="{926FFDD8-E9D5-414B-9D01-E73C6B8A8FCA}" type="datetime1">
              <a:rPr lang="sv-SE" smtClean="0"/>
              <a:t>2025-10-09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5FD9D7-4C35-3343-B008-A413FF500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3244" y="648358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80" baseline="0">
                <a:solidFill>
                  <a:srgbClr val="CCCCCC"/>
                </a:solidFill>
              </a:defRPr>
            </a:lvl1pPr>
          </a:lstStyle>
          <a:p>
            <a:r>
              <a:rPr lang="sv-SE"/>
              <a:t>PRESENTATION TITLE / FOOTER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F6B396D-270A-E047-8DAD-6D51B53CA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5292" y="64835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F7283078-D760-1647-8B80-66BA8B52336D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CD0A89FF-22DC-4B6A-B9ED-60B2F32ED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5894" y="1561865"/>
            <a:ext cx="9561022" cy="4565397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10672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101600" indent="-101600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Segoe UI" panose="020B0502040204020203" pitchFamily="34" charset="0"/>
        <a:buChar char=" 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315913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Wingdings" panose="05000000000000000000" pitchFamily="2" charset="2"/>
        <a:buChar char="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582613" indent="-2508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800" kern="1200">
          <a:solidFill>
            <a:srgbClr val="666666"/>
          </a:solidFill>
          <a:latin typeface="+mn-lt"/>
          <a:ea typeface="+mn-ea"/>
          <a:cs typeface="+mn-cs"/>
        </a:defRPr>
      </a:lvl3pPr>
      <a:lvl4pPr marL="839788" indent="-233363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055688" indent="-200025" algn="l" defTabSz="914400" rtl="0" eaLnBrk="1" latinLnBrk="0" hangingPunct="1">
        <a:lnSpc>
          <a:spcPct val="100000"/>
        </a:lnSpc>
        <a:spcBef>
          <a:spcPts val="1000"/>
        </a:spcBef>
        <a:buClr>
          <a:srgbClr val="666666"/>
        </a:buClr>
        <a:buFont typeface="Arial" panose="020B0604020202020204" pitchFamily="34" charset="0"/>
        <a:buChar char="−"/>
        <a:defRPr sz="14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67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9C7CF-8B86-9E77-A2C2-B8420F5CF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219B-0515-319B-A5BF-635C9058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Characterisation    1(2)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9C808-1280-A7BF-41A8-9C486E93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1D5C5-7F6B-207E-0E01-CFB4D687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10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AB248-371B-2752-AB37-55754BCBF3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Offline part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1B23F-3E4F-C38D-92A4-E756495B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801252" cy="476806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Applying Piezo pulses at low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RF pulse width is limited to ~3.2 </a:t>
            </a:r>
            <a:r>
              <a:rPr lang="en-GB" noProof="0" dirty="0" err="1"/>
              <a:t>ms</a:t>
            </a:r>
            <a:r>
              <a:rPr lang="en-GB" noProof="0" dirty="0"/>
              <a:t> and by applying the actuator pulse in advance, observation time can be increased.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The resulting detuning is combined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Low pass filtering applied to remove high frequency content.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28483-6131-AE3D-EE7B-9BB45762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2025-10-09</a:t>
            </a:fld>
            <a:endParaRPr lang="en-GB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68595F-0088-EAA5-3268-89A1AA66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6748"/>
            <a:ext cx="5709285" cy="18467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CB3EE31-4011-D9C3-A811-1CBD92B8F5BD}"/>
              </a:ext>
            </a:extLst>
          </p:cNvPr>
          <p:cNvGrpSpPr/>
          <p:nvPr/>
        </p:nvGrpSpPr>
        <p:grpSpPr>
          <a:xfrm>
            <a:off x="5976749" y="3573056"/>
            <a:ext cx="5208651" cy="3019571"/>
            <a:chOff x="5976749" y="3573056"/>
            <a:chExt cx="5208651" cy="30195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AACAF3-A79E-1F34-9E80-EC5DC45BDE48}"/>
                </a:ext>
              </a:extLst>
            </p:cNvPr>
            <p:cNvGrpSpPr/>
            <p:nvPr/>
          </p:nvGrpSpPr>
          <p:grpSpPr>
            <a:xfrm>
              <a:off x="5976749" y="3573056"/>
              <a:ext cx="5208651" cy="3019571"/>
              <a:chOff x="5976749" y="3573056"/>
              <a:chExt cx="5208651" cy="301957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DEAC83F-F393-F9A5-680B-661280BA1D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6749" y="3573056"/>
                <a:ext cx="5208651" cy="2520315"/>
              </a:xfrm>
              <a:prstGeom prst="rect">
                <a:avLst/>
              </a:prstGeom>
            </p:spPr>
          </p:pic>
          <p:sp>
            <p:nvSpPr>
              <p:cNvPr id="17" name="Arrow: Left-Right 16">
                <a:extLst>
                  <a:ext uri="{FF2B5EF4-FFF2-40B4-BE49-F238E27FC236}">
                    <a16:creationId xmlns:a16="http://schemas.microsoft.com/office/drawing/2014/main" id="{624B8499-CD39-D664-AEDB-8633ED4D2BD0}"/>
                  </a:ext>
                </a:extLst>
              </p:cNvPr>
              <p:cNvSpPr/>
              <p:nvPr/>
            </p:nvSpPr>
            <p:spPr>
              <a:xfrm>
                <a:off x="6508154" y="5983169"/>
                <a:ext cx="2146041" cy="6094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0" dirty="0"/>
                  <a:t>Pulse 1</a:t>
                </a:r>
              </a:p>
            </p:txBody>
          </p:sp>
          <p:sp>
            <p:nvSpPr>
              <p:cNvPr id="18" name="Arrow: Left-Right 17">
                <a:extLst>
                  <a:ext uri="{FF2B5EF4-FFF2-40B4-BE49-F238E27FC236}">
                    <a16:creationId xmlns:a16="http://schemas.microsoft.com/office/drawing/2014/main" id="{9513C388-18E7-05F4-A1C0-2E30F5755452}"/>
                  </a:ext>
                </a:extLst>
              </p:cNvPr>
              <p:cNvSpPr/>
              <p:nvPr/>
            </p:nvSpPr>
            <p:spPr>
              <a:xfrm>
                <a:off x="8654195" y="5983169"/>
                <a:ext cx="2146041" cy="609458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noProof="0" dirty="0"/>
                  <a:t>Pulse 2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DEEFF-62DE-402E-ABE9-C85C9D7EBD64}"/>
                </a:ext>
              </a:extLst>
            </p:cNvPr>
            <p:cNvSpPr txBox="1"/>
            <p:nvPr/>
          </p:nvSpPr>
          <p:spPr>
            <a:xfrm>
              <a:off x="9109588" y="3706250"/>
              <a:ext cx="176889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800" b="1" noProof="0" dirty="0">
                  <a:solidFill>
                    <a:srgbClr val="666666"/>
                  </a:solidFill>
                </a:rPr>
                <a:t>Detuning</a:t>
              </a:r>
            </a:p>
            <a:p>
              <a:pPr algn="l"/>
              <a:r>
                <a:rPr lang="en-GB" sz="800" b="1" noProof="0" dirty="0">
                  <a:solidFill>
                    <a:srgbClr val="666666"/>
                  </a:solidFill>
                </a:rPr>
                <a:t>Detuning – filtered</a:t>
              </a:r>
            </a:p>
            <a:p>
              <a:pPr algn="l"/>
              <a:r>
                <a:rPr lang="en-GB" sz="800" b="1" noProof="0" dirty="0">
                  <a:solidFill>
                    <a:srgbClr val="666666"/>
                  </a:solidFill>
                </a:rPr>
                <a:t>Detuning 2</a:t>
              </a:r>
            </a:p>
            <a:p>
              <a:pPr algn="l"/>
              <a:r>
                <a:rPr lang="en-GB" sz="800" b="1" noProof="0" dirty="0">
                  <a:solidFill>
                    <a:srgbClr val="666666"/>
                  </a:solidFill>
                </a:rPr>
                <a:t>Detuning 2 filtered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10707-6169-63BE-90B7-1E8F807D6A02}"/>
                  </a:ext>
                </a:extLst>
              </p:cNvPr>
              <p:cNvSpPr txBox="1"/>
              <p:nvPr/>
            </p:nvSpPr>
            <p:spPr>
              <a:xfrm>
                <a:off x="1504072" y="5075893"/>
                <a:ext cx="2196499" cy="5788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sv-SE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v-SE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𝑖𝑤</m:t>
                      </m:r>
                      <m:r>
                        <a:rPr lang="sv-SE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l-GR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𝐹𝐹𝑇</m:t>
                          </m:r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𝐹𝐹𝑇</m:t>
                          </m:r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sv-SE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v-SE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sv-SE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𝑝𝑖𝑒𝑧𝑜</m:t>
                              </m:r>
                            </m:sup>
                          </m:sSup>
                          <m:r>
                            <a:rPr lang="sv-SE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>
                  <a:solidFill>
                    <a:srgbClr val="66666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610707-6169-63BE-90B7-1E8F807D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72" y="5075893"/>
                <a:ext cx="2196499" cy="578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6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52187-22C3-7774-328F-DE27330E0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184-F315-43A2-967C-F39AB916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Characterisation    2(2)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FCBBE-7C71-1C34-5958-E155C58F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A4E44-A81E-7CFB-ED15-B497861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11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50D56-628B-FB1A-97EB-FB1BA25BD4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Offline part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D68A-9CA1-6B56-DB9E-5483B3386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5279292" cy="476806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sv-SE" dirty="0"/>
              <a:t>I</a:t>
            </a:r>
            <a:r>
              <a:rPr lang="en-GB" dirty="0" err="1"/>
              <a:t>nverse</a:t>
            </a:r>
            <a:r>
              <a:rPr lang="en-GB" dirty="0"/>
              <a:t> transfer function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noProof="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  <a:p>
            <a:pPr marL="331788" lvl="2" indent="0">
              <a:buNone/>
            </a:pPr>
            <a:r>
              <a:rPr lang="en-GB" dirty="0"/>
              <a:t>w</a:t>
            </a:r>
            <a:r>
              <a:rPr lang="en-GB" noProof="0" dirty="0"/>
              <a:t>here </a:t>
            </a:r>
            <a:r>
              <a:rPr lang="el-GR" noProof="0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ensures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small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uncertainties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in H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give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incorrections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gains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sv-SE" noProof="0" dirty="0">
                <a:latin typeface="Calibri" panose="020F0502020204030204" pitchFamily="34" charset="0"/>
                <a:cs typeface="Calibri" panose="020F0502020204030204" pitchFamily="34" charset="0"/>
              </a:rPr>
              <a:t> L</a:t>
            </a:r>
            <a:endParaRPr lang="en-GB" noProof="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In time domain: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noProof="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The non-causal L(t) needs to be time shifted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D1787-5899-D5E6-C235-812217EA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13/10/2025</a:t>
            </a:fld>
            <a:endParaRPr lang="en-GB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55AE8F-E74E-C093-BA8D-30BD386E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070" y="1918733"/>
            <a:ext cx="2581275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3A2AB1-E646-F741-AB15-BA4CC29D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12" y="1156970"/>
            <a:ext cx="4740688" cy="2333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59EE3C-0894-9EC3-448A-FC894836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084" y="3754892"/>
            <a:ext cx="1952625" cy="409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623D18-73F7-919C-5ABC-18DA5F0E0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788" y="3766542"/>
            <a:ext cx="4184142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CB30A-D5B1-5D26-6482-92B13B27F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19DB-1DA7-EE7E-D6CD-F23F8F3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Online part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D867B-3A70-BCB1-5FBA-D549C27C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5A2E2-C698-4DA9-F643-BDD6E9D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613B4-AB7E-5A91-6D40-3909F0CA46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4565F-A9D3-A704-DCF1-C10036C5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6934903" cy="4768062"/>
          </a:xfrm>
        </p:spPr>
        <p:txBody>
          <a:bodyPr/>
          <a:lstStyle/>
          <a:p>
            <a:r>
              <a:rPr lang="en-GB" noProof="0" dirty="0"/>
              <a:t>For every pulse a new detuning needs to be calculated</a:t>
            </a:r>
          </a:p>
          <a:p>
            <a:r>
              <a:rPr lang="en-GB" noProof="0" dirty="0"/>
              <a:t>To reduce noise </a:t>
            </a:r>
            <a:r>
              <a:rPr lang="en-GB" noProof="0" dirty="0" err="1"/>
              <a:t>dV</a:t>
            </a:r>
            <a:r>
              <a:rPr lang="en-GB" noProof="0" dirty="0"/>
              <a:t>/dt is calculated with linear regression over a sliding window.</a:t>
            </a:r>
          </a:p>
          <a:p>
            <a:r>
              <a:rPr lang="en-GB" noProof="0" dirty="0" err="1"/>
              <a:t>Vreg</a:t>
            </a:r>
            <a:r>
              <a:rPr lang="en-GB" noProof="0" dirty="0"/>
              <a:t> is used to reduce noise sensitivity at low gradients</a:t>
            </a:r>
          </a:p>
          <a:p>
            <a:r>
              <a:rPr lang="en-GB" noProof="0" dirty="0"/>
              <a:t>The algorithm acts on the difference of intended and estimated </a:t>
            </a:r>
            <a:r>
              <a:rPr lang="en-GB" noProof="0" dirty="0" err="1"/>
              <a:t>detunig</a:t>
            </a:r>
            <a:r>
              <a:rPr lang="en-GB" noProof="0" dirty="0"/>
              <a:t>, </a:t>
            </a:r>
            <a:r>
              <a:rPr lang="en-GB" i="1" noProof="0" dirty="0"/>
              <a:t>e(t)</a:t>
            </a:r>
          </a:p>
          <a:p>
            <a:r>
              <a:rPr lang="en-GB" noProof="0" dirty="0"/>
              <a:t>Q(q) implemented as zero phase low pass filter</a:t>
            </a:r>
          </a:p>
          <a:p>
            <a:endParaRPr lang="en-GB" noProof="0" dirty="0"/>
          </a:p>
          <a:p>
            <a:r>
              <a:rPr lang="en-GB" noProof="0" dirty="0"/>
              <a:t>The online part runs at 50 </a:t>
            </a:r>
            <a:r>
              <a:rPr lang="en-GB" noProof="0" dirty="0" err="1"/>
              <a:t>kSa</a:t>
            </a:r>
            <a:r>
              <a:rPr lang="en-GB" noProof="0" dirty="0"/>
              <a:t>/s as detuning changes slowly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441EB-7A3C-939A-70F7-80652AB8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2025-10-09</a:t>
            </a:fld>
            <a:endParaRPr lang="en-GB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169F4-37E5-3854-02E3-B8679F73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828" y="1453369"/>
            <a:ext cx="3552825" cy="638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1BAC27-4439-0D5B-C9DF-1B12B1281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3945270"/>
            <a:ext cx="3543300" cy="5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C36B06-1AD5-0D13-8264-AF6FCBA73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665" y="2731896"/>
            <a:ext cx="2038350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AF66E8-3EF5-B0B4-9199-221C9072B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4665" y="3369274"/>
            <a:ext cx="12763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C466C-97EA-FCB2-ED66-5350FA70B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EF84-D823-6073-CEC8-0575EDF7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Chirp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2B08D-628B-C829-2CD0-2C0AA50F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2AAF-97DC-FA78-9519-5208033C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13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60324-8913-C467-A4D6-354E7037B1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Alternative characterisation method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33F32-2281-12D1-22DA-EA0EB77D8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243954" cy="4768062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An alternative to impulse response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Chirp from 25 Hz to 600 Hz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 pulses of 2.5 </a:t>
            </a:r>
            <a:r>
              <a:rPr lang="en-GB" dirty="0" err="1"/>
              <a:t>ms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Gives a different shape of 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Not yet fully tested in online part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noProof="0" dirty="0"/>
          </a:p>
          <a:p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16A52-093A-9536-26A8-F3BE63FF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2025-10-09</a:t>
            </a:fld>
            <a:endParaRPr lang="en-GB" noProof="0" dirty="0"/>
          </a:p>
        </p:txBody>
      </p:sp>
      <p:pic>
        <p:nvPicPr>
          <p:cNvPr id="8" name="Picture 7" descr="A graph of a waveform&#10;&#10;AI-generated content may be incorrect.">
            <a:extLst>
              <a:ext uri="{FF2B5EF4-FFF2-40B4-BE49-F238E27FC236}">
                <a16:creationId xmlns:a16="http://schemas.microsoft.com/office/drawing/2014/main" id="{C617A0D6-D287-F7E4-B233-4D48E467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977" y="1449818"/>
            <a:ext cx="2721959" cy="218303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EBC796-7B13-88D5-7149-16297B6D9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996" y="1438102"/>
            <a:ext cx="2823496" cy="21713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76078-6990-55F5-19E0-14EC93EE9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589" y="3946431"/>
            <a:ext cx="2679002" cy="2104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15E427-269C-6BC2-47B1-998734195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627" y="3946431"/>
            <a:ext cx="2725865" cy="2151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04553B-B788-5A32-C51F-EAAA65D432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226" y="3952781"/>
            <a:ext cx="2698528" cy="22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287A-2B83-07B2-7495-81E4098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2E1C-63EE-56C4-3EB5-F663CF09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Mechanical modes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2DB0A-7D25-9597-5BFA-5563E7B8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F8E9-1A2B-ABFB-EB23-345C798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14</a:t>
            </a:fld>
            <a:endParaRPr lang="en-GB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FBCBA-53CC-6618-0171-8074FBD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9199131" cy="476806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sv-SE" dirty="0" err="1"/>
              <a:t>With</a:t>
            </a:r>
            <a:r>
              <a:rPr lang="sv-SE" dirty="0"/>
              <a:t> long </a:t>
            </a:r>
            <a:r>
              <a:rPr lang="sv-SE" dirty="0" err="1"/>
              <a:t>Piezo</a:t>
            </a:r>
            <a:r>
              <a:rPr lang="sv-SE" dirty="0"/>
              <a:t> sensor </a:t>
            </a:r>
            <a:r>
              <a:rPr lang="sv-SE" dirty="0" err="1"/>
              <a:t>acquisition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mechanical</a:t>
            </a:r>
            <a:r>
              <a:rPr lang="sv-SE" dirty="0"/>
              <a:t> modes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observed</a:t>
            </a:r>
            <a:endParaRPr lang="sv-SE" dirty="0"/>
          </a:p>
          <a:p>
            <a:pPr lvl="1">
              <a:buFont typeface="Wingdings" panose="05000000000000000000" pitchFamily="2" charset="2"/>
              <a:buChar char="§"/>
            </a:pPr>
            <a:endParaRPr lang="sv-S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18EFBA-1B88-3705-80EC-6BB7A54804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4 MV/m and 12 MV/m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C1ABBB-2B12-B56F-DD92-15C04614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13/10/2025</a:t>
            </a:fld>
            <a:endParaRPr lang="en-GB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E661E4-FFF0-438C-3923-A9C34617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81" y="4433306"/>
            <a:ext cx="2290763" cy="1691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5725E6-8164-72B5-8F3B-6119DA2D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024" y="4394918"/>
            <a:ext cx="2272570" cy="1750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28C559-45DD-8157-6953-1EB02CB21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5641" y="4420205"/>
            <a:ext cx="2263140" cy="17507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30FB69-1FE4-F77B-4E53-22CE4DBE2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920" y="4399774"/>
            <a:ext cx="2275713" cy="17916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158823-8783-1151-A5F7-B95EDC21E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6684" y="2176975"/>
            <a:ext cx="2304860" cy="16916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4A4A4F-BB3B-AF74-6C50-B2B01BA492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078" y="2174457"/>
            <a:ext cx="2263140" cy="17507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EEEF8BE-FEEA-8E21-8C24-BC78A0EC1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495" y="2174457"/>
            <a:ext cx="2288286" cy="17507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A2279E4-42A3-1DED-323A-B2190C385C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6594" y="2137970"/>
            <a:ext cx="2272570" cy="176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B2230-4E62-3004-1DF3-7E355B93B5FD}"/>
              </a:ext>
            </a:extLst>
          </p:cNvPr>
          <p:cNvSpPr txBox="1"/>
          <p:nvPr/>
        </p:nvSpPr>
        <p:spPr>
          <a:xfrm>
            <a:off x="1538623" y="2714895"/>
            <a:ext cx="1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dirty="0">
                <a:solidFill>
                  <a:srgbClr val="666666"/>
                </a:solidFill>
              </a:rPr>
              <a:t>4 MV/m</a:t>
            </a:r>
            <a:endParaRPr lang="en-GB" dirty="0">
              <a:solidFill>
                <a:srgbClr val="66666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32D16-16BA-830C-17CC-6D70843C2D88}"/>
              </a:ext>
            </a:extLst>
          </p:cNvPr>
          <p:cNvSpPr txBox="1"/>
          <p:nvPr/>
        </p:nvSpPr>
        <p:spPr>
          <a:xfrm>
            <a:off x="1587474" y="5003075"/>
            <a:ext cx="1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dirty="0">
                <a:solidFill>
                  <a:srgbClr val="666666"/>
                </a:solidFill>
              </a:rPr>
              <a:t>12 MV/m</a:t>
            </a:r>
            <a:endParaRPr lang="en-GB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946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19A91-5D90-890E-B755-DBDF9C5D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FF3E-06F3-9C82-936C-32D0AD9B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64217-9CDD-D43A-1A19-63320C10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F85BB-F59E-6DA0-60F3-8E844CC5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15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EE82E-70DE-AD29-A992-446D87B56D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”Normal” cavity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42A09ED-D031-700E-FD97-10ABA762A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574" y="2587784"/>
            <a:ext cx="3788093" cy="178860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18120-2C73-33E7-44C1-D32B9CA5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2025-10-13</a:t>
            </a:fld>
            <a:endParaRPr lang="en-GB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CB6CFD-3CE0-1E74-21A9-8F454CE7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08" y="4479814"/>
            <a:ext cx="3445859" cy="204625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AB076D1-81B4-C22C-DC53-D40FDE8C818B}"/>
              </a:ext>
            </a:extLst>
          </p:cNvPr>
          <p:cNvGrpSpPr/>
          <p:nvPr/>
        </p:nvGrpSpPr>
        <p:grpSpPr>
          <a:xfrm>
            <a:off x="6373692" y="407210"/>
            <a:ext cx="4488180" cy="6118860"/>
            <a:chOff x="6373692" y="407210"/>
            <a:chExt cx="4488180" cy="61188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EC6DB3B-B48E-64A8-C4F6-43262B408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73692" y="407210"/>
              <a:ext cx="4488180" cy="611886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7C4A599-3D6E-7121-DE04-C997BD4F31D8}"/>
                </a:ext>
              </a:extLst>
            </p:cNvPr>
            <p:cNvCxnSpPr>
              <a:cxnSpLocks/>
            </p:cNvCxnSpPr>
            <p:nvPr/>
          </p:nvCxnSpPr>
          <p:spPr>
            <a:xfrm>
              <a:off x="6612464" y="5638805"/>
              <a:ext cx="392853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EA05918-9163-B099-A29E-96A1FF7D64E1}"/>
              </a:ext>
            </a:extLst>
          </p:cNvPr>
          <p:cNvSpPr txBox="1"/>
          <p:nvPr/>
        </p:nvSpPr>
        <p:spPr>
          <a:xfrm>
            <a:off x="1103709" y="1422593"/>
            <a:ext cx="44881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HB cavity at 20MV/m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Cavity tuning sensitivity: 2-3 Hz/V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Setpoint: 100 Hz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B9BE64-2965-F72A-FB63-CC3FCD72C885}"/>
              </a:ext>
            </a:extLst>
          </p:cNvPr>
          <p:cNvSpPr txBox="1"/>
          <p:nvPr/>
        </p:nvSpPr>
        <p:spPr>
          <a:xfrm>
            <a:off x="856746" y="524879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Piezo voltages: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6AF77-1296-F98B-ADE8-A591EA409A02}"/>
              </a:ext>
            </a:extLst>
          </p:cNvPr>
          <p:cNvSpPr txBox="1"/>
          <p:nvPr/>
        </p:nvSpPr>
        <p:spPr>
          <a:xfrm>
            <a:off x="856746" y="3097308"/>
            <a:ext cx="221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L functions:</a:t>
            </a:r>
          </a:p>
        </p:txBody>
      </p:sp>
    </p:spTree>
    <p:extLst>
      <p:ext uri="{BB962C8B-B14F-4D97-AF65-F5344CB8AC3E}">
        <p14:creationId xmlns:p14="http://schemas.microsoft.com/office/powerpoint/2010/main" val="35839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8DF1B-B88B-5FFB-5A22-ABA81082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37EF-9B3A-6E34-58C0-B15052C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DB2EB-03A1-EE1E-97BB-BF1891E0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1B43F-047C-D412-3672-5EA645AE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16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3BBEB-0DAB-52CB-12F3-B196428C3F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”Stiff” cavity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99876C2-B9AA-4DE5-54DD-D99F98C87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66" y="4542180"/>
            <a:ext cx="3453384" cy="2050447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020C2-FD6D-5A18-43CC-2F06CD26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2025-10-13</a:t>
            </a:fld>
            <a:endParaRPr lang="en-GB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D6CE53-A345-88EA-408E-46572C8CD8C7}"/>
              </a:ext>
            </a:extLst>
          </p:cNvPr>
          <p:cNvSpPr txBox="1"/>
          <p:nvPr/>
        </p:nvSpPr>
        <p:spPr>
          <a:xfrm>
            <a:off x="1037939" y="1487002"/>
            <a:ext cx="4451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HB cavity at 20 MV/m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Cavity tuning sensitivity only 0.23 Hz/V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666666"/>
                </a:solidFill>
              </a:rPr>
              <a:t>Setpoint: 20 Hz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9BD76A-1B22-1487-1A38-B07DD9C31EE3}"/>
              </a:ext>
            </a:extLst>
          </p:cNvPr>
          <p:cNvSpPr txBox="1"/>
          <p:nvPr/>
        </p:nvSpPr>
        <p:spPr>
          <a:xfrm>
            <a:off x="722515" y="52673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Piezo voltage: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6DDD52-9395-1EEB-F722-2C59E56DE38A}"/>
              </a:ext>
            </a:extLst>
          </p:cNvPr>
          <p:cNvGrpSpPr/>
          <p:nvPr/>
        </p:nvGrpSpPr>
        <p:grpSpPr>
          <a:xfrm>
            <a:off x="6264874" y="400764"/>
            <a:ext cx="4625340" cy="6179820"/>
            <a:chOff x="6264874" y="400764"/>
            <a:chExt cx="4625340" cy="617982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D0C87B-754B-BFDC-B675-3CD150EB0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4874" y="400764"/>
              <a:ext cx="4625340" cy="617982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E11A11-594D-1C1B-B46A-25135840A78F}"/>
                </a:ext>
              </a:extLst>
            </p:cNvPr>
            <p:cNvCxnSpPr>
              <a:cxnSpLocks/>
            </p:cNvCxnSpPr>
            <p:nvPr/>
          </p:nvCxnSpPr>
          <p:spPr>
            <a:xfrm>
              <a:off x="6605787" y="5239973"/>
              <a:ext cx="405553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C09D319-4ABC-CDA5-7706-429640DB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243" y="2701073"/>
            <a:ext cx="3600450" cy="17102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5ED5BC-4E16-20AC-BC88-E6073F6BE685}"/>
              </a:ext>
            </a:extLst>
          </p:cNvPr>
          <p:cNvSpPr txBox="1"/>
          <p:nvPr/>
        </p:nvSpPr>
        <p:spPr>
          <a:xfrm>
            <a:off x="807522" y="3285905"/>
            <a:ext cx="221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L functions:</a:t>
            </a:r>
          </a:p>
        </p:txBody>
      </p:sp>
    </p:spTree>
    <p:extLst>
      <p:ext uri="{BB962C8B-B14F-4D97-AF65-F5344CB8AC3E}">
        <p14:creationId xmlns:p14="http://schemas.microsoft.com/office/powerpoint/2010/main" val="1127098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15DC-F410-8B93-FF6E-92B4B308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</a:t>
            </a:r>
            <a:r>
              <a:rPr lang="en-GB" dirty="0" err="1"/>
              <a:t>erformance</a:t>
            </a:r>
            <a:r>
              <a:rPr lang="en-GB" dirty="0"/>
              <a:t> with and without Piezo</a:t>
            </a:r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880D4-4227-411B-A015-C33FA38A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RF Group Meeting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77D4384-D761-9345-2D8B-8F19559C7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7EE5C-A2DD-5041-2204-7ACF966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2022-09-08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E34EC1-7175-4846-7AA4-F33430B0B2BF}"/>
              </a:ext>
            </a:extLst>
          </p:cNvPr>
          <p:cNvGrpSpPr/>
          <p:nvPr/>
        </p:nvGrpSpPr>
        <p:grpSpPr>
          <a:xfrm>
            <a:off x="586365" y="1157255"/>
            <a:ext cx="5727192" cy="5192711"/>
            <a:chOff x="706685" y="1157255"/>
            <a:chExt cx="5727192" cy="51927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55ACE2-0B17-6D8A-5F9D-47AC215BC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6685" y="1520430"/>
              <a:ext cx="5727192" cy="482953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E56BCE-CB76-E769-E856-C6C5243607C3}"/>
                </a:ext>
              </a:extLst>
            </p:cNvPr>
            <p:cNvSpPr txBox="1"/>
            <p:nvPr/>
          </p:nvSpPr>
          <p:spPr>
            <a:xfrm>
              <a:off x="838199" y="1157255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b="1" noProof="0" dirty="0">
                  <a:solidFill>
                    <a:srgbClr val="FF0000"/>
                  </a:solidFill>
                </a:rPr>
                <a:t>Piezo OFF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B75E2DB-C564-DE2A-B58B-6AB7DB3DE3C0}"/>
              </a:ext>
            </a:extLst>
          </p:cNvPr>
          <p:cNvSpPr txBox="1"/>
          <p:nvPr/>
        </p:nvSpPr>
        <p:spPr>
          <a:xfrm>
            <a:off x="2574012" y="1130532"/>
            <a:ext cx="787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Cavity detuning at high field (LFD) requires &gt; 50% extra power at pulse end!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A0461-05C8-7BA6-DBE5-CAEE5E5E99E5}"/>
              </a:ext>
            </a:extLst>
          </p:cNvPr>
          <p:cNvSpPr txBox="1"/>
          <p:nvPr/>
        </p:nvSpPr>
        <p:spPr>
          <a:xfrm>
            <a:off x="4097346" y="2986854"/>
            <a:ext cx="168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400" noProof="0" dirty="0">
                <a:solidFill>
                  <a:srgbClr val="FF0000"/>
                </a:solidFill>
              </a:rPr>
              <a:t>FB loop overpower</a:t>
            </a:r>
            <a:br>
              <a:rPr lang="en-GB" sz="1400" noProof="0" dirty="0">
                <a:solidFill>
                  <a:srgbClr val="FF0000"/>
                </a:solidFill>
              </a:rPr>
            </a:br>
            <a:r>
              <a:rPr lang="en-GB" sz="1400" noProof="0" dirty="0">
                <a:solidFill>
                  <a:srgbClr val="FF0000"/>
                </a:solidFill>
              </a:rPr>
              <a:t>1 BW = 2x power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535E9F-8ADC-8052-893D-1A795C6A49F4}"/>
              </a:ext>
            </a:extLst>
          </p:cNvPr>
          <p:cNvGrpSpPr/>
          <p:nvPr/>
        </p:nvGrpSpPr>
        <p:grpSpPr>
          <a:xfrm>
            <a:off x="5646545" y="1151098"/>
            <a:ext cx="6420278" cy="5200046"/>
            <a:chOff x="5778897" y="1151098"/>
            <a:chExt cx="6420278" cy="520004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F90B6B-ED6F-12CC-0DB9-EDE0328A6A8B}"/>
                </a:ext>
              </a:extLst>
            </p:cNvPr>
            <p:cNvGrpSpPr/>
            <p:nvPr/>
          </p:nvGrpSpPr>
          <p:grpSpPr>
            <a:xfrm>
              <a:off x="5778897" y="1151098"/>
              <a:ext cx="6420278" cy="5200046"/>
              <a:chOff x="5778897" y="1151098"/>
              <a:chExt cx="6420278" cy="520004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C5534C-F5F7-EF2A-B06E-E27AD8B23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6346" y="1523544"/>
                <a:ext cx="5752829" cy="4827600"/>
              </a:xfrm>
              <a:prstGeom prst="rect">
                <a:avLst/>
              </a:prstGeom>
            </p:spPr>
          </p:pic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D9D55E-1925-2067-2FD8-F5CF4A499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8897" y="2542707"/>
                <a:ext cx="573328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506294A-C052-6EB3-F1EB-13B7FF21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3897" y="2542707"/>
                <a:ext cx="0" cy="38404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CCBEB7-02BF-6F88-B2AB-DBF896A86219}"/>
                  </a:ext>
                </a:extLst>
              </p:cNvPr>
              <p:cNvSpPr txBox="1"/>
              <p:nvPr/>
            </p:nvSpPr>
            <p:spPr>
              <a:xfrm>
                <a:off x="10938530" y="115109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GB" b="1" noProof="0" dirty="0">
                    <a:solidFill>
                      <a:srgbClr val="00B050"/>
                    </a:solidFill>
                  </a:rPr>
                  <a:t>Piezo ON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BBF2C6-D956-49FE-54E3-C09259735A23}"/>
                </a:ext>
              </a:extLst>
            </p:cNvPr>
            <p:cNvSpPr txBox="1"/>
            <p:nvPr/>
          </p:nvSpPr>
          <p:spPr>
            <a:xfrm>
              <a:off x="9907405" y="3120071"/>
              <a:ext cx="15648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noProof="0" dirty="0">
                  <a:solidFill>
                    <a:srgbClr val="FF0000"/>
                  </a:solidFill>
                </a:rPr>
                <a:t>Flat pulse with FB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9105699-8241-E20B-E7FE-01708E31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5441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D306-2FA9-7E14-84C2-152191DA7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2547-32E2-060C-4EC4-FD4A6BAB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Summary and outlook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E69AB-4829-E2AE-99FD-F6EA9B0E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46344-A986-F81D-58B3-7533376A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18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49404-4BD4-387F-4E05-F3F7F06CC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541B3-19DF-8F48-4DC7-CDE70D75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6656229" cy="4768062"/>
          </a:xfrm>
        </p:spPr>
        <p:txBody>
          <a:bodyPr/>
          <a:lstStyle/>
          <a:p>
            <a:r>
              <a:rPr lang="en-GB" noProof="0" dirty="0"/>
              <a:t>Only few cavity tested so far but results looks promising.</a:t>
            </a:r>
          </a:p>
          <a:p>
            <a:r>
              <a:rPr lang="en-GB" dirty="0"/>
              <a:t>More testing needed to optimise performance</a:t>
            </a:r>
            <a:endParaRPr lang="en-GB" noProof="0" dirty="0"/>
          </a:p>
          <a:p>
            <a:endParaRPr lang="en-GB" noProof="0" dirty="0"/>
          </a:p>
          <a:p>
            <a:r>
              <a:rPr lang="en-GB" dirty="0"/>
              <a:t>Further Improvements: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Detuning calculation is quite computational heavy and noisy</a:t>
            </a:r>
            <a:endParaRPr lang="en-GB" noProof="0" dirty="0"/>
          </a:p>
          <a:p>
            <a:pPr lvl="2"/>
            <a:r>
              <a:rPr lang="en-GB" dirty="0"/>
              <a:t>Reduce sample rate and add filtering</a:t>
            </a:r>
          </a:p>
          <a:p>
            <a:pPr lvl="1"/>
            <a:r>
              <a:rPr lang="en-GB" dirty="0"/>
              <a:t>Allow longer observation time for transfer function</a:t>
            </a:r>
          </a:p>
          <a:p>
            <a:pPr lvl="2"/>
            <a:r>
              <a:rPr lang="en-GB" dirty="0"/>
              <a:t>Trigger limitation</a:t>
            </a:r>
          </a:p>
          <a:p>
            <a:pPr lvl="1"/>
            <a:r>
              <a:rPr lang="en-GB" dirty="0"/>
              <a:t>Evaluate characterisation with chirp method</a:t>
            </a:r>
          </a:p>
          <a:p>
            <a:pPr lvl="1"/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6C2D3-8001-1F1F-AFC4-838E60F1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13/10/2025</a:t>
            </a:fld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8E2E-3A27-95BB-E3F8-B893C122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236" y="3652076"/>
            <a:ext cx="4011930" cy="1297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AC83F-C574-508C-11AE-331DC93F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442" y="2336924"/>
            <a:ext cx="3763518" cy="1198626"/>
          </a:xfrm>
          <a:prstGeom prst="rect">
            <a:avLst/>
          </a:prstGeom>
        </p:spPr>
      </p:pic>
      <p:pic>
        <p:nvPicPr>
          <p:cNvPr id="11" name="Picture 10" descr="A graph of a waveform&#10;&#10;AI-generated content may be incorrect.">
            <a:extLst>
              <a:ext uri="{FF2B5EF4-FFF2-40B4-BE49-F238E27FC236}">
                <a16:creationId xmlns:a16="http://schemas.microsoft.com/office/drawing/2014/main" id="{69E1B443-03E1-0F26-431F-6BB0ADF8B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7" y="5020334"/>
            <a:ext cx="1726121" cy="1384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428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BC460-884C-D0A9-C91E-76E4A79E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0A28-D738-CB58-539F-BC05B0C0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Contributors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BC6F-B7DE-968B-14EE-4FFF9683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30C37-00DB-15FA-983C-EB3320AA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19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424AD-F46C-FA42-51B2-8EFCE34632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9CC7D-3DC4-F141-1FE3-880A9F22F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  <a:p>
            <a:r>
              <a:rPr lang="en-GB" noProof="0" dirty="0"/>
              <a:t>Contributors at Lund University:</a:t>
            </a:r>
          </a:p>
          <a:p>
            <a:pPr lvl="5"/>
            <a:r>
              <a:rPr lang="en-GB" noProof="0" dirty="0"/>
              <a:t>Bo Bernhardsson, Prof. Department of automatic control</a:t>
            </a:r>
          </a:p>
          <a:p>
            <a:pPr lvl="5"/>
            <a:r>
              <a:rPr lang="en-GB" noProof="0" dirty="0"/>
              <a:t>Anders J. Johansson, Associate Professor at EIT</a:t>
            </a:r>
          </a:p>
          <a:p>
            <a:pPr lvl="5"/>
            <a:endParaRPr lang="en-GB" noProof="0" dirty="0"/>
          </a:p>
          <a:p>
            <a:pPr marL="82550" lvl="1" indent="0">
              <a:buNone/>
            </a:pPr>
            <a:r>
              <a:rPr lang="en-GB" noProof="0" dirty="0"/>
              <a:t>Contributors and DMCS in Lodz:</a:t>
            </a:r>
          </a:p>
          <a:p>
            <a:pPr lvl="5"/>
            <a:r>
              <a:rPr lang="en-GB" dirty="0"/>
              <a:t>Wojciech Cichalewski, PhD and team lead</a:t>
            </a:r>
          </a:p>
          <a:p>
            <a:pPr marL="2286000" lvl="5" indent="0">
              <a:buNone/>
            </a:pPr>
            <a:r>
              <a:rPr lang="en-GB" dirty="0"/>
              <a:t>		</a:t>
            </a:r>
            <a:endParaRPr lang="en-GB" noProof="0" dirty="0"/>
          </a:p>
          <a:p>
            <a:pPr marL="82550" lvl="1" indent="0">
              <a:buNone/>
            </a:pPr>
            <a:r>
              <a:rPr lang="en-GB" noProof="0" dirty="0"/>
              <a:t>Contributors at ESS:</a:t>
            </a:r>
          </a:p>
          <a:p>
            <a:pPr lvl="5"/>
            <a:r>
              <a:rPr lang="en-GB" dirty="0"/>
              <a:t>Mateusz Nabywaniec, IOC implementation</a:t>
            </a:r>
          </a:p>
          <a:p>
            <a:pPr lvl="5"/>
            <a:r>
              <a:rPr lang="en-GB" noProof="0" dirty="0"/>
              <a:t>Cecilia Maiano, </a:t>
            </a:r>
            <a:r>
              <a:rPr lang="en-GB" noProof="0" dirty="0" err="1"/>
              <a:t>Teststand</a:t>
            </a:r>
            <a:r>
              <a:rPr lang="en-GB" noProof="0" dirty="0"/>
              <a:t> coordination</a:t>
            </a:r>
          </a:p>
          <a:p>
            <a:pPr lvl="5"/>
            <a:r>
              <a:rPr lang="en-GB" dirty="0"/>
              <a:t>And many more</a:t>
            </a:r>
            <a:r>
              <a:rPr lang="en-GB" noProof="0" dirty="0"/>
              <a:t>		</a:t>
            </a:r>
          </a:p>
          <a:p>
            <a:pPr marL="82550" lvl="1" indent="0">
              <a:buNone/>
            </a:pPr>
            <a:r>
              <a:rPr lang="en-GB" noProof="0" dirty="0"/>
              <a:t>	</a:t>
            </a:r>
          </a:p>
          <a:p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931D0-7832-76E9-7A10-31A62831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2025-10-09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036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95" y="1153621"/>
            <a:ext cx="8640000" cy="1636471"/>
          </a:xfrm>
        </p:spPr>
        <p:txBody>
          <a:bodyPr/>
          <a:lstStyle/>
          <a:p>
            <a:r>
              <a:rPr lang="en-GB" noProof="0" dirty="0"/>
              <a:t>Piezo compensation algorithm for SC cavities at ESS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D51EF2D-F832-4781-89C3-3F5E4843B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395" y="3016108"/>
            <a:ext cx="8640000" cy="921363"/>
          </a:xfrm>
        </p:spPr>
        <p:txBody>
          <a:bodyPr/>
          <a:lstStyle/>
          <a:p>
            <a:r>
              <a:rPr lang="en-GB" noProof="0" dirty="0"/>
              <a:t>LLRF25 workshop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26DA0E2-82BB-493E-9B68-2D93A245C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noProof="0" dirty="0"/>
              <a:t>PRESENTED BY ANDERS SVENSON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E777A6-9513-43F3-BB24-ED0539ADDD8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930395" y="6117873"/>
            <a:ext cx="3215183" cy="459883"/>
          </a:xfrm>
        </p:spPr>
        <p:txBody>
          <a:bodyPr/>
          <a:lstStyle/>
          <a:p>
            <a:r>
              <a:rPr lang="en-GB" sz="1200" b="1" noProof="0" dirty="0">
                <a:solidFill>
                  <a:schemeClr val="bg1"/>
                </a:solidFill>
              </a:rPr>
              <a:t>2025-10-14</a:t>
            </a:r>
          </a:p>
          <a:p>
            <a:endParaRPr lang="en-GB" sz="12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7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145CF3-C12C-4347-8E68-43E798340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0996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5522-5E35-5299-EEF5-4281C701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noProof="0" dirty="0"/>
              <a:t>Outline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0565F-0F6F-7721-D590-CFD7E153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PAC.12 ICS sub-project update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A5D9-D100-CDD9-04CF-578B1E6F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539EB0-8C46-C91E-1346-C57AD9D42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sz="2400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AF6254-DAB5-0F51-FE24-7F6DB529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2023-09-18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890E8-57A5-C6F0-E2FF-DD8FD23DFDAC}"/>
              </a:ext>
            </a:extLst>
          </p:cNvPr>
          <p:cNvSpPr txBox="1"/>
          <p:nvPr/>
        </p:nvSpPr>
        <p:spPr>
          <a:xfrm>
            <a:off x="1103708" y="1571744"/>
            <a:ext cx="8534363" cy="4254289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ESS overview – Linac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Motivation – ESS case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ESS cold cavities – Spoke and elliptical (MB/HB) cavities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Power overhead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Piezo compensation system – Hardware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Algorithms overview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Offline char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Online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noProof="0" dirty="0"/>
              <a:t>Summary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39129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AFF1-AF3F-8785-F2D7-9F82D674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ESS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5BECA-83BB-693C-293D-855BFF15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D1FE-43B1-3C3C-87F5-C5505E2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4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38B4C-DCC4-0C55-84E7-86BD0674FB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2E49F-0675-6B33-673F-0B88F72A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429" y="3429000"/>
            <a:ext cx="5619221" cy="2059105"/>
          </a:xfrm>
        </p:spPr>
        <p:txBody>
          <a:bodyPr/>
          <a:lstStyle/>
          <a:p>
            <a:r>
              <a:rPr lang="en-GB" b="1" noProof="0" dirty="0"/>
              <a:t>Timeline: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DTL4 Beam: April, 2023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Beam on Dump (BOD), 870 MeV: May, 2025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Beam on Target (BOT), 870 MeV: March, 2026</a:t>
            </a:r>
          </a:p>
          <a:p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8C070-16D5-A167-1A82-6E030C97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2025-10-13</a:t>
            </a:fld>
            <a:endParaRPr lang="en-GB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283EFA-C630-6EC4-894E-28987D70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48" y="1636042"/>
            <a:ext cx="10433304" cy="13841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59C9BF-62B8-1CBA-9BC6-01AFE367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9" y="3350507"/>
            <a:ext cx="4924044" cy="309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5D9FE-F96B-619A-05F3-F00099CEC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87EA-476E-101F-E26E-AD27E5E3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637A7-921C-C5BC-2FAF-35BF2DAD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AD7A0-F778-749C-9BE1-18E9FBDF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5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66267-0A32-B3E9-E972-0EE6687034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ESS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F5494-06ED-2E61-E373-DEF32A85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399"/>
            <a:ext cx="5279292" cy="3432933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High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Pulsed cavities (ESS pulse length 3ms)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Super-fluid helium</a:t>
            </a:r>
          </a:p>
          <a:p>
            <a:pPr marL="82550" lvl="1" indent="0">
              <a:buNone/>
            </a:pPr>
            <a:r>
              <a:rPr lang="en-GB" b="1" noProof="0" dirty="0"/>
              <a:t>Lorentz force</a:t>
            </a:r>
            <a:r>
              <a:rPr lang="en-GB" noProof="0" dirty="0"/>
              <a:t> </a:t>
            </a:r>
            <a:r>
              <a:rPr lang="en-GB" b="1" noProof="0" dirty="0"/>
              <a:t>detuning</a:t>
            </a:r>
            <a:r>
              <a:rPr lang="en-GB" noProof="0" dirty="0"/>
              <a:t> (LFD) is the dominant source of cavity detuning. </a:t>
            </a:r>
          </a:p>
          <a:p>
            <a:r>
              <a:rPr lang="en-GB" noProof="0" dirty="0"/>
              <a:t>Without compensation cavities can dynamically detune by several bandwidths. </a:t>
            </a:r>
          </a:p>
          <a:p>
            <a:r>
              <a:rPr lang="en-GB" noProof="0" dirty="0"/>
              <a:t>Maintaining the accelerating gradient under these conditions would require considerable excess RF power.</a:t>
            </a:r>
          </a:p>
          <a:p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0444C-46E0-739B-6438-DEB10230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2025-10-13</a:t>
            </a:fld>
            <a:endParaRPr lang="en-GB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FBA027-EE44-9006-6238-AA6493D7BA88}"/>
              </a:ext>
            </a:extLst>
          </p:cNvPr>
          <p:cNvGrpSpPr/>
          <p:nvPr/>
        </p:nvGrpSpPr>
        <p:grpSpPr>
          <a:xfrm>
            <a:off x="6251142" y="4842934"/>
            <a:ext cx="4527073" cy="1570065"/>
            <a:chOff x="790218" y="4487231"/>
            <a:chExt cx="4527073" cy="15700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CA3F01D-9BFA-6479-40AF-E1957D143CA6}"/>
                    </a:ext>
                  </a:extLst>
                </p:cNvPr>
                <p:cNvSpPr/>
                <p:nvPr/>
              </p:nvSpPr>
              <p:spPr>
                <a:xfrm>
                  <a:off x="790218" y="4487231"/>
                  <a:ext cx="4527073" cy="9678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 noProof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GB" i="0" noProof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𝑐𝑎𝑣</m:t>
                                </m:r>
                              </m:sub>
                              <m:sup>
                                <m:r>
                                  <a:rPr lang="en-GB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d>
                              <m:d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noProof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GB" b="0" i="1" noProof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GB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noProof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i="1" noProof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GB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0" noProof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GB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GB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 noProof="0">
                                            <a:latin typeface="Cambria Math" panose="02040503050406030204" pitchFamily="18" charset="0"/>
                                          </a:rPr>
                                          <m:t>𝑑𝑓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GB" i="1" noProof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i="1" noProof="0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GB" i="1" noProof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GB" i="0" noProof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GB" i="0" noProof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den>
                                            </m:f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GB" i="0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GB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noProof="0">
                                <a:latin typeface="Cambria Math" panose="02040503050406030204" pitchFamily="18" charset="0"/>
                              </a:rPr>
                              <m:t>𝑜𝑣𝑒𝑟h𝑒𝑎𝑑</m:t>
                            </m:r>
                          </m:e>
                        </m:d>
                      </m:oMath>
                    </m:oMathPara>
                  </a14:m>
                  <a:endParaRPr lang="en-GB" noProof="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CA3F01D-9BFA-6479-40AF-E1957D143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18" y="4487231"/>
                  <a:ext cx="4527073" cy="9678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243538-DC52-F18A-C9C4-CDB368A77F23}"/>
                </a:ext>
              </a:extLst>
            </p:cNvPr>
            <p:cNvSpPr txBox="1"/>
            <p:nvPr/>
          </p:nvSpPr>
          <p:spPr>
            <a:xfrm>
              <a:off x="1507915" y="5718742"/>
              <a:ext cx="807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noProof="0" dirty="0">
                  <a:solidFill>
                    <a:srgbClr val="666666"/>
                  </a:solidFill>
                </a:rPr>
                <a:t>Beam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E0E1A7-5BC2-8480-E2DB-A0791A712D53}"/>
                </a:ext>
              </a:extLst>
            </p:cNvPr>
            <p:cNvSpPr txBox="1"/>
            <p:nvPr/>
          </p:nvSpPr>
          <p:spPr>
            <a:xfrm>
              <a:off x="2602643" y="5718742"/>
              <a:ext cx="807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noProof="0" dirty="0">
                  <a:solidFill>
                    <a:srgbClr val="666666"/>
                  </a:solidFill>
                </a:rPr>
                <a:t>LFD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0FEDEC-7DB2-38A0-3B97-4EFE3A0AA475}"/>
                </a:ext>
              </a:extLst>
            </p:cNvPr>
            <p:cNvSpPr txBox="1"/>
            <p:nvPr/>
          </p:nvSpPr>
          <p:spPr>
            <a:xfrm>
              <a:off x="3614991" y="5718742"/>
              <a:ext cx="15405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1600" noProof="0" dirty="0">
                  <a:solidFill>
                    <a:srgbClr val="666666"/>
                  </a:solidFill>
                </a:rPr>
                <a:t>RFDS + LLRF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CA9CFE9-176D-BE23-ABAE-06C559D7C48D}"/>
                </a:ext>
              </a:extLst>
            </p:cNvPr>
            <p:cNvSpPr/>
            <p:nvPr/>
          </p:nvSpPr>
          <p:spPr>
            <a:xfrm rot="16200000">
              <a:off x="1674559" y="5191914"/>
              <a:ext cx="370925" cy="704213"/>
            </a:xfrm>
            <a:prstGeom prst="leftBrace">
              <a:avLst>
                <a:gd name="adj1" fmla="val 8333"/>
                <a:gd name="adj2" fmla="val 5093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40E5D09-9642-C416-1836-D51FA9013B36}"/>
                </a:ext>
              </a:extLst>
            </p:cNvPr>
            <p:cNvSpPr/>
            <p:nvPr/>
          </p:nvSpPr>
          <p:spPr>
            <a:xfrm rot="16200000">
              <a:off x="2677907" y="4954186"/>
              <a:ext cx="370925" cy="1179670"/>
            </a:xfrm>
            <a:prstGeom prst="leftBrace">
              <a:avLst>
                <a:gd name="adj1" fmla="val 8333"/>
                <a:gd name="adj2" fmla="val 5093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0C8A1A6-22BD-18B7-6A68-2046FA097829}"/>
                </a:ext>
              </a:extLst>
            </p:cNvPr>
            <p:cNvSpPr/>
            <p:nvPr/>
          </p:nvSpPr>
          <p:spPr>
            <a:xfrm rot="16200000">
              <a:off x="4110315" y="4826733"/>
              <a:ext cx="370925" cy="1434577"/>
            </a:xfrm>
            <a:prstGeom prst="leftBrace">
              <a:avLst>
                <a:gd name="adj1" fmla="val 8333"/>
                <a:gd name="adj2" fmla="val 50931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095070-874C-941E-559B-4ED51843CC11}"/>
                  </a:ext>
                </a:extLst>
              </p:cNvPr>
              <p:cNvSpPr txBox="1"/>
              <p:nvPr/>
            </p:nvSpPr>
            <p:spPr>
              <a:xfrm>
                <a:off x="1413785" y="5319732"/>
                <a:ext cx="25148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GB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GB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GB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𝐿𝐹𝐷</m:t>
                          </m:r>
                        </m:sub>
                      </m:sSub>
                      <m:r>
                        <a:rPr lang="sv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sv-SE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sv-SE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v-SE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v-SE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sv-SE" b="0" i="1" noProof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𝑐𝑎𝑣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v-SE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i="1" noProof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5095070-874C-941E-559B-4ED51843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785" y="5319732"/>
                <a:ext cx="251485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4A537895-AC17-2BD9-EF3A-678D48953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50" y="890570"/>
            <a:ext cx="4278611" cy="36079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62BE972-E5B5-25BF-46B3-D7F58A7649C2}"/>
              </a:ext>
            </a:extLst>
          </p:cNvPr>
          <p:cNvSpPr txBox="1"/>
          <p:nvPr/>
        </p:nvSpPr>
        <p:spPr>
          <a:xfrm>
            <a:off x="9160646" y="1964787"/>
            <a:ext cx="145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200" noProof="0" dirty="0">
                <a:solidFill>
                  <a:srgbClr val="FF0000"/>
                </a:solidFill>
              </a:rPr>
              <a:t>FB loop overpower</a:t>
            </a:r>
            <a:br>
              <a:rPr lang="en-GB" sz="1200" noProof="0" dirty="0">
                <a:solidFill>
                  <a:srgbClr val="FF0000"/>
                </a:solidFill>
              </a:rPr>
            </a:br>
            <a:r>
              <a:rPr lang="en-GB" sz="1200" noProof="0" dirty="0">
                <a:solidFill>
                  <a:srgbClr val="FF0000"/>
                </a:solidFill>
              </a:rPr>
              <a:t>1 BW = 2x power</a:t>
            </a:r>
          </a:p>
        </p:txBody>
      </p:sp>
    </p:spTree>
    <p:extLst>
      <p:ext uri="{BB962C8B-B14F-4D97-AF65-F5344CB8AC3E}">
        <p14:creationId xmlns:p14="http://schemas.microsoft.com/office/powerpoint/2010/main" val="96262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Cavities and excess power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4399" y="1562399"/>
            <a:ext cx="5336881" cy="261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0" dirty="0"/>
              <a:t>Cavity parameters:</a:t>
            </a:r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endParaRPr lang="en-GB" sz="1800" noProof="0" dirty="0"/>
          </a:p>
          <a:p>
            <a:pPr marL="0" indent="0">
              <a:buNone/>
            </a:pPr>
            <a:endParaRPr lang="en-GB" sz="1800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Without LFD compensation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 dirty="0"/>
              <a:t>11/14/2023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1633191"/>
              </p:ext>
            </p:extLst>
          </p:nvPr>
        </p:nvGraphicFramePr>
        <p:xfrm>
          <a:off x="807249" y="3784669"/>
          <a:ext cx="5730875" cy="320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BAC605-00F3-30C7-AFDB-D96FB39D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06286"/>
              </p:ext>
            </p:extLst>
          </p:nvPr>
        </p:nvGraphicFramePr>
        <p:xfrm>
          <a:off x="807249" y="2077789"/>
          <a:ext cx="6180293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60">
                  <a:extLst>
                    <a:ext uri="{9D8B030D-6E8A-4147-A177-3AD203B41FA5}">
                      <a16:colId xmlns:a16="http://schemas.microsoft.com/office/drawing/2014/main" val="1506986275"/>
                    </a:ext>
                  </a:extLst>
                </a:gridCol>
                <a:gridCol w="1162967">
                  <a:extLst>
                    <a:ext uri="{9D8B030D-6E8A-4147-A177-3AD203B41FA5}">
                      <a16:colId xmlns:a16="http://schemas.microsoft.com/office/drawing/2014/main" val="3872224348"/>
                    </a:ext>
                  </a:extLst>
                </a:gridCol>
                <a:gridCol w="979865">
                  <a:extLst>
                    <a:ext uri="{9D8B030D-6E8A-4147-A177-3AD203B41FA5}">
                      <a16:colId xmlns:a16="http://schemas.microsoft.com/office/drawing/2014/main" val="3291936584"/>
                    </a:ext>
                  </a:extLst>
                </a:gridCol>
                <a:gridCol w="1101177">
                  <a:extLst>
                    <a:ext uri="{9D8B030D-6E8A-4147-A177-3AD203B41FA5}">
                      <a16:colId xmlns:a16="http://schemas.microsoft.com/office/drawing/2014/main" val="2753720972"/>
                    </a:ext>
                  </a:extLst>
                </a:gridCol>
                <a:gridCol w="966984">
                  <a:extLst>
                    <a:ext uri="{9D8B030D-6E8A-4147-A177-3AD203B41FA5}">
                      <a16:colId xmlns:a16="http://schemas.microsoft.com/office/drawing/2014/main" val="4289875037"/>
                    </a:ext>
                  </a:extLst>
                </a:gridCol>
                <a:gridCol w="1038340">
                  <a:extLst>
                    <a:ext uri="{9D8B030D-6E8A-4147-A177-3AD203B41FA5}">
                      <a16:colId xmlns:a16="http://schemas.microsoft.com/office/drawing/2014/main" val="2997860957"/>
                    </a:ext>
                  </a:extLst>
                </a:gridCol>
              </a:tblGrid>
              <a:tr h="385919"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Cavity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Nominal </a:t>
                      </a:r>
                      <a:r>
                        <a:rPr lang="en-GB" sz="1100" noProof="0" dirty="0" err="1"/>
                        <a:t>Eacc</a:t>
                      </a:r>
                      <a:r>
                        <a:rPr lang="en-GB" sz="1100" noProof="0" dirty="0"/>
                        <a:t> [MV/m]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Q</a:t>
                      </a:r>
                      <a:r>
                        <a:rPr lang="en-GB" sz="1100" baseline="-25000" noProof="0" dirty="0"/>
                        <a:t>L</a:t>
                      </a:r>
                      <a:r>
                        <a:rPr lang="en-GB" sz="1100" baseline="0" noProof="0" dirty="0"/>
                        <a:t> [x10^5]</a:t>
                      </a:r>
                      <a:endParaRPr lang="en-GB" sz="1100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K</a:t>
                      </a:r>
                      <a:r>
                        <a:rPr lang="en-GB" sz="1100" baseline="-25000" noProof="0" dirty="0"/>
                        <a:t>LFD</a:t>
                      </a:r>
                      <a:r>
                        <a:rPr lang="en-GB" sz="1100" baseline="0" noProof="0" dirty="0"/>
                        <a:t> [Hz/(MV/m)</a:t>
                      </a:r>
                      <a:r>
                        <a:rPr lang="en-GB" sz="1100" baseline="30000" noProof="0" dirty="0"/>
                        <a:t>2</a:t>
                      </a:r>
                      <a:r>
                        <a:rPr lang="en-GB" sz="1100" baseline="0" noProof="0" dirty="0"/>
                        <a:t>]</a:t>
                      </a:r>
                      <a:endParaRPr lang="en-GB" sz="1100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Detuning [Hz]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GB" sz="1100" b="1" kern="1200" baseline="-250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1/2</a:t>
                      </a:r>
                      <a:r>
                        <a:rPr lang="en-GB" sz="11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[Hz]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88069"/>
                  </a:ext>
                </a:extLst>
              </a:tr>
              <a:tr h="276197"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 Spoke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2.0 (1.5 to 2.3)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-4.4 to -5.1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-356 to -413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880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060520"/>
                  </a:ext>
                </a:extLst>
              </a:tr>
              <a:tr h="276197"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Medium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16.7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7.5 (6.0 to 8.5)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33904"/>
                  </a:ext>
                </a:extLst>
              </a:tr>
              <a:tr h="227011"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High 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6.6 (5.8 to 7.3)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-396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noProof="0" dirty="0"/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43442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5024174" y="2936514"/>
            <a:ext cx="965664" cy="68179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CF5E37-0F6F-9B26-CABD-0847E416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840" y="1514052"/>
            <a:ext cx="3423761" cy="2834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4CF32-2E68-D0AF-C09B-16EA7810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53" y="4424356"/>
            <a:ext cx="4437507" cy="21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469F5-44D6-59B4-B9A4-53F8CD38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4EAE-DC7F-C117-0DED-401D5C13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Cold Tuner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0B44D-9A1E-14B8-91FA-198DC61D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D478-8834-BB23-1441-0D45A223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7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6C6D5-2EA3-1D6A-5CBE-E623EA06FE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Driver specification and Hardware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07033-C04E-281A-07F5-5474EC563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4925400" cy="1658310"/>
          </a:xfrm>
        </p:spPr>
        <p:txBody>
          <a:bodyPr>
            <a:normAutofit fontScale="92500" lnSpcReduction="10000"/>
          </a:bodyPr>
          <a:lstStyle/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0070C0"/>
                </a:solidFill>
              </a:rPr>
              <a:t>2 channel piezo driver for single cavity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0070C0"/>
                </a:solidFill>
              </a:rPr>
              <a:t>Same HW for all SC cavities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noProof="0" dirty="0">
                <a:solidFill>
                  <a:srgbClr val="0070C0"/>
                </a:solidFill>
              </a:rPr>
              <a:t>External power supply to cover 0 to 180V output range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3E449-450D-D4E0-3C6A-F1CCD62E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2025-10-09</a:t>
            </a:fld>
            <a:endParaRPr lang="en-GB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21B57-6FE2-2178-2EE6-DD642D90B9BB}"/>
              </a:ext>
            </a:extLst>
          </p:cNvPr>
          <p:cNvGrpSpPr>
            <a:grpSpLocks noChangeAspect="1"/>
          </p:cNvGrpSpPr>
          <p:nvPr/>
        </p:nvGrpSpPr>
        <p:grpSpPr>
          <a:xfrm>
            <a:off x="7044055" y="4115757"/>
            <a:ext cx="4448829" cy="2156370"/>
            <a:chOff x="541534" y="2145714"/>
            <a:chExt cx="5832158" cy="282687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0B2C29-D828-649B-D88E-AA5487164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534" y="2520853"/>
              <a:ext cx="5832158" cy="24517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796FE4-6608-BBE3-683B-0A2C5003E1AC}"/>
                </a:ext>
              </a:extLst>
            </p:cNvPr>
            <p:cNvSpPr txBox="1"/>
            <p:nvPr/>
          </p:nvSpPr>
          <p:spPr>
            <a:xfrm>
              <a:off x="5011615" y="2145714"/>
              <a:ext cx="1156836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noProof="0" dirty="0">
                  <a:solidFill>
                    <a:srgbClr val="666666"/>
                  </a:solidFill>
                </a:rPr>
                <a:t>Spoke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1766C9-9EE1-6D1C-3934-17DB7E544BE7}"/>
                </a:ext>
              </a:extLst>
            </p:cNvPr>
            <p:cNvSpPr txBox="1"/>
            <p:nvPr/>
          </p:nvSpPr>
          <p:spPr>
            <a:xfrm>
              <a:off x="3019451" y="2151521"/>
              <a:ext cx="1536251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noProof="0" dirty="0">
                  <a:solidFill>
                    <a:srgbClr val="666666"/>
                  </a:solidFill>
                </a:rPr>
                <a:t>Elliptical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D95E530-B62E-47CC-9169-331A0C88A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601" y="3050466"/>
            <a:ext cx="1647444" cy="922211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252510-0BC3-CBCE-714A-A3A2D53E2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492022"/>
              </p:ext>
            </p:extLst>
          </p:nvPr>
        </p:nvGraphicFramePr>
        <p:xfrm>
          <a:off x="831252" y="3355637"/>
          <a:ext cx="5715968" cy="282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993">
                  <a:extLst>
                    <a:ext uri="{9D8B030D-6E8A-4147-A177-3AD203B41FA5}">
                      <a16:colId xmlns:a16="http://schemas.microsoft.com/office/drawing/2014/main" val="697809795"/>
                    </a:ext>
                  </a:extLst>
                </a:gridCol>
                <a:gridCol w="1319530">
                  <a:extLst>
                    <a:ext uri="{9D8B030D-6E8A-4147-A177-3AD203B41FA5}">
                      <a16:colId xmlns:a16="http://schemas.microsoft.com/office/drawing/2014/main" val="95319985"/>
                    </a:ext>
                  </a:extLst>
                </a:gridCol>
                <a:gridCol w="2932445">
                  <a:extLst>
                    <a:ext uri="{9D8B030D-6E8A-4147-A177-3AD203B41FA5}">
                      <a16:colId xmlns:a16="http://schemas.microsoft.com/office/drawing/2014/main" val="2575267097"/>
                    </a:ext>
                  </a:extLst>
                </a:gridCol>
              </a:tblGrid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86167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Form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MTCA.4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Not fully compliant to MTCA.4 as RTM takes 2 slots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Number of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2 bipolar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Actuator/sensor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76234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Piezo capacitance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1 </a:t>
                      </a:r>
                      <a:r>
                        <a:rPr lang="en-GB" sz="900" noProof="0" dirty="0" err="1"/>
                        <a:t>uF</a:t>
                      </a:r>
                      <a:r>
                        <a:rPr lang="en-GB" sz="900" noProof="0" dirty="0"/>
                        <a:t> to 5 </a:t>
                      </a:r>
                      <a:r>
                        <a:rPr lang="en-GB" sz="900" noProof="0" dirty="0" err="1"/>
                        <a:t>uF</a:t>
                      </a:r>
                      <a:endParaRPr lang="en-GB" sz="9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At </a:t>
                      </a:r>
                      <a:r>
                        <a:rPr lang="en-GB" sz="900" noProof="0" dirty="0" err="1"/>
                        <a:t>cryo</a:t>
                      </a:r>
                      <a:r>
                        <a:rPr lang="en-GB" sz="900" noProof="0" dirty="0"/>
                        <a:t>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691899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Repetition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≤14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Pulse duration max 3.5 </a:t>
                      </a:r>
                      <a:r>
                        <a:rPr lang="en-GB" sz="900" noProof="0" dirty="0" err="1"/>
                        <a:t>ms</a:t>
                      </a:r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87197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Power supply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±100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External supply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08805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Max dissipated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30 W per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571231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Amplifier 3dB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DC – 1 kHz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668300"/>
                  </a:ext>
                </a:extLst>
              </a:tr>
              <a:tr h="372412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Actuator voltage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Elliptical: 0 to +180 V</a:t>
                      </a:r>
                    </a:p>
                    <a:p>
                      <a:pPr algn="ctr"/>
                      <a:r>
                        <a:rPr lang="en-GB" sz="900" noProof="0" dirty="0"/>
                        <a:t>Spoke: -47 to + 180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1 </a:t>
                      </a:r>
                      <a:r>
                        <a:rPr lang="en-GB" sz="900" noProof="0" dirty="0" err="1"/>
                        <a:t>MSa</a:t>
                      </a:r>
                      <a:r>
                        <a:rPr lang="en-GB" sz="900" noProof="0" dirty="0"/>
                        <a:t>/s, 16-bits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060486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Sensor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1 </a:t>
                      </a:r>
                      <a:r>
                        <a:rPr lang="en-GB" sz="900" noProof="0" dirty="0" err="1"/>
                        <a:t>MSa</a:t>
                      </a:r>
                      <a:r>
                        <a:rPr lang="en-GB" sz="900" noProof="0" dirty="0"/>
                        <a:t>/s, 16-bits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Input impedance: 10 </a:t>
                      </a:r>
                      <a:r>
                        <a:rPr lang="en-GB" sz="900" noProof="0" dirty="0" err="1"/>
                        <a:t>k</a:t>
                      </a:r>
                      <a:r>
                        <a:rPr lang="en-GB" sz="900" noProof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Ω</a:t>
                      </a:r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2535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l"/>
                      <a:r>
                        <a:rPr lang="en-GB" sz="900" noProof="0" dirty="0"/>
                        <a:t>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Current, Voltage, 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noProof="0" dirty="0"/>
                        <a:t>DAC level limits in EEPROM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32428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17C549-44BC-6FA0-8A5A-1A2E775F9BBC}"/>
              </a:ext>
            </a:extLst>
          </p:cNvPr>
          <p:cNvSpPr/>
          <p:nvPr/>
        </p:nvSpPr>
        <p:spPr>
          <a:xfrm>
            <a:off x="2349511" y="5204852"/>
            <a:ext cx="1207589" cy="34901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B5434EC5-FCB4-64BF-C180-8CE26339CB4B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044055" y="1822226"/>
            <a:ext cx="2449594" cy="2196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547ECB-FA99-8B24-41AF-D5E6867B33FF}"/>
              </a:ext>
            </a:extLst>
          </p:cNvPr>
          <p:cNvSpPr txBox="1"/>
          <p:nvPr/>
        </p:nvSpPr>
        <p:spPr>
          <a:xfrm>
            <a:off x="6883400" y="1355033"/>
            <a:ext cx="261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noProof="0" dirty="0">
                <a:solidFill>
                  <a:srgbClr val="666666"/>
                </a:solidFill>
              </a:rPr>
              <a:t>Developed by DMCS:</a:t>
            </a:r>
          </a:p>
        </p:txBody>
      </p:sp>
    </p:spTree>
    <p:extLst>
      <p:ext uri="{BB962C8B-B14F-4D97-AF65-F5344CB8AC3E}">
        <p14:creationId xmlns:p14="http://schemas.microsoft.com/office/powerpoint/2010/main" val="2215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29BDA-F25A-ABE6-829C-314FE16C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3385-BF0F-4D92-EAF4-14549BF3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Cavity dynamics and detuning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EEDCB-93EF-F2B7-7DC7-07E3923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07327-6A8F-5AB1-5C92-BB8FEF9B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35EBC-D3D8-348D-FDE9-D79DBF7C4F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1673B-0A11-B398-B708-F24A16E4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400" y="1562400"/>
            <a:ext cx="5101632" cy="4768062"/>
          </a:xfrm>
        </p:spPr>
        <p:txBody>
          <a:bodyPr/>
          <a:lstStyle/>
          <a:p>
            <a:r>
              <a:rPr lang="en-GB" noProof="0" dirty="0"/>
              <a:t>Dynamics of cavity voltage:</a:t>
            </a:r>
          </a:p>
          <a:p>
            <a:pPr marL="82550" lvl="1" indent="0">
              <a:buNone/>
            </a:pPr>
            <a:endParaRPr lang="en-GB" noProof="0" dirty="0"/>
          </a:p>
          <a:p>
            <a:pPr marL="82550" lvl="1" indent="0">
              <a:buNone/>
            </a:pPr>
            <a:r>
              <a:rPr lang="en-GB" noProof="0" dirty="0"/>
              <a:t>Lorentz force detuning, mode k:</a:t>
            </a:r>
          </a:p>
          <a:p>
            <a:endParaRPr lang="en-GB" noProof="0" dirty="0"/>
          </a:p>
          <a:p>
            <a:r>
              <a:rPr lang="en-GB" noProof="0" dirty="0"/>
              <a:t>Time varying total detuning:</a:t>
            </a:r>
          </a:p>
          <a:p>
            <a:endParaRPr lang="en-GB" noProof="0" dirty="0"/>
          </a:p>
          <a:p>
            <a:r>
              <a:rPr lang="en-GB" noProof="0" dirty="0"/>
              <a:t>Compensation:</a:t>
            </a:r>
          </a:p>
          <a:p>
            <a:endParaRPr lang="en-GB" noProof="0" dirty="0"/>
          </a:p>
          <a:p>
            <a:r>
              <a:rPr lang="en-GB" noProof="0" dirty="0"/>
              <a:t>Algorithm with transfer function H:</a:t>
            </a:r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E1A3D-D0C3-3884-A276-C4E3943A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13/10/2025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FF5034-A9CB-5D9B-44B6-1D4CF6E8D577}"/>
                  </a:ext>
                </a:extLst>
              </p:cNvPr>
              <p:cNvSpPr txBox="1"/>
              <p:nvPr/>
            </p:nvSpPr>
            <p:spPr>
              <a:xfrm>
                <a:off x="6797229" y="5078587"/>
                <a:ext cx="2051010" cy="254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GB" sz="16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1600" b="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𝑝𝑖𝑒𝑧𝑜</m:t>
                          </m:r>
                        </m:sup>
                      </m:sSup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𝐿𝐹𝐷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600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noProof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FF5034-A9CB-5D9B-44B6-1D4CF6E8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229" y="5078587"/>
                <a:ext cx="2051010" cy="254237"/>
              </a:xfrm>
              <a:prstGeom prst="rect">
                <a:avLst/>
              </a:prstGeom>
              <a:blipFill>
                <a:blip r:embed="rId2"/>
                <a:stretch>
                  <a:fillRect l="-1786" t="-2381" r="-2976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8A6F15C-F228-CAC4-9D82-4F2B3395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36" y="3154194"/>
            <a:ext cx="2153603" cy="7043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CD811C-2706-1BF2-28C2-F3C9CAB9A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844" y="2305435"/>
            <a:ext cx="4315301" cy="6072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00797A-04C8-EFAF-561E-3B0DA3A0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229" y="1489648"/>
            <a:ext cx="4282916" cy="518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97FC0E-8376-F551-6E34-D58887395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709" y="4080949"/>
            <a:ext cx="6031706" cy="542449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5B39219-626D-1AC4-3765-8229F337CE3C}"/>
              </a:ext>
            </a:extLst>
          </p:cNvPr>
          <p:cNvSpPr/>
          <p:nvPr/>
        </p:nvSpPr>
        <p:spPr>
          <a:xfrm>
            <a:off x="10206640" y="4020613"/>
            <a:ext cx="1648922" cy="681790"/>
          </a:xfrm>
          <a:prstGeom prst="ellipse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9563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5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C8A9-E8EC-7939-73E2-31BA9CC7C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4E7F-7F3B-3863-F68A-C4EACF4B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Piezo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C3F4F-019F-D93A-DF2B-6340B7B9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PRESENTATION TITLE/FOOTER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26EE3-DB81-5A9C-9910-3ED770D3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83078-D760-1647-8B80-66BA8B52336D}" type="slidenum">
              <a:rPr lang="en-GB" noProof="0" smtClean="0"/>
              <a:t>9</a:t>
            </a:fld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BBD3F-3C9F-1C91-85F3-7629EA656C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noProof="0" dirty="0"/>
              <a:t>Offline characterisation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DB362-5B69-3DA8-5ED9-D98A4B6D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399" y="1562400"/>
            <a:ext cx="6034607" cy="4768062"/>
          </a:xfrm>
        </p:spPr>
        <p:txBody>
          <a:bodyPr/>
          <a:lstStyle/>
          <a:p>
            <a:r>
              <a:rPr lang="en-GB" noProof="0" dirty="0"/>
              <a:t>Done once of </a:t>
            </a:r>
            <a:r>
              <a:rPr lang="en-GB" dirty="0"/>
              <a:t>a cavity to determine</a:t>
            </a:r>
            <a:r>
              <a:rPr lang="en-GB" noProof="0" dirty="0"/>
              <a:t> w</a:t>
            </a:r>
            <a:r>
              <a:rPr lang="en-GB" baseline="-25000" noProof="0" dirty="0"/>
              <a:t>1/2</a:t>
            </a:r>
            <a:r>
              <a:rPr lang="en-GB" noProof="0" dirty="0"/>
              <a:t> , C1 and L</a:t>
            </a:r>
          </a:p>
          <a:p>
            <a:endParaRPr lang="en-GB" dirty="0"/>
          </a:p>
          <a:p>
            <a:r>
              <a:rPr lang="en-GB" dirty="0"/>
              <a:t>Cables and equipment change amplitude and phase</a:t>
            </a:r>
          </a:p>
          <a:p>
            <a:endParaRPr lang="en-GB" dirty="0"/>
          </a:p>
          <a:p>
            <a:r>
              <a:rPr lang="en-GB" dirty="0"/>
              <a:t>Applying standard least square:</a:t>
            </a:r>
          </a:p>
          <a:p>
            <a:endParaRPr lang="en-GB" dirty="0"/>
          </a:p>
          <a:p>
            <a:r>
              <a:rPr lang="en-GB" dirty="0"/>
              <a:t>Iterative Learning Control (ILC):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 transfer function for channel A:</a:t>
            </a:r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9E12B-6FA6-2679-4DF8-5BD5D33B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6B66-0B3A-474C-9C9C-E4F07B1F5DAD}" type="datetime1">
              <a:rPr lang="en-GB" noProof="0" smtClean="0"/>
              <a:t>13/10/2025</a:t>
            </a:fld>
            <a:endParaRPr lang="en-GB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8C9AB9D-E2E6-987E-4210-A1945CD57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16" y="3028950"/>
            <a:ext cx="611505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75E223-E380-1E12-9635-4E93C05E6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803" y="2486721"/>
            <a:ext cx="1247775" cy="2952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3C8249-EB89-04C7-C886-106E406E2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440" y="1517535"/>
            <a:ext cx="3609975" cy="6000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36ECD2-DE7F-7533-C4FD-C05D1672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351" y="4152458"/>
            <a:ext cx="3933825" cy="5238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61A212-04A9-309B-2E41-B698BC8C6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303" y="5373748"/>
            <a:ext cx="25812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2.xml><?xml version="1.0" encoding="utf-8"?>
<a:theme xmlns:a="http://schemas.openxmlformats.org/drawingml/2006/main" name="1_Office-tema">
  <a:themeElements>
    <a:clrScheme name="ESS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9DC"/>
      </a:accent1>
      <a:accent2>
        <a:srgbClr val="003366"/>
      </a:accent2>
      <a:accent3>
        <a:srgbClr val="99BE00"/>
      </a:accent3>
      <a:accent4>
        <a:srgbClr val="006646"/>
      </a:accent4>
      <a:accent5>
        <a:srgbClr val="FF7D00"/>
      </a:accent5>
      <a:accent6>
        <a:srgbClr val="821482"/>
      </a:accent6>
      <a:hlink>
        <a:srgbClr val="0099DC"/>
      </a:hlink>
      <a:folHlink>
        <a:srgbClr val="0099DC"/>
      </a:folHlink>
    </a:clrScheme>
    <a:fontScheme name="ESS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mtClean="0">
            <a:solidFill>
              <a:srgbClr val="66666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C8E05FD6-4408-40A1-AAFA-F1913A6B3D38}" vid="{2ACFAA60-6D1B-4172-9AA5-52CCB5CBBC40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40125</TotalTime>
  <Words>1058</Words>
  <Application>Microsoft Office PowerPoint</Application>
  <PresentationFormat>Widescreen</PresentationFormat>
  <Paragraphs>269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Segoe UI</vt:lpstr>
      <vt:lpstr>Segoe UI Light</vt:lpstr>
      <vt:lpstr>Segoe UI Semibold</vt:lpstr>
      <vt:lpstr>Wingdings</vt:lpstr>
      <vt:lpstr>Office-tema</vt:lpstr>
      <vt:lpstr>1_Office-tema</vt:lpstr>
      <vt:lpstr>PowerPoint Presentation</vt:lpstr>
      <vt:lpstr>Piezo compensation algorithm for SC cavities at ESS</vt:lpstr>
      <vt:lpstr>Outline</vt:lpstr>
      <vt:lpstr>ESS overview</vt:lpstr>
      <vt:lpstr>Motivation</vt:lpstr>
      <vt:lpstr>Cavities and excess power</vt:lpstr>
      <vt:lpstr>Cold Tuner System</vt:lpstr>
      <vt:lpstr>Cavity dynamics and detuning</vt:lpstr>
      <vt:lpstr>Piezo algorithm</vt:lpstr>
      <vt:lpstr>Characterisation    1(2)</vt:lpstr>
      <vt:lpstr>Characterisation    2(2)</vt:lpstr>
      <vt:lpstr>Online part</vt:lpstr>
      <vt:lpstr>Chirp</vt:lpstr>
      <vt:lpstr>Mechanical modes</vt:lpstr>
      <vt:lpstr>Results</vt:lpstr>
      <vt:lpstr>Results</vt:lpstr>
      <vt:lpstr>Performance with and without Piezo</vt:lpstr>
      <vt:lpstr>Summary and outlook</vt:lpstr>
      <vt:lpstr>Contributors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Morten Rostrup Forup Jensen</dc:creator>
  <cp:lastModifiedBy>Anders Svensson</cp:lastModifiedBy>
  <cp:revision>309</cp:revision>
  <cp:lastPrinted>2019-03-08T10:27:30Z</cp:lastPrinted>
  <dcterms:created xsi:type="dcterms:W3CDTF">2025-08-25T08:44:48Z</dcterms:created>
  <dcterms:modified xsi:type="dcterms:W3CDTF">2025-10-13T23:34:21Z</dcterms:modified>
</cp:coreProperties>
</file>