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32918400" cy="43891200"/>
  <p:notesSz cx="9385300" cy="14871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2467"/>
    <a:srgbClr val="F68B1F"/>
    <a:srgbClr val="B2D33B"/>
    <a:srgbClr val="00ADDC"/>
    <a:srgbClr val="FFCD34"/>
    <a:srgbClr val="188BB4"/>
    <a:srgbClr val="105C78"/>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9" autoAdjust="0"/>
    <p:restoredTop sz="94660"/>
  </p:normalViewPr>
  <p:slideViewPr>
    <p:cSldViewPr snapToGrid="0">
      <p:cViewPr varScale="1">
        <p:scale>
          <a:sx n="26" d="100"/>
          <a:sy n="26" d="100"/>
        </p:scale>
        <p:origin x="45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6B8EEF-7B3A-4B52-906E-B7435704DC78}"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231524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B8EEF-7B3A-4B52-906E-B7435704DC78}"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394107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B8EEF-7B3A-4B52-906E-B7435704DC78}"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480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B8EEF-7B3A-4B52-906E-B7435704DC78}"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423481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6B8EEF-7B3A-4B52-906E-B7435704DC78}"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29178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6B8EEF-7B3A-4B52-906E-B7435704DC78}"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375008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6B8EEF-7B3A-4B52-906E-B7435704DC78}" type="datetimeFigureOut">
              <a:rPr lang="en-US" smtClean="0"/>
              <a:t>9/29/2025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45102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6B8EEF-7B3A-4B52-906E-B7435704DC78}" type="datetimeFigureOut">
              <a:rPr lang="en-US" smtClean="0"/>
              <a:t>9/29/2025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177324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B8EEF-7B3A-4B52-906E-B7435704DC78}" type="datetimeFigureOut">
              <a:rPr lang="en-US" smtClean="0"/>
              <a:t>9/29/2025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91936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956B8EEF-7B3A-4B52-906E-B7435704DC78}"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376274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956B8EEF-7B3A-4B52-906E-B7435704DC78}"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20667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956B8EEF-7B3A-4B52-906E-B7435704DC78}" type="datetimeFigureOut">
              <a:rPr lang="en-US" smtClean="0"/>
              <a:t>9/29/2025</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EB3F0C7D-A6D0-40D3-B530-7F7F0386BC42}" type="slidenum">
              <a:rPr lang="en-US" smtClean="0"/>
              <a:t>‹#›</a:t>
            </a:fld>
            <a:endParaRPr lang="en-US"/>
          </a:p>
        </p:txBody>
      </p:sp>
    </p:spTree>
    <p:extLst>
      <p:ext uri="{BB962C8B-B14F-4D97-AF65-F5344CB8AC3E}">
        <p14:creationId xmlns:p14="http://schemas.microsoft.com/office/powerpoint/2010/main" val="17173876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19.png"/><Relationship Id="rId3" Type="http://schemas.openxmlformats.org/officeDocument/2006/relationships/image" Target="../media/image2.wmf"/><Relationship Id="rId21" Type="http://schemas.openxmlformats.org/officeDocument/2006/relationships/image" Target="../media/image15.png"/><Relationship Id="rId12" Type="http://schemas.openxmlformats.org/officeDocument/2006/relationships/image" Target="../media/image7.png"/><Relationship Id="rId17" Type="http://schemas.microsoft.com/office/2007/relationships/hdphoto" Target="../media/hdphoto1.wdp"/><Relationship Id="rId25" Type="http://schemas.microsoft.com/office/2007/relationships/hdphoto" Target="../media/hdphoto3.wdp"/><Relationship Id="rId2" Type="http://schemas.openxmlformats.org/officeDocument/2006/relationships/image" Target="../media/image1.png"/><Relationship Id="rId16" Type="http://schemas.openxmlformats.org/officeDocument/2006/relationships/image" Target="../media/image12.png"/><Relationship Id="rId20" Type="http://schemas.openxmlformats.org/officeDocument/2006/relationships/image" Target="../media/image14.png"/><Relationship Id="rId29" Type="http://schemas.microsoft.com/office/2007/relationships/hdphoto" Target="../media/hdphoto5.wdp"/><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6.png"/><Relationship Id="rId24" Type="http://schemas.openxmlformats.org/officeDocument/2006/relationships/image" Target="../media/image18.png"/><Relationship Id="rId5" Type="http://schemas.openxmlformats.org/officeDocument/2006/relationships/image" Target="../media/image4.png"/><Relationship Id="rId15" Type="http://schemas.openxmlformats.org/officeDocument/2006/relationships/image" Target="../media/image11.png"/><Relationship Id="rId23" Type="http://schemas.openxmlformats.org/officeDocument/2006/relationships/image" Target="../media/image17.jpeg"/><Relationship Id="rId28" Type="http://schemas.openxmlformats.org/officeDocument/2006/relationships/image" Target="../media/image20.png"/><Relationship Id="rId10" Type="http://schemas.openxmlformats.org/officeDocument/2006/relationships/image" Target="../media/image9.png"/><Relationship Id="rId19" Type="http://schemas.microsoft.com/office/2007/relationships/hdphoto" Target="../media/hdphoto2.wdp"/><Relationship Id="rId4" Type="http://schemas.openxmlformats.org/officeDocument/2006/relationships/image" Target="../media/image3.emf"/><Relationship Id="rId14" Type="http://schemas.openxmlformats.org/officeDocument/2006/relationships/image" Target="../media/image10.png"/><Relationship Id="rId22" Type="http://schemas.openxmlformats.org/officeDocument/2006/relationships/image" Target="../media/image16.png"/><Relationship Id="rId27"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5C78"/>
        </a:solidFill>
        <a:effectLst/>
      </p:bgPr>
    </p:bg>
    <p:spTree>
      <p:nvGrpSpPr>
        <p:cNvPr id="1" name=""/>
        <p:cNvGrpSpPr/>
        <p:nvPr/>
      </p:nvGrpSpPr>
      <p:grpSpPr>
        <a:xfrm>
          <a:off x="0" y="0"/>
          <a:ext cx="0" cy="0"/>
          <a:chOff x="0" y="0"/>
          <a:chExt cx="0" cy="0"/>
        </a:xfrm>
      </p:grpSpPr>
      <p:sp>
        <p:nvSpPr>
          <p:cNvPr id="5" name="Freeform 467"/>
          <p:cNvSpPr>
            <a:spLocks/>
          </p:cNvSpPr>
          <p:nvPr/>
        </p:nvSpPr>
        <p:spPr bwMode="auto">
          <a:xfrm>
            <a:off x="-1238774" y="10811747"/>
            <a:ext cx="36607" cy="129654"/>
          </a:xfrm>
          <a:custGeom>
            <a:avLst/>
            <a:gdLst/>
            <a:ahLst/>
            <a:cxnLst>
              <a:cxn ang="0">
                <a:pos x="0" y="102"/>
              </a:cxn>
              <a:cxn ang="0">
                <a:pos x="0" y="102"/>
              </a:cxn>
              <a:cxn ang="0">
                <a:pos x="0" y="102"/>
              </a:cxn>
              <a:cxn ang="0">
                <a:pos x="0" y="0"/>
              </a:cxn>
              <a:cxn ang="0">
                <a:pos x="0" y="0"/>
              </a:cxn>
              <a:cxn ang="0">
                <a:pos x="0" y="0"/>
              </a:cxn>
              <a:cxn ang="0">
                <a:pos x="0" y="102"/>
              </a:cxn>
            </a:cxnLst>
            <a:rect l="0" t="0" r="r" b="b"/>
            <a:pathLst>
              <a:path h="102">
                <a:moveTo>
                  <a:pt x="0" y="102"/>
                </a:moveTo>
                <a:lnTo>
                  <a:pt x="0" y="102"/>
                </a:lnTo>
                <a:lnTo>
                  <a:pt x="0" y="102"/>
                </a:lnTo>
                <a:lnTo>
                  <a:pt x="0" y="0"/>
                </a:lnTo>
                <a:lnTo>
                  <a:pt x="0" y="0"/>
                </a:lnTo>
                <a:lnTo>
                  <a:pt x="0" y="0"/>
                </a:lnTo>
                <a:lnTo>
                  <a:pt x="0" y="102"/>
                </a:lnTo>
                <a:close/>
              </a:path>
            </a:pathLst>
          </a:custGeom>
          <a:blipFill dpi="0" rotWithShape="0">
            <a:blip r:embed="rId2" cstate="print"/>
            <a:srcRect/>
            <a:tile tx="0" ty="0" sx="100000" sy="100000" flip="none" algn="tl"/>
          </a:blipFill>
          <a:ln w="9525">
            <a:noFill/>
            <a:round/>
            <a:headEnd/>
            <a:tailEnd/>
          </a:ln>
        </p:spPr>
        <p:txBody>
          <a:bodyPr>
            <a:noAutofit/>
          </a:bodyPr>
          <a:lstStyle/>
          <a:p>
            <a:endParaRPr lang="en-US" sz="2242"/>
          </a:p>
        </p:txBody>
      </p:sp>
      <p:sp>
        <p:nvSpPr>
          <p:cNvPr id="7" name="Rectangle 11"/>
          <p:cNvSpPr>
            <a:spLocks noChangeArrowheads="1"/>
          </p:cNvSpPr>
          <p:nvPr/>
        </p:nvSpPr>
        <p:spPr bwMode="auto">
          <a:xfrm>
            <a:off x="-211277" y="9220561"/>
            <a:ext cx="147933" cy="418947"/>
          </a:xfrm>
          <a:prstGeom prst="rect">
            <a:avLst/>
          </a:prstGeom>
          <a:noFill/>
          <a:ln w="9525">
            <a:noFill/>
            <a:miter lim="800000"/>
            <a:headEnd/>
            <a:tailEnd/>
          </a:ln>
          <a:effectLst/>
        </p:spPr>
        <p:txBody>
          <a:bodyPr vert="horz" wrap="none" lIns="73216" tIns="36608" rIns="73216" bIns="36608" numCol="1" anchor="ctr" anchorCtr="0" compatLnSpc="1">
            <a:prstTxWarp prst="textNoShape">
              <a:avLst/>
            </a:prstTxWarp>
            <a:noAutofit/>
          </a:bodyPr>
          <a:lstStyle/>
          <a:p>
            <a:endParaRPr lang="en-US" sz="2242"/>
          </a:p>
        </p:txBody>
      </p:sp>
      <p:sp>
        <p:nvSpPr>
          <p:cNvPr id="22" name="Rounded Rectangle 21"/>
          <p:cNvSpPr/>
          <p:nvPr/>
        </p:nvSpPr>
        <p:spPr bwMode="auto">
          <a:xfrm>
            <a:off x="23400750" y="40560853"/>
            <a:ext cx="7576328" cy="2611673"/>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defTabSz="732139"/>
            <a:r>
              <a:rPr lang="en-GB" sz="2800" b="1" dirty="0">
                <a:latin typeface="Arial" panose="020B0604020202020204" pitchFamily="34" charset="0"/>
                <a:cs typeface="Arial" panose="020B0604020202020204" pitchFamily="34" charset="0"/>
              </a:rPr>
              <a:t>REFERENCES</a:t>
            </a:r>
            <a:endParaRPr lang="en-GB" sz="28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[1]“Mini Circuits - Global Leader of RF and Microwave Components,” www.minicircuits.com. https://www.minicircuits.com/</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[2] Rohde &amp; Schwarz GmbH &amp; Co KG, “Industry-leading technology company,” Industry-leading technology company | Rohde &amp; Schwarz, https://www.rohde-schwarz.com/us/home_48230.html</a:t>
            </a:r>
          </a:p>
          <a:p>
            <a:endParaRPr lang="en-US" sz="2400" dirty="0">
              <a:latin typeface="Arial" panose="020B0604020202020204" pitchFamily="34" charset="0"/>
              <a:cs typeface="Arial" panose="020B0604020202020204" pitchFamily="34" charset="0"/>
            </a:endParaRPr>
          </a:p>
        </p:txBody>
      </p:sp>
      <p:sp>
        <p:nvSpPr>
          <p:cNvPr id="29" name="Text Box 2016"/>
          <p:cNvSpPr txBox="1">
            <a:spLocks noChangeArrowheads="1"/>
          </p:cNvSpPr>
          <p:nvPr/>
        </p:nvSpPr>
        <p:spPr bwMode="auto">
          <a:xfrm>
            <a:off x="161200" y="41498841"/>
            <a:ext cx="9551821" cy="2213309"/>
          </a:xfrm>
          <a:prstGeom prst="rect">
            <a:avLst/>
          </a:prstGeom>
          <a:noFill/>
          <a:ln w="9525">
            <a:noFill/>
            <a:miter lim="800000"/>
            <a:headEnd/>
            <a:tailEnd/>
          </a:ln>
          <a:effectLst/>
          <a:scene3d>
            <a:camera prst="orthographicFront"/>
            <a:lightRig rig="threePt" dir="t"/>
          </a:scene3d>
          <a:sp3d>
            <a:bevelT w="127000" h="127000"/>
          </a:sp3d>
        </p:spPr>
        <p:txBody>
          <a:bodyPr wrap="square" lIns="351430" tIns="175716" rIns="351430" bIns="175716">
            <a:noAutofit/>
          </a:bodyPr>
          <a:lstStyle/>
          <a:p>
            <a:pPr defTabSz="3513249"/>
            <a:r>
              <a:rPr lang="en-GB" sz="2000" dirty="0">
                <a:solidFill>
                  <a:schemeClr val="bg1"/>
                </a:solidFill>
                <a:effectLst>
                  <a:outerShdw blurRad="38100" dist="19050" dir="2700000" algn="tl">
                    <a:schemeClr val="dk1">
                      <a:alpha val="40000"/>
                    </a:schemeClr>
                  </a:outerShdw>
                </a:effectLst>
                <a:latin typeface="Arial" panose="020B0604020202020204" pitchFamily="34" charset="0"/>
                <a:cs typeface="Arial" panose="020B0604020202020204" pitchFamily="34" charset="0"/>
              </a:rPr>
              <a:t>*Authored by JSA, LLC under U.S. DOE Contract DE-AC05- 06OR23177 and DE-SC0005264. The U.S. Govt. retains a non-exclusive, paid-up, irrevocable, worldwide license to publish or reproduce this for U.S. Govt. purposes.</a:t>
            </a:r>
          </a:p>
          <a:p>
            <a:pPr defTabSz="3513249"/>
            <a:endParaRPr lang="en-GB" sz="2000" dirty="0">
              <a:ln w="0"/>
              <a:solidFill>
                <a:schemeClr val="bg1"/>
              </a:solidFill>
              <a:effectLst>
                <a:outerShdw blurRad="38100" dist="19050" dir="2700000" algn="tl">
                  <a:schemeClr val="dk1">
                    <a:alpha val="40000"/>
                  </a:schemeClr>
                </a:outerShdw>
              </a:effectLst>
              <a:latin typeface="Arial" panose="020B0604020202020204" pitchFamily="34" charset="0"/>
              <a:cs typeface="Arial" panose="020B0604020202020204" pitchFamily="34" charset="0"/>
            </a:endParaRPr>
          </a:p>
          <a:p>
            <a:pPr defTabSz="3513249"/>
            <a:r>
              <a:rPr lang="en-GB" sz="2000" dirty="0">
                <a:ln w="0"/>
                <a:solidFill>
                  <a:schemeClr val="bg1"/>
                </a:solidFill>
                <a:effectLst>
                  <a:outerShdw blurRad="38100" dist="19050" dir="2700000" algn="tl">
                    <a:schemeClr val="dk1">
                      <a:alpha val="40000"/>
                    </a:schemeClr>
                  </a:outerShdw>
                </a:effectLst>
                <a:latin typeface="Arial" panose="020B0604020202020204" pitchFamily="34" charset="0"/>
                <a:cs typeface="Arial" panose="020B0604020202020204" pitchFamily="34" charset="0"/>
              </a:rPr>
              <a:t>This work was supported by the EIC Project and the U.S. Department of Energy, Contract DE-SC0012704.</a:t>
            </a:r>
            <a:endParaRPr lang="en-US" sz="20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0" name="Rounded Rectangle 29"/>
          <p:cNvSpPr/>
          <p:nvPr/>
        </p:nvSpPr>
        <p:spPr bwMode="auto">
          <a:xfrm>
            <a:off x="1363817" y="4990906"/>
            <a:ext cx="13944600" cy="5121606"/>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spcAft>
                <a:spcPts val="321"/>
              </a:spcAft>
            </a:pPr>
            <a:r>
              <a:rPr lang="en-US" sz="3200" b="1" i="1" dirty="0">
                <a:latin typeface="Arial" panose="020B0604020202020204" pitchFamily="34" charset="0"/>
                <a:ea typeface="Times New Roman" panose="02020603050405020304" pitchFamily="18" charset="0"/>
                <a:cs typeface="Arial" panose="020B0604020202020204" pitchFamily="34" charset="0"/>
              </a:rPr>
              <a:t>Abstract</a:t>
            </a:r>
            <a:endParaRPr lang="en-US" sz="2800" b="1" i="1" dirty="0">
              <a:latin typeface="Arial" panose="020B0604020202020204" pitchFamily="34" charset="0"/>
              <a:ea typeface="Times New Roman" panose="02020603050405020304" pitchFamily="18" charset="0"/>
              <a:cs typeface="Arial" panose="020B0604020202020204" pitchFamily="34" charset="0"/>
            </a:endParaRPr>
          </a:p>
          <a:p>
            <a:r>
              <a:rPr lang="en-GB" sz="23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The Electron Ion Collider is an exciting collaborative effort to advance and invest in the future of nuclear physics and accelerator science. Part of this great effort includes designing a diverse set of RF cavities and control systems, in which heterodyning still plays a fundamental role. There are multiple frequencies in the VHF and UHF bands which require up and/or down conversion, and designing one circuit board that can accommodate local oscillator (LO) signals for multiple mixing schemes was a valuable and interesting task. A combinatorics problem emerged out of this component’s constraints that required organizing a large number of cases and integrating commercial data to reveal the best design choices. Pictures of the prototypes and their performance are displayed to demonstrate its success. This poster showcases only part of the vast and impressive collaboration between Brookhaven National Laboratory and the Thomas Jefferson National Accelerator Facility.</a:t>
            </a:r>
          </a:p>
        </p:txBody>
      </p:sp>
      <p:sp>
        <p:nvSpPr>
          <p:cNvPr id="182" name="Rounded Rectangle 46">
            <a:extLst>
              <a:ext uri="{FF2B5EF4-FFF2-40B4-BE49-F238E27FC236}">
                <a16:creationId xmlns:a16="http://schemas.microsoft.com/office/drawing/2014/main" id="{8DBA0DD4-C68D-4E99-BDA6-D209F8A37D3C}"/>
              </a:ext>
            </a:extLst>
          </p:cNvPr>
          <p:cNvSpPr/>
          <p:nvPr/>
        </p:nvSpPr>
        <p:spPr bwMode="auto">
          <a:xfrm>
            <a:off x="1363817" y="15486478"/>
            <a:ext cx="7806187" cy="3895136"/>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800" b="1" cap="all" dirty="0">
                <a:latin typeface="Arial" panose="020B0604020202020204" pitchFamily="34" charset="0"/>
                <a:cs typeface="Arial" panose="020B0604020202020204" pitchFamily="34" charset="0"/>
              </a:rPr>
              <a:t>2. Frequency constraints</a:t>
            </a:r>
            <a:endParaRPr lang="en-US"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Machine Frequency ~ 78 kHz ± 200 Hz</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RFs at 197 MHz, 394 MHz, and 591 MHz</a:t>
            </a:r>
          </a:p>
          <a:p>
            <a:pPr marL="342900" indent="-342900" algn="just">
              <a:buFont typeface="Arial" panose="020B0604020202020204" pitchFamily="34" charset="0"/>
              <a:buChar char="•"/>
            </a:pPr>
            <a:r>
              <a:rPr lang="en-US" sz="2400" dirty="0" err="1">
                <a:latin typeface="Arial" panose="020B0604020202020204" pitchFamily="34" charset="0"/>
                <a:cs typeface="Arial" panose="020B0604020202020204" pitchFamily="34" charset="0"/>
              </a:rPr>
              <a:t>Downconversion</a:t>
            </a:r>
            <a:r>
              <a:rPr lang="en-US" sz="2400" dirty="0">
                <a:latin typeface="Arial" panose="020B0604020202020204" pitchFamily="34" charset="0"/>
                <a:cs typeface="Arial" panose="020B0604020202020204" pitchFamily="34" charset="0"/>
              </a:rPr>
              <a:t> IF ~ 24 MHz</a:t>
            </a:r>
          </a:p>
          <a:p>
            <a:pPr marL="342900" indent="-342900" algn="just">
              <a:buFont typeface="Arial" panose="020B0604020202020204" pitchFamily="34" charset="0"/>
              <a:buChar char="•"/>
            </a:pPr>
            <a:r>
              <a:rPr lang="en-US" sz="2400" dirty="0" err="1">
                <a:latin typeface="Arial" panose="020B0604020202020204" pitchFamily="34" charset="0"/>
                <a:cs typeface="Arial" panose="020B0604020202020204" pitchFamily="34" charset="0"/>
              </a:rPr>
              <a:t>Upconversion</a:t>
            </a:r>
            <a:r>
              <a:rPr lang="en-US" sz="2400" dirty="0">
                <a:latin typeface="Arial" panose="020B0604020202020204" pitchFamily="34" charset="0"/>
                <a:cs typeface="Arial" panose="020B0604020202020204" pitchFamily="34" charset="0"/>
              </a:rPr>
              <a:t> IF ~ 140 ± 40 MHz</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LO Ref &lt; 200 MHz</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Pick LO so bandpass filters are easy to acquire</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Pick LO so mixing/multiplying spurs/byproducts are not problematic</a:t>
            </a:r>
          </a:p>
          <a:p>
            <a:pPr marL="34290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84" name="Rounded Rectangle 46">
            <a:extLst>
              <a:ext uri="{FF2B5EF4-FFF2-40B4-BE49-F238E27FC236}">
                <a16:creationId xmlns:a16="http://schemas.microsoft.com/office/drawing/2014/main" id="{4CFE70DC-C7B6-4D08-B8BA-05B0DBF25F74}"/>
              </a:ext>
            </a:extLst>
          </p:cNvPr>
          <p:cNvSpPr/>
          <p:nvPr/>
        </p:nvSpPr>
        <p:spPr bwMode="auto">
          <a:xfrm>
            <a:off x="146958" y="40019931"/>
            <a:ext cx="6458303" cy="1427664"/>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800" b="1" cap="all" dirty="0">
                <a:latin typeface="Arial" panose="020B0604020202020204" pitchFamily="34" charset="0"/>
                <a:cs typeface="Arial" panose="020B0604020202020204" pitchFamily="34" charset="0"/>
              </a:rPr>
              <a:t>6. Filter availability</a:t>
            </a:r>
            <a:endParaRPr lang="en-US" sz="28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SXBP+ and RBP+ were found to be the most suited for this design (best coverage).</a:t>
            </a:r>
          </a:p>
        </p:txBody>
      </p:sp>
      <p:sp>
        <p:nvSpPr>
          <p:cNvPr id="186" name="Rounded Rectangle 46">
            <a:extLst>
              <a:ext uri="{FF2B5EF4-FFF2-40B4-BE49-F238E27FC236}">
                <a16:creationId xmlns:a16="http://schemas.microsoft.com/office/drawing/2014/main" id="{1489D165-0610-49EC-A0E2-3D8E18C9107F}"/>
              </a:ext>
            </a:extLst>
          </p:cNvPr>
          <p:cNvSpPr/>
          <p:nvPr/>
        </p:nvSpPr>
        <p:spPr bwMode="auto">
          <a:xfrm>
            <a:off x="22489468" y="21660402"/>
            <a:ext cx="9568850" cy="4446583"/>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800" b="1" cap="all" dirty="0">
                <a:latin typeface="Arial" panose="020B0604020202020204" pitchFamily="34" charset="0"/>
                <a:cs typeface="Arial" panose="020B0604020202020204" pitchFamily="34" charset="0"/>
              </a:rPr>
              <a:t>4. </a:t>
            </a:r>
            <a:r>
              <a:rPr lang="en-US" sz="2800" b="1" cap="all" dirty="0" err="1">
                <a:latin typeface="Arial" panose="020B0604020202020204" pitchFamily="34" charset="0"/>
                <a:cs typeface="Arial" panose="020B0604020202020204" pitchFamily="34" charset="0"/>
              </a:rPr>
              <a:t>Upconversion</a:t>
            </a:r>
            <a:r>
              <a:rPr lang="en-US" sz="2800" b="1" cap="all" dirty="0">
                <a:latin typeface="Arial" panose="020B0604020202020204" pitchFamily="34" charset="0"/>
                <a:cs typeface="Arial" panose="020B0604020202020204" pitchFamily="34" charset="0"/>
              </a:rPr>
              <a:t> Argument</a:t>
            </a:r>
            <a:endParaRPr lang="en-US" sz="28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To help pick from the 14 valid mixing schemes, the </a:t>
            </a:r>
            <a:r>
              <a:rPr lang="en-US" sz="2400" dirty="0" err="1">
                <a:latin typeface="Arial" panose="020B0604020202020204" pitchFamily="34" charset="0"/>
                <a:cs typeface="Arial" panose="020B0604020202020204" pitchFamily="34" charset="0"/>
              </a:rPr>
              <a:t>upconversion</a:t>
            </a:r>
            <a:r>
              <a:rPr lang="en-US" sz="2400" dirty="0">
                <a:latin typeface="Arial" panose="020B0604020202020204" pitchFamily="34" charset="0"/>
                <a:cs typeface="Arial" panose="020B0604020202020204" pitchFamily="34" charset="0"/>
              </a:rPr>
              <a:t> spurs were counted for the first 5 orders of harmonics. Each spur was sorted by delta f from the intended RF output, and the upconverter mixer’s harmonics data was indexed to estimate the </a:t>
            </a:r>
            <a:r>
              <a:rPr lang="en-US" sz="2400" dirty="0" err="1">
                <a:latin typeface="Arial" panose="020B0604020202020204" pitchFamily="34" charset="0"/>
                <a:cs typeface="Arial" panose="020B0604020202020204" pitchFamily="34" charset="0"/>
              </a:rPr>
              <a:t>dBc</a:t>
            </a:r>
            <a:r>
              <a:rPr lang="en-US" sz="2400" dirty="0">
                <a:latin typeface="Arial" panose="020B0604020202020204" pitchFamily="34" charset="0"/>
                <a:cs typeface="Arial" panose="020B0604020202020204" pitchFamily="34" charset="0"/>
              </a:rPr>
              <a:t> in relation to the intended RF output power. All the projected spurs were plotted to visualize the best mixing scheme for each RF. Mixing schemes with the least powerful spurs furthest away from the intended RF output were chosen.</a:t>
            </a:r>
          </a:p>
        </p:txBody>
      </p:sp>
      <p:sp>
        <p:nvSpPr>
          <p:cNvPr id="187" name="Rounded Rectangle 46">
            <a:extLst>
              <a:ext uri="{FF2B5EF4-FFF2-40B4-BE49-F238E27FC236}">
                <a16:creationId xmlns:a16="http://schemas.microsoft.com/office/drawing/2014/main" id="{BE207066-A3C7-44AB-903B-F33C496880DE}"/>
              </a:ext>
            </a:extLst>
          </p:cNvPr>
          <p:cNvSpPr/>
          <p:nvPr/>
        </p:nvSpPr>
        <p:spPr bwMode="auto">
          <a:xfrm>
            <a:off x="9713022" y="40106027"/>
            <a:ext cx="11305024" cy="3521327"/>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800" b="1" cap="all" dirty="0">
                <a:latin typeface="Arial" panose="020B0604020202020204" pitchFamily="34" charset="0"/>
                <a:cs typeface="Arial" panose="020B0604020202020204" pitchFamily="34" charset="0"/>
              </a:rPr>
              <a:t>7. Performance</a:t>
            </a:r>
            <a:endParaRPr lang="en-US" sz="28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For 591 MHz case:</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All spurs more than 150 MHz away from intended output</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All spurs no more than -55 </a:t>
            </a:r>
            <a:r>
              <a:rPr lang="en-US" sz="2400" dirty="0" err="1">
                <a:latin typeface="Arial" panose="020B0604020202020204" pitchFamily="34" charset="0"/>
                <a:cs typeface="Arial" panose="020B0604020202020204" pitchFamily="34" charset="0"/>
              </a:rPr>
              <a:t>dBc</a:t>
            </a:r>
            <a:r>
              <a:rPr lang="en-US" sz="2400" dirty="0">
                <a:latin typeface="Arial" panose="020B0604020202020204" pitchFamily="34" charset="0"/>
                <a:cs typeface="Arial" panose="020B0604020202020204" pitchFamily="34" charset="0"/>
              </a:rPr>
              <a:t> (carrier being the intended output)</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x2 output average NF = 4.73 dB</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x3 output average NF = 5.43 dB</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x4 output average NF = 6.73 dB</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Phase noise on par with frequency multiplication of input</a:t>
            </a:r>
          </a:p>
          <a:p>
            <a:pPr marL="34290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3F543FAD-0D45-4C47-9305-A90E3CD8A795}"/>
              </a:ext>
            </a:extLst>
          </p:cNvPr>
          <p:cNvGrpSpPr/>
          <p:nvPr/>
        </p:nvGrpSpPr>
        <p:grpSpPr>
          <a:xfrm>
            <a:off x="1371600" y="492126"/>
            <a:ext cx="30175200" cy="4343021"/>
            <a:chOff x="1799063" y="1295400"/>
            <a:chExt cx="30175200" cy="4343021"/>
          </a:xfrm>
        </p:grpSpPr>
        <p:grpSp>
          <p:nvGrpSpPr>
            <p:cNvPr id="194" name="Group 193">
              <a:extLst>
                <a:ext uri="{FF2B5EF4-FFF2-40B4-BE49-F238E27FC236}">
                  <a16:creationId xmlns:a16="http://schemas.microsoft.com/office/drawing/2014/main" id="{06F36A15-565C-4D61-909F-CFCE6F0BBA31}"/>
                </a:ext>
              </a:extLst>
            </p:cNvPr>
            <p:cNvGrpSpPr/>
            <p:nvPr/>
          </p:nvGrpSpPr>
          <p:grpSpPr>
            <a:xfrm>
              <a:off x="1799063" y="1295400"/>
              <a:ext cx="30175200" cy="4343021"/>
              <a:chOff x="427463" y="380999"/>
              <a:chExt cx="30175200" cy="4343021"/>
            </a:xfrm>
          </p:grpSpPr>
          <p:sp>
            <p:nvSpPr>
              <p:cNvPr id="10" name="Rounded Rectangle 9"/>
              <p:cNvSpPr>
                <a:spLocks noChangeAspect="1"/>
              </p:cNvSpPr>
              <p:nvPr/>
            </p:nvSpPr>
            <p:spPr bwMode="auto">
              <a:xfrm>
                <a:off x="427463" y="380999"/>
                <a:ext cx="30175200" cy="4343021"/>
              </a:xfrm>
              <a:prstGeom prst="roundRect">
                <a:avLst/>
              </a:prstGeom>
              <a:solidFill>
                <a:srgbClr val="B2D33B"/>
              </a:solidFill>
              <a:ln w="9525" cap="flat" cmpd="sng" algn="ctr">
                <a:noFill/>
                <a:prstDash val="solid"/>
                <a:round/>
                <a:headEnd type="none" w="med" len="med"/>
                <a:tailEnd type="none" w="med" len="med"/>
              </a:ln>
              <a:effectLst/>
            </p:spPr>
            <p:txBody>
              <a:bodyPr vert="horz" wrap="square" lIns="292867" tIns="146434" rIns="292867" bIns="146434" numCol="1" rtlCol="0" anchor="t" anchorCtr="0" compatLnSpc="1">
                <a:prstTxWarp prst="textNoShape">
                  <a:avLst/>
                </a:prstTxWarp>
                <a:noAutofit/>
              </a:bodyPr>
              <a:lstStyle/>
              <a:p>
                <a:pPr algn="ctr"/>
                <a:r>
                  <a:rPr lang="en-US" sz="5400" dirty="0">
                    <a:latin typeface="Arial" panose="020B0604020202020204" pitchFamily="34" charset="0"/>
                    <a:cs typeface="Arial" panose="020B0604020202020204" pitchFamily="34" charset="0"/>
                  </a:rPr>
                  <a:t>Local Oscillator Conditioner for the Electron Ion Collider</a:t>
                </a:r>
              </a:p>
              <a:p>
                <a:pPr algn="ctr"/>
                <a:r>
                  <a:rPr lang="en-US" sz="4000" dirty="0">
                    <a:latin typeface="Arial" panose="020B0604020202020204" pitchFamily="34" charset="0"/>
                    <a:cs typeface="Arial" panose="020B0604020202020204" pitchFamily="34" charset="0"/>
                  </a:rPr>
                  <a:t>Joshua Settle &amp; Kevin </a:t>
                </a:r>
                <a:r>
                  <a:rPr lang="en-US" sz="4000" dirty="0" err="1">
                    <a:latin typeface="Arial" panose="020B0604020202020204" pitchFamily="34" charset="0"/>
                    <a:cs typeface="Arial" panose="020B0604020202020204" pitchFamily="34" charset="0"/>
                  </a:rPr>
                  <a:t>Mernick</a:t>
                </a:r>
                <a:endParaRPr lang="en-US" sz="4000" dirty="0">
                  <a:latin typeface="Arial" panose="020B0604020202020204" pitchFamily="34" charset="0"/>
                  <a:cs typeface="Arial" panose="020B0604020202020204" pitchFamily="34" charset="0"/>
                </a:endParaRPr>
              </a:p>
              <a:p>
                <a:pPr algn="ctr"/>
                <a:r>
                  <a:rPr lang="en-US" sz="4000" dirty="0">
                    <a:latin typeface="Arial" panose="020B0604020202020204" pitchFamily="34" charset="0"/>
                    <a:cs typeface="Arial" panose="020B0604020202020204" pitchFamily="34" charset="0"/>
                  </a:rPr>
                  <a:t>Jefferson Lab, Newport News, Virginia, USA, Brookhaven National Lab, Upton, New York, USA</a:t>
                </a:r>
              </a:p>
            </p:txBody>
          </p:sp>
          <p:pic>
            <p:nvPicPr>
              <p:cNvPr id="13" name="Picture 206"/>
              <p:cNvPicPr>
                <a:picLocks noChangeAspect="1" noChangeArrowheads="1"/>
              </p:cNvPicPr>
              <p:nvPr/>
            </p:nvPicPr>
            <p:blipFill>
              <a:blip r:embed="rId3" cstate="print"/>
              <a:srcRect/>
              <a:stretch>
                <a:fillRect/>
              </a:stretch>
            </p:blipFill>
            <p:spPr bwMode="auto">
              <a:xfrm>
                <a:off x="26642954" y="1494421"/>
                <a:ext cx="2456265" cy="2264455"/>
              </a:xfrm>
              <a:prstGeom prst="rect">
                <a:avLst/>
              </a:prstGeom>
              <a:noFill/>
              <a:ln w="9525">
                <a:noFill/>
                <a:miter lim="800000"/>
                <a:headEnd/>
                <a:tailEnd/>
              </a:ln>
              <a:effectLst/>
            </p:spPr>
          </p:pic>
        </p:grpSp>
        <p:grpSp>
          <p:nvGrpSpPr>
            <p:cNvPr id="193" name="Group 192">
              <a:extLst>
                <a:ext uri="{FF2B5EF4-FFF2-40B4-BE49-F238E27FC236}">
                  <a16:creationId xmlns:a16="http://schemas.microsoft.com/office/drawing/2014/main" id="{9E3B11F3-DFD9-43D5-9815-01F7850A9490}"/>
                </a:ext>
              </a:extLst>
            </p:cNvPr>
            <p:cNvGrpSpPr/>
            <p:nvPr/>
          </p:nvGrpSpPr>
          <p:grpSpPr>
            <a:xfrm>
              <a:off x="8441972" y="3781087"/>
              <a:ext cx="16034456" cy="1524001"/>
              <a:chOff x="6843779" y="2866686"/>
              <a:chExt cx="16034456" cy="1524001"/>
            </a:xfrm>
          </p:grpSpPr>
          <p:pic>
            <p:nvPicPr>
              <p:cNvPr id="12" name="Picture 477"/>
              <p:cNvPicPr>
                <a:picLocks noChangeAspect="1" noChangeArrowheads="1"/>
              </p:cNvPicPr>
              <p:nvPr/>
            </p:nvPicPr>
            <p:blipFill>
              <a:blip r:embed="rId4" cstate="print"/>
              <a:srcRect/>
              <a:stretch>
                <a:fillRect/>
              </a:stretch>
            </p:blipFill>
            <p:spPr bwMode="auto">
              <a:xfrm>
                <a:off x="18306235" y="2908333"/>
                <a:ext cx="4572000" cy="1476890"/>
              </a:xfrm>
              <a:prstGeom prst="rect">
                <a:avLst/>
              </a:prstGeom>
              <a:noFill/>
              <a:ln w="9525">
                <a:noFill/>
                <a:miter lim="800000"/>
                <a:headEnd/>
                <a:tailEnd/>
              </a:ln>
            </p:spPr>
          </p:pic>
          <p:pic>
            <p:nvPicPr>
              <p:cNvPr id="190" name="Picture 189">
                <a:extLst>
                  <a:ext uri="{FF2B5EF4-FFF2-40B4-BE49-F238E27FC236}">
                    <a16:creationId xmlns:a16="http://schemas.microsoft.com/office/drawing/2014/main" id="{19B2BC79-77E2-40D5-A9AE-E14FC6F7C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3779" y="2990899"/>
                <a:ext cx="4572000" cy="1184564"/>
              </a:xfrm>
              <a:prstGeom prst="rect">
                <a:avLst/>
              </a:prstGeom>
            </p:spPr>
          </p:pic>
          <p:pic>
            <p:nvPicPr>
              <p:cNvPr id="192" name="Picture 191">
                <a:extLst>
                  <a:ext uri="{FF2B5EF4-FFF2-40B4-BE49-F238E27FC236}">
                    <a16:creationId xmlns:a16="http://schemas.microsoft.com/office/drawing/2014/main" id="{E693D97F-F0DC-4BA1-BCCE-E04E31F06B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75007" y="2866686"/>
                <a:ext cx="4572000" cy="1524001"/>
              </a:xfrm>
              <a:prstGeom prst="rect">
                <a:avLst/>
              </a:prstGeom>
            </p:spPr>
          </p:pic>
        </p:grpSp>
      </p:grpSp>
      <p:sp>
        <p:nvSpPr>
          <p:cNvPr id="181" name="Rounded Rectangle 46">
            <a:extLst>
              <a:ext uri="{FF2B5EF4-FFF2-40B4-BE49-F238E27FC236}">
                <a16:creationId xmlns:a16="http://schemas.microsoft.com/office/drawing/2014/main" id="{0DC69782-54F1-4894-AF10-F61CA94CEB82}"/>
              </a:ext>
            </a:extLst>
          </p:cNvPr>
          <p:cNvSpPr/>
          <p:nvPr/>
        </p:nvSpPr>
        <p:spPr bwMode="auto">
          <a:xfrm>
            <a:off x="1345153" y="10327447"/>
            <a:ext cx="9208871" cy="4986604"/>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800" b="1" cap="all" dirty="0">
                <a:latin typeface="Arial" panose="020B0604020202020204" pitchFamily="34" charset="0"/>
                <a:cs typeface="Arial" panose="020B0604020202020204" pitchFamily="34" charset="0"/>
              </a:rPr>
              <a:t>1. LO Conditioner Design context</a:t>
            </a:r>
            <a:endParaRPr lang="en-US" sz="28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 LO conditioner board:</a:t>
            </a:r>
          </a:p>
          <a:p>
            <a:pPr algn="just"/>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Accepts</a:t>
            </a:r>
            <a:r>
              <a:rPr lang="en-US" sz="2400" dirty="0">
                <a:latin typeface="Arial" panose="020B0604020202020204" pitchFamily="34" charset="0"/>
                <a:cs typeface="Arial" panose="020B0604020202020204" pitchFamily="34" charset="0"/>
              </a:rPr>
              <a:t> (does not create) a </a:t>
            </a:r>
            <a:r>
              <a:rPr lang="en-US" sz="2400" b="1" dirty="0">
                <a:latin typeface="Arial" panose="020B0604020202020204" pitchFamily="34" charset="0"/>
                <a:cs typeface="Arial" panose="020B0604020202020204" pitchFamily="34" charset="0"/>
              </a:rPr>
              <a:t>DAC-generated LO Reference</a:t>
            </a:r>
            <a:r>
              <a:rPr lang="en-US" sz="2400" dirty="0">
                <a:latin typeface="Arial" panose="020B0604020202020204" pitchFamily="34" charset="0"/>
                <a:cs typeface="Arial" panose="020B0604020202020204" pitchFamily="34" charset="0"/>
              </a:rPr>
              <a:t> (LO Ref) signal in the 0 to +3 dBm range</a:t>
            </a:r>
          </a:p>
          <a:p>
            <a:pPr marL="342900" indent="-342900"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Scales</a:t>
            </a:r>
            <a:r>
              <a:rPr lang="en-US" sz="2400" dirty="0">
                <a:latin typeface="Arial" panose="020B0604020202020204" pitchFamily="34" charset="0"/>
                <a:cs typeface="Arial" panose="020B0604020202020204" pitchFamily="34" charset="0"/>
              </a:rPr>
              <a:t> the </a:t>
            </a:r>
            <a:r>
              <a:rPr lang="en-US" sz="2400" b="1" dirty="0">
                <a:latin typeface="Arial" panose="020B0604020202020204" pitchFamily="34" charset="0"/>
                <a:cs typeface="Arial" panose="020B0604020202020204" pitchFamily="34" charset="0"/>
              </a:rPr>
              <a:t>LO Ref</a:t>
            </a:r>
            <a:r>
              <a:rPr lang="en-US" sz="2400" dirty="0">
                <a:latin typeface="Arial" panose="020B0604020202020204" pitchFamily="34" charset="0"/>
                <a:cs typeface="Arial" panose="020B0604020202020204" pitchFamily="34" charset="0"/>
              </a:rPr>
              <a:t> frequency </a:t>
            </a:r>
            <a:r>
              <a:rPr lang="en-US" sz="2400" b="1" dirty="0">
                <a:latin typeface="Arial" panose="020B0604020202020204" pitchFamily="34" charset="0"/>
                <a:cs typeface="Arial" panose="020B0604020202020204" pitchFamily="34" charset="0"/>
              </a:rPr>
              <a:t>by two different integer multipliers</a:t>
            </a:r>
            <a:r>
              <a:rPr lang="en-US" sz="2400" dirty="0">
                <a:latin typeface="Arial" panose="020B0604020202020204" pitchFamily="34" charset="0"/>
                <a:cs typeface="Arial" panose="020B0604020202020204" pitchFamily="34" charset="0"/>
              </a:rPr>
              <a:t> to produce the two LO signals for up and </a:t>
            </a:r>
            <a:r>
              <a:rPr lang="en-US" sz="2400" dirty="0" err="1">
                <a:latin typeface="Arial" panose="020B0604020202020204" pitchFamily="34" charset="0"/>
                <a:cs typeface="Arial" panose="020B0604020202020204" pitchFamily="34" charset="0"/>
              </a:rPr>
              <a:t>downconversion</a:t>
            </a:r>
            <a:r>
              <a:rPr lang="en-US" sz="2400" dirty="0">
                <a:latin typeface="Arial" panose="020B0604020202020204" pitchFamily="34" charset="0"/>
                <a:cs typeface="Arial" panose="020B0604020202020204" pitchFamily="34" charset="0"/>
              </a:rPr>
              <a:t> (LO up and LO down)</a:t>
            </a:r>
          </a:p>
          <a:p>
            <a:pPr marL="342900" indent="-342900"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Outputs LO up and LO down</a:t>
            </a:r>
            <a:r>
              <a:rPr lang="en-US" sz="2400" dirty="0">
                <a:latin typeface="Arial" panose="020B0604020202020204" pitchFamily="34" charset="0"/>
                <a:cs typeface="Arial" panose="020B0604020202020204" pitchFamily="34" charset="0"/>
              </a:rPr>
              <a:t> with up to four ports for each frequency in the +7 to +10 dBm range</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outputs of the LO conditioner are passed to the LO inputs on the up and downconverter boards.</a:t>
            </a:r>
          </a:p>
        </p:txBody>
      </p:sp>
      <p:grpSp>
        <p:nvGrpSpPr>
          <p:cNvPr id="245" name="Group 244">
            <a:extLst>
              <a:ext uri="{FF2B5EF4-FFF2-40B4-BE49-F238E27FC236}">
                <a16:creationId xmlns:a16="http://schemas.microsoft.com/office/drawing/2014/main" id="{E05FD61C-EC5E-4740-8B6D-F27DDCAD6188}"/>
              </a:ext>
            </a:extLst>
          </p:cNvPr>
          <p:cNvGrpSpPr/>
          <p:nvPr/>
        </p:nvGrpSpPr>
        <p:grpSpPr>
          <a:xfrm>
            <a:off x="19164632" y="4769949"/>
            <a:ext cx="11531898" cy="8342235"/>
            <a:chOff x="15566601" y="5127434"/>
            <a:chExt cx="11531898" cy="8342235"/>
          </a:xfrm>
        </p:grpSpPr>
        <p:sp>
          <p:nvSpPr>
            <p:cNvPr id="52" name="Rounded Rectangle 46">
              <a:extLst>
                <a:ext uri="{FF2B5EF4-FFF2-40B4-BE49-F238E27FC236}">
                  <a16:creationId xmlns:a16="http://schemas.microsoft.com/office/drawing/2014/main" id="{CA062914-50C1-48F5-B82D-5B53D2C833B2}"/>
                </a:ext>
              </a:extLst>
            </p:cNvPr>
            <p:cNvSpPr/>
            <p:nvPr/>
          </p:nvSpPr>
          <p:spPr bwMode="auto">
            <a:xfrm>
              <a:off x="19203969" y="12833073"/>
              <a:ext cx="4257162" cy="636596"/>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349" b="1" dirty="0">
                  <a:latin typeface="Arial" panose="020B0604020202020204" pitchFamily="34" charset="0"/>
                  <a:cs typeface="Arial" panose="020B0604020202020204" pitchFamily="34" charset="0"/>
                </a:rPr>
                <a:t>Design Context Diagram</a:t>
              </a:r>
            </a:p>
          </p:txBody>
        </p:sp>
        <p:grpSp>
          <p:nvGrpSpPr>
            <p:cNvPr id="218" name="Group 217">
              <a:extLst>
                <a:ext uri="{FF2B5EF4-FFF2-40B4-BE49-F238E27FC236}">
                  <a16:creationId xmlns:a16="http://schemas.microsoft.com/office/drawing/2014/main" id="{2DD21FE2-4F37-446C-87D6-5B0BF5133BAD}"/>
                </a:ext>
              </a:extLst>
            </p:cNvPr>
            <p:cNvGrpSpPr/>
            <p:nvPr/>
          </p:nvGrpSpPr>
          <p:grpSpPr>
            <a:xfrm>
              <a:off x="15566601" y="5127434"/>
              <a:ext cx="11531898" cy="7353703"/>
              <a:chOff x="17402236" y="5252134"/>
              <a:chExt cx="11531898" cy="7353703"/>
            </a:xfrm>
          </p:grpSpPr>
          <p:sp>
            <p:nvSpPr>
              <p:cNvPr id="61" name="TextBox 10">
                <a:extLst>
                  <a:ext uri="{FF2B5EF4-FFF2-40B4-BE49-F238E27FC236}">
                    <a16:creationId xmlns:a16="http://schemas.microsoft.com/office/drawing/2014/main" id="{ED69E474-6B63-4C2A-A7E3-C02A20590616}"/>
                  </a:ext>
                </a:extLst>
              </p:cNvPr>
              <p:cNvSpPr txBox="1"/>
              <p:nvPr/>
            </p:nvSpPr>
            <p:spPr>
              <a:xfrm>
                <a:off x="26712223" y="6429495"/>
                <a:ext cx="2221911" cy="694985"/>
              </a:xfrm>
              <a:prstGeom prst="rect">
                <a:avLst/>
              </a:prstGeom>
              <a:solidFill>
                <a:srgbClr val="B72467"/>
              </a:solidFill>
              <a:ln w="9525" cmpd="sng">
                <a:solidFill>
                  <a:schemeClr val="tx1"/>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900" kern="0">
                  <a:solidFill>
                    <a:sysClr val="windowText" lastClr="000000"/>
                  </a:solidFill>
                  <a:latin typeface="Arial" panose="020B0604020202020204" pitchFamily="34" charset="0"/>
                  <a:cs typeface="Arial" panose="020B0604020202020204" pitchFamily="34" charset="0"/>
                </a:endParaRPr>
              </a:p>
            </p:txBody>
          </p:sp>
          <p:sp>
            <p:nvSpPr>
              <p:cNvPr id="62" name="TextBox 10">
                <a:extLst>
                  <a:ext uri="{FF2B5EF4-FFF2-40B4-BE49-F238E27FC236}">
                    <a16:creationId xmlns:a16="http://schemas.microsoft.com/office/drawing/2014/main" id="{4D0F8269-C393-4C31-993D-F61A806C86D7}"/>
                  </a:ext>
                </a:extLst>
              </p:cNvPr>
              <p:cNvSpPr txBox="1"/>
              <p:nvPr/>
            </p:nvSpPr>
            <p:spPr>
              <a:xfrm>
                <a:off x="26587081" y="6283292"/>
                <a:ext cx="2221911" cy="694985"/>
              </a:xfrm>
              <a:prstGeom prst="rect">
                <a:avLst/>
              </a:prstGeom>
              <a:solidFill>
                <a:srgbClr val="B72467"/>
              </a:solidFill>
              <a:ln w="9525" cmpd="sng">
                <a:solidFill>
                  <a:schemeClr val="tx1"/>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900" kern="0">
                  <a:solidFill>
                    <a:sysClr val="windowText" lastClr="000000"/>
                  </a:solidFill>
                  <a:latin typeface="Arial" panose="020B0604020202020204" pitchFamily="34" charset="0"/>
                  <a:cs typeface="Arial" panose="020B0604020202020204" pitchFamily="34" charset="0"/>
                </a:endParaRPr>
              </a:p>
            </p:txBody>
          </p:sp>
          <p:cxnSp>
            <p:nvCxnSpPr>
              <p:cNvPr id="175" name="Connector: Elbow 174">
                <a:extLst>
                  <a:ext uri="{FF2B5EF4-FFF2-40B4-BE49-F238E27FC236}">
                    <a16:creationId xmlns:a16="http://schemas.microsoft.com/office/drawing/2014/main" id="{F8AF24C1-E958-4B63-9004-8588F5570CAC}"/>
                  </a:ext>
                </a:extLst>
              </p:cNvPr>
              <p:cNvCxnSpPr>
                <a:cxnSpLocks/>
                <a:stCxn id="77" idx="3"/>
                <a:endCxn id="168" idx="3"/>
              </p:cNvCxnSpPr>
              <p:nvPr/>
            </p:nvCxnSpPr>
            <p:spPr>
              <a:xfrm>
                <a:off x="22617408" y="6463442"/>
                <a:ext cx="1320603" cy="4756564"/>
              </a:xfrm>
              <a:prstGeom prst="bentConnector3">
                <a:avLst>
                  <a:gd name="adj1" fmla="val 239444"/>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4">
                <a:extLst>
                  <a:ext uri="{FF2B5EF4-FFF2-40B4-BE49-F238E27FC236}">
                    <a16:creationId xmlns:a16="http://schemas.microsoft.com/office/drawing/2014/main" id="{F71F78FB-0173-4D09-B59C-10F8B7E792D4}"/>
                  </a:ext>
                </a:extLst>
              </p:cNvPr>
              <p:cNvSpPr txBox="1"/>
              <p:nvPr/>
            </p:nvSpPr>
            <p:spPr>
              <a:xfrm>
                <a:off x="18354634" y="6612721"/>
                <a:ext cx="717865" cy="546686"/>
              </a:xfrm>
              <a:prstGeom prst="rect">
                <a:avLst/>
              </a:prstGeom>
              <a:solidFill>
                <a:schemeClr val="bg1"/>
              </a:solidFill>
              <a:ln w="9525" cmpd="sng">
                <a:solidFill>
                  <a:sysClr val="windowText" lastClr="000000"/>
                </a:solidFill>
              </a:ln>
              <a:effectLst/>
            </p:spPr>
            <p:txBody>
              <a:bodyPr wrap="square" lIns="91440" tIns="45720" rIns="91440" bIns="4572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dirty="0">
                    <a:solidFill>
                      <a:sysClr val="windowText" lastClr="000000"/>
                    </a:solidFill>
                    <a:latin typeface="Arial"/>
                    <a:cs typeface="Arial"/>
                  </a:rPr>
                  <a:t>LO Ref</a:t>
                </a:r>
              </a:p>
            </p:txBody>
          </p:sp>
          <p:sp>
            <p:nvSpPr>
              <p:cNvPr id="65" name="TextBox 5">
                <a:extLst>
                  <a:ext uri="{FF2B5EF4-FFF2-40B4-BE49-F238E27FC236}">
                    <a16:creationId xmlns:a16="http://schemas.microsoft.com/office/drawing/2014/main" id="{3C137334-97AA-41F6-B995-2D8836DD9501}"/>
                  </a:ext>
                </a:extLst>
              </p:cNvPr>
              <p:cNvSpPr txBox="1"/>
              <p:nvPr/>
            </p:nvSpPr>
            <p:spPr>
              <a:xfrm>
                <a:off x="19549149" y="6188505"/>
                <a:ext cx="1339307" cy="546686"/>
              </a:xfrm>
              <a:prstGeom prst="rect">
                <a:avLst/>
              </a:prstGeom>
              <a:solidFill>
                <a:srgbClr val="00ADDC"/>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dirty="0">
                    <a:solidFill>
                      <a:sysClr val="windowText" lastClr="000000"/>
                    </a:solidFill>
                    <a:latin typeface="Arial" panose="020B0604020202020204" pitchFamily="34" charset="0"/>
                    <a:cs typeface="Arial" panose="020B0604020202020204" pitchFamily="34" charset="0"/>
                  </a:rPr>
                  <a:t>Multiplier(s)</a:t>
                </a:r>
              </a:p>
            </p:txBody>
          </p:sp>
          <p:cxnSp>
            <p:nvCxnSpPr>
              <p:cNvPr id="66" name="Connector: Elbow 65">
                <a:extLst>
                  <a:ext uri="{FF2B5EF4-FFF2-40B4-BE49-F238E27FC236}">
                    <a16:creationId xmlns:a16="http://schemas.microsoft.com/office/drawing/2014/main" id="{9B385BE8-8EEC-40B7-94CE-ABBEFDB32D4F}"/>
                  </a:ext>
                </a:extLst>
              </p:cNvPr>
              <p:cNvCxnSpPr>
                <a:cxnSpLocks/>
                <a:stCxn id="64" idx="3"/>
                <a:endCxn id="72" idx="1"/>
              </p:cNvCxnSpPr>
              <p:nvPr/>
            </p:nvCxnSpPr>
            <p:spPr>
              <a:xfrm>
                <a:off x="19072500" y="6886064"/>
                <a:ext cx="479327" cy="451101"/>
              </a:xfrm>
              <a:prstGeom prst="bentConnector3">
                <a:avLst/>
              </a:prstGeom>
              <a:noFill/>
              <a:ln w="28575" cap="flat" cmpd="sng" algn="ctr">
                <a:solidFill>
                  <a:schemeClr val="bg1"/>
                </a:solidFill>
                <a:prstDash val="solid"/>
                <a:miter lim="800000"/>
                <a:tailEnd type="triangle"/>
              </a:ln>
              <a:effectLst/>
            </p:spPr>
          </p:cxnSp>
          <p:cxnSp>
            <p:nvCxnSpPr>
              <p:cNvPr id="67" name="Connector: Elbow 66">
                <a:extLst>
                  <a:ext uri="{FF2B5EF4-FFF2-40B4-BE49-F238E27FC236}">
                    <a16:creationId xmlns:a16="http://schemas.microsoft.com/office/drawing/2014/main" id="{6EF03D55-A8F7-475B-9AD3-70B0684EBCB2}"/>
                  </a:ext>
                </a:extLst>
              </p:cNvPr>
              <p:cNvCxnSpPr>
                <a:cxnSpLocks/>
                <a:stCxn id="64" idx="3"/>
                <a:endCxn id="65" idx="1"/>
              </p:cNvCxnSpPr>
              <p:nvPr/>
            </p:nvCxnSpPr>
            <p:spPr>
              <a:xfrm flipV="1">
                <a:off x="19072500" y="6461848"/>
                <a:ext cx="476650" cy="424216"/>
              </a:xfrm>
              <a:prstGeom prst="bentConnector3">
                <a:avLst/>
              </a:prstGeom>
              <a:noFill/>
              <a:ln w="28575" cap="flat" cmpd="sng" algn="ctr">
                <a:solidFill>
                  <a:schemeClr val="bg1"/>
                </a:solidFill>
                <a:prstDash val="solid"/>
                <a:miter lim="800000"/>
                <a:tailEnd type="triangle"/>
              </a:ln>
              <a:effectLst/>
            </p:spPr>
          </p:cxnSp>
          <p:cxnSp>
            <p:nvCxnSpPr>
              <p:cNvPr id="68" name="Straight Arrow Connector 67">
                <a:extLst>
                  <a:ext uri="{FF2B5EF4-FFF2-40B4-BE49-F238E27FC236}">
                    <a16:creationId xmlns:a16="http://schemas.microsoft.com/office/drawing/2014/main" id="{B6B146B9-1B33-469B-A32B-0CAB8F0D1464}"/>
                  </a:ext>
                </a:extLst>
              </p:cNvPr>
              <p:cNvCxnSpPr>
                <a:cxnSpLocks/>
                <a:stCxn id="65" idx="3"/>
                <a:endCxn id="71" idx="1"/>
              </p:cNvCxnSpPr>
              <p:nvPr/>
            </p:nvCxnSpPr>
            <p:spPr>
              <a:xfrm>
                <a:off x="20888456" y="6461848"/>
                <a:ext cx="179961" cy="2153"/>
              </a:xfrm>
              <a:prstGeom prst="straightConnector1">
                <a:avLst/>
              </a:prstGeom>
              <a:noFill/>
              <a:ln w="28575" cap="flat" cmpd="sng" algn="ctr">
                <a:solidFill>
                  <a:schemeClr val="bg1"/>
                </a:solidFill>
                <a:prstDash val="solid"/>
                <a:miter lim="800000"/>
                <a:tailEnd type="triangle"/>
              </a:ln>
              <a:effectLst/>
            </p:spPr>
          </p:cxnSp>
          <p:sp>
            <p:nvSpPr>
              <p:cNvPr id="69" name="TextBox 10">
                <a:extLst>
                  <a:ext uri="{FF2B5EF4-FFF2-40B4-BE49-F238E27FC236}">
                    <a16:creationId xmlns:a16="http://schemas.microsoft.com/office/drawing/2014/main" id="{80B429DB-A99B-4BBC-BEF0-DC18CB45FAFC}"/>
                  </a:ext>
                </a:extLst>
              </p:cNvPr>
              <p:cNvSpPr txBox="1"/>
              <p:nvPr/>
            </p:nvSpPr>
            <p:spPr>
              <a:xfrm>
                <a:off x="17402236" y="6612721"/>
                <a:ext cx="612243" cy="546686"/>
              </a:xfrm>
              <a:prstGeom prst="rect">
                <a:avLst/>
              </a:prstGeom>
              <a:solidFill>
                <a:schemeClr val="bg1"/>
              </a:solidFill>
              <a:ln w="9525" cmpd="sng">
                <a:solidFill>
                  <a:sysClr val="windowText" lastClr="000000"/>
                </a:solidFill>
              </a:ln>
              <a:effectLst/>
            </p:spPr>
            <p:txBody>
              <a:bodyPr wrap="square" lIns="91440" tIns="45720" rIns="91440" bIns="4572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dirty="0">
                    <a:solidFill>
                      <a:sysClr val="windowText" lastClr="000000"/>
                    </a:solidFill>
                    <a:latin typeface="Arial"/>
                    <a:cs typeface="Arial"/>
                  </a:rPr>
                  <a:t>DAC</a:t>
                </a:r>
              </a:p>
            </p:txBody>
          </p:sp>
          <p:cxnSp>
            <p:nvCxnSpPr>
              <p:cNvPr id="70" name="Straight Arrow Connector 69">
                <a:extLst>
                  <a:ext uri="{FF2B5EF4-FFF2-40B4-BE49-F238E27FC236}">
                    <a16:creationId xmlns:a16="http://schemas.microsoft.com/office/drawing/2014/main" id="{3EF98ECC-8ECB-4A15-ACA7-273BC9F3E79F}"/>
                  </a:ext>
                </a:extLst>
              </p:cNvPr>
              <p:cNvCxnSpPr>
                <a:cxnSpLocks/>
                <a:stCxn id="69" idx="3"/>
                <a:endCxn id="64" idx="1"/>
              </p:cNvCxnSpPr>
              <p:nvPr/>
            </p:nvCxnSpPr>
            <p:spPr>
              <a:xfrm>
                <a:off x="18014479" y="6886064"/>
                <a:ext cx="340155" cy="0"/>
              </a:xfrm>
              <a:prstGeom prst="straightConnector1">
                <a:avLst/>
              </a:prstGeom>
              <a:noFill/>
              <a:ln w="28575" cap="flat" cmpd="sng" algn="ctr">
                <a:solidFill>
                  <a:schemeClr val="bg1"/>
                </a:solidFill>
                <a:prstDash val="solid"/>
                <a:miter lim="800000"/>
                <a:tailEnd type="triangle"/>
              </a:ln>
              <a:effectLst/>
            </p:spPr>
          </p:cxnSp>
          <p:sp>
            <p:nvSpPr>
              <p:cNvPr id="71" name="TextBox 5">
                <a:extLst>
                  <a:ext uri="{FF2B5EF4-FFF2-40B4-BE49-F238E27FC236}">
                    <a16:creationId xmlns:a16="http://schemas.microsoft.com/office/drawing/2014/main" id="{443DD925-7338-4292-BACC-BA3514F4B12C}"/>
                  </a:ext>
                </a:extLst>
              </p:cNvPr>
              <p:cNvSpPr txBox="1"/>
              <p:nvPr/>
            </p:nvSpPr>
            <p:spPr>
              <a:xfrm>
                <a:off x="21068416" y="6190658"/>
                <a:ext cx="858856" cy="546686"/>
              </a:xfrm>
              <a:prstGeom prst="rect">
                <a:avLst/>
              </a:prstGeom>
              <a:solidFill>
                <a:srgbClr val="00ADDC"/>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a:solidFill>
                      <a:sysClr val="windowText" lastClr="000000"/>
                    </a:solidFill>
                    <a:latin typeface="Arial" panose="020B0604020202020204" pitchFamily="34" charset="0"/>
                    <a:cs typeface="Arial" panose="020B0604020202020204" pitchFamily="34" charset="0"/>
                  </a:rPr>
                  <a:t>LO Up</a:t>
                </a:r>
                <a:endParaRPr lang="en-US" sz="900" b="1" kern="0">
                  <a:solidFill>
                    <a:sysClr val="windowText" lastClr="000000"/>
                  </a:solidFill>
                  <a:latin typeface="Arial" panose="020B0604020202020204" pitchFamily="34" charset="0"/>
                  <a:cs typeface="Arial" panose="020B0604020202020204" pitchFamily="34" charset="0"/>
                </a:endParaRPr>
              </a:p>
            </p:txBody>
          </p:sp>
          <p:sp>
            <p:nvSpPr>
              <p:cNvPr id="72" name="TextBox 5">
                <a:extLst>
                  <a:ext uri="{FF2B5EF4-FFF2-40B4-BE49-F238E27FC236}">
                    <a16:creationId xmlns:a16="http://schemas.microsoft.com/office/drawing/2014/main" id="{9EF9EC8C-CB2B-4FF5-950C-5715399BE038}"/>
                  </a:ext>
                </a:extLst>
              </p:cNvPr>
              <p:cNvSpPr txBox="1"/>
              <p:nvPr/>
            </p:nvSpPr>
            <p:spPr>
              <a:xfrm>
                <a:off x="19551826" y="7063823"/>
                <a:ext cx="1310974" cy="546686"/>
              </a:xfrm>
              <a:prstGeom prst="rect">
                <a:avLst/>
              </a:prstGeom>
              <a:solidFill>
                <a:srgbClr val="00ADDC"/>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dirty="0">
                    <a:solidFill>
                      <a:sysClr val="windowText" lastClr="000000"/>
                    </a:solidFill>
                    <a:latin typeface="Arial" panose="020B0604020202020204" pitchFamily="34" charset="0"/>
                    <a:cs typeface="Arial" panose="020B0604020202020204" pitchFamily="34" charset="0"/>
                  </a:rPr>
                  <a:t>Multiplier(s)</a:t>
                </a:r>
              </a:p>
            </p:txBody>
          </p:sp>
          <p:cxnSp>
            <p:nvCxnSpPr>
              <p:cNvPr id="73" name="Straight Arrow Connector 72">
                <a:extLst>
                  <a:ext uri="{FF2B5EF4-FFF2-40B4-BE49-F238E27FC236}">
                    <a16:creationId xmlns:a16="http://schemas.microsoft.com/office/drawing/2014/main" id="{0A2961A6-9587-47E0-9DEA-830AB771FBE3}"/>
                  </a:ext>
                </a:extLst>
              </p:cNvPr>
              <p:cNvCxnSpPr>
                <a:cxnSpLocks/>
                <a:stCxn id="72" idx="3"/>
                <a:endCxn id="74" idx="1"/>
              </p:cNvCxnSpPr>
              <p:nvPr/>
            </p:nvCxnSpPr>
            <p:spPr>
              <a:xfrm flipV="1">
                <a:off x="20862799" y="7334541"/>
                <a:ext cx="211912" cy="2625"/>
              </a:xfrm>
              <a:prstGeom prst="straightConnector1">
                <a:avLst/>
              </a:prstGeom>
              <a:noFill/>
              <a:ln w="28575" cap="flat" cmpd="sng" algn="ctr">
                <a:solidFill>
                  <a:schemeClr val="bg1"/>
                </a:solidFill>
                <a:prstDash val="solid"/>
                <a:miter lim="800000"/>
                <a:tailEnd type="triangle"/>
              </a:ln>
              <a:effectLst/>
            </p:spPr>
          </p:cxnSp>
          <p:sp>
            <p:nvSpPr>
              <p:cNvPr id="74" name="TextBox 5">
                <a:extLst>
                  <a:ext uri="{FF2B5EF4-FFF2-40B4-BE49-F238E27FC236}">
                    <a16:creationId xmlns:a16="http://schemas.microsoft.com/office/drawing/2014/main" id="{7F5F2452-D2A8-416A-B07B-97ED73C4D169}"/>
                  </a:ext>
                </a:extLst>
              </p:cNvPr>
              <p:cNvSpPr txBox="1"/>
              <p:nvPr/>
            </p:nvSpPr>
            <p:spPr>
              <a:xfrm>
                <a:off x="21074712" y="7061198"/>
                <a:ext cx="1138804" cy="546686"/>
              </a:xfrm>
              <a:prstGeom prst="rect">
                <a:avLst/>
              </a:prstGeom>
              <a:solidFill>
                <a:srgbClr val="00ADDC"/>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a:solidFill>
                      <a:sysClr val="windowText" lastClr="000000"/>
                    </a:solidFill>
                    <a:latin typeface="Arial" panose="020B0604020202020204" pitchFamily="34" charset="0"/>
                    <a:cs typeface="Arial" panose="020B0604020202020204" pitchFamily="34" charset="0"/>
                  </a:rPr>
                  <a:t>LO Down</a:t>
                </a:r>
                <a:endParaRPr lang="en-US" sz="900" b="1" kern="0">
                  <a:solidFill>
                    <a:sysClr val="windowText" lastClr="000000"/>
                  </a:solidFill>
                  <a:latin typeface="Arial" panose="020B0604020202020204" pitchFamily="34" charset="0"/>
                  <a:cs typeface="Arial" panose="020B0604020202020204" pitchFamily="34" charset="0"/>
                </a:endParaRPr>
              </a:p>
            </p:txBody>
          </p:sp>
          <p:sp>
            <p:nvSpPr>
              <p:cNvPr id="75" name="TextBox 10">
                <a:extLst>
                  <a:ext uri="{FF2B5EF4-FFF2-40B4-BE49-F238E27FC236}">
                    <a16:creationId xmlns:a16="http://schemas.microsoft.com/office/drawing/2014/main" id="{4E9D74F3-7283-4790-B33D-142CE2ADD751}"/>
                  </a:ext>
                </a:extLst>
              </p:cNvPr>
              <p:cNvSpPr txBox="1"/>
              <p:nvPr/>
            </p:nvSpPr>
            <p:spPr>
              <a:xfrm>
                <a:off x="18926783" y="5252134"/>
                <a:ext cx="2711571" cy="473129"/>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600" b="1" kern="0" dirty="0">
                    <a:solidFill>
                      <a:schemeClr val="bg1"/>
                    </a:solidFill>
                    <a:latin typeface="Arial" panose="020B0604020202020204" pitchFamily="34" charset="0"/>
                    <a:cs typeface="Arial" panose="020B0604020202020204" pitchFamily="34" charset="0"/>
                  </a:rPr>
                  <a:t>LO Conditioner Chassis</a:t>
                </a:r>
                <a:endParaRPr lang="en-US" sz="1050" b="1" kern="0" dirty="0">
                  <a:solidFill>
                    <a:schemeClr val="bg1"/>
                  </a:solidFill>
                  <a:latin typeface="Arial" panose="020B0604020202020204" pitchFamily="34" charset="0"/>
                  <a:cs typeface="Arial" panose="020B0604020202020204" pitchFamily="34" charset="0"/>
                </a:endParaRPr>
              </a:p>
            </p:txBody>
          </p:sp>
          <p:cxnSp>
            <p:nvCxnSpPr>
              <p:cNvPr id="76" name="Straight Arrow Connector 75">
                <a:extLst>
                  <a:ext uri="{FF2B5EF4-FFF2-40B4-BE49-F238E27FC236}">
                    <a16:creationId xmlns:a16="http://schemas.microsoft.com/office/drawing/2014/main" id="{1ED3FE03-2287-4F31-9493-1EEB991410CF}"/>
                  </a:ext>
                </a:extLst>
              </p:cNvPr>
              <p:cNvCxnSpPr>
                <a:cxnSpLocks/>
                <a:stCxn id="74" idx="3"/>
                <a:endCxn id="171" idx="1"/>
              </p:cNvCxnSpPr>
              <p:nvPr/>
            </p:nvCxnSpPr>
            <p:spPr>
              <a:xfrm>
                <a:off x="22213516" y="7334541"/>
                <a:ext cx="126727" cy="1905"/>
              </a:xfrm>
              <a:prstGeom prst="straightConnector1">
                <a:avLst/>
              </a:prstGeom>
              <a:noFill/>
              <a:ln w="28575" cap="flat" cmpd="sng" algn="ctr">
                <a:solidFill>
                  <a:schemeClr val="bg1"/>
                </a:solidFill>
                <a:prstDash val="solid"/>
                <a:miter lim="800000"/>
                <a:tailEnd type="triangle"/>
              </a:ln>
              <a:effectLst/>
            </p:spPr>
          </p:cxnSp>
          <p:sp>
            <p:nvSpPr>
              <p:cNvPr id="77" name="TextBox 5">
                <a:extLst>
                  <a:ext uri="{FF2B5EF4-FFF2-40B4-BE49-F238E27FC236}">
                    <a16:creationId xmlns:a16="http://schemas.microsoft.com/office/drawing/2014/main" id="{366AE140-AF95-4E7A-B4B8-95E9D018C35C}"/>
                  </a:ext>
                </a:extLst>
              </p:cNvPr>
              <p:cNvSpPr txBox="1"/>
              <p:nvPr/>
            </p:nvSpPr>
            <p:spPr>
              <a:xfrm>
                <a:off x="22089990" y="6234931"/>
                <a:ext cx="527418" cy="457021"/>
              </a:xfrm>
              <a:prstGeom prst="rect">
                <a:avLst/>
              </a:prstGeom>
              <a:solidFill>
                <a:srgbClr val="00ADDC"/>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l-GR" sz="1200" b="1" kern="0">
                    <a:solidFill>
                      <a:sysClr val="windowText" lastClr="000000"/>
                    </a:solidFill>
                    <a:latin typeface="Arial" panose="020B0604020202020204" pitchFamily="34" charset="0"/>
                    <a:cs typeface="Arial" panose="020B0604020202020204" pitchFamily="34" charset="0"/>
                  </a:rPr>
                  <a:t>Σ</a:t>
                </a:r>
                <a:endParaRPr lang="en-US" sz="900" b="1" kern="0">
                  <a:solidFill>
                    <a:sysClr val="windowText" lastClr="000000"/>
                  </a:solidFill>
                  <a:latin typeface="Arial" panose="020B0604020202020204" pitchFamily="34" charset="0"/>
                  <a:cs typeface="Arial" panose="020B0604020202020204" pitchFamily="34" charset="0"/>
                </a:endParaRPr>
              </a:p>
            </p:txBody>
          </p:sp>
          <p:cxnSp>
            <p:nvCxnSpPr>
              <p:cNvPr id="78" name="Straight Arrow Connector 77">
                <a:extLst>
                  <a:ext uri="{FF2B5EF4-FFF2-40B4-BE49-F238E27FC236}">
                    <a16:creationId xmlns:a16="http://schemas.microsoft.com/office/drawing/2014/main" id="{B3086755-1B66-44B3-9000-5CC0F9A829A7}"/>
                  </a:ext>
                </a:extLst>
              </p:cNvPr>
              <p:cNvCxnSpPr>
                <a:cxnSpLocks/>
                <a:stCxn id="71" idx="3"/>
                <a:endCxn id="77" idx="1"/>
              </p:cNvCxnSpPr>
              <p:nvPr/>
            </p:nvCxnSpPr>
            <p:spPr>
              <a:xfrm flipV="1">
                <a:off x="21927272" y="6463442"/>
                <a:ext cx="162718" cy="559"/>
              </a:xfrm>
              <a:prstGeom prst="straightConnector1">
                <a:avLst/>
              </a:prstGeom>
              <a:noFill/>
              <a:ln w="28575" cap="flat" cmpd="sng" algn="ctr">
                <a:solidFill>
                  <a:schemeClr val="bg1"/>
                </a:solidFill>
                <a:prstDash val="solid"/>
                <a:miter lim="800000"/>
                <a:tailEnd type="triangle"/>
              </a:ln>
              <a:effectLst/>
            </p:spPr>
          </p:cxnSp>
          <p:sp>
            <p:nvSpPr>
              <p:cNvPr id="79" name="TextBox 5">
                <a:extLst>
                  <a:ext uri="{FF2B5EF4-FFF2-40B4-BE49-F238E27FC236}">
                    <a16:creationId xmlns:a16="http://schemas.microsoft.com/office/drawing/2014/main" id="{C3678207-8CA7-47FF-A997-A13CC58F29AE}"/>
                  </a:ext>
                </a:extLst>
              </p:cNvPr>
              <p:cNvSpPr txBox="1"/>
              <p:nvPr/>
            </p:nvSpPr>
            <p:spPr>
              <a:xfrm>
                <a:off x="22632383" y="9764284"/>
                <a:ext cx="527417" cy="451089"/>
              </a:xfrm>
              <a:prstGeom prst="rect">
                <a:avLst/>
              </a:prstGeom>
              <a:solidFill>
                <a:srgbClr val="B2D33B"/>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kern="0">
                    <a:solidFill>
                      <a:sysClr val="windowText" lastClr="000000"/>
                    </a:solidFill>
                    <a:latin typeface="Arial" panose="020B0604020202020204" pitchFamily="34" charset="0"/>
                    <a:cs typeface="Arial" panose="020B0604020202020204" pitchFamily="34" charset="0"/>
                  </a:rPr>
                  <a:t>…</a:t>
                </a:r>
              </a:p>
            </p:txBody>
          </p:sp>
          <p:sp>
            <p:nvSpPr>
              <p:cNvPr id="80" name="TextBox 5">
                <a:extLst>
                  <a:ext uri="{FF2B5EF4-FFF2-40B4-BE49-F238E27FC236}">
                    <a16:creationId xmlns:a16="http://schemas.microsoft.com/office/drawing/2014/main" id="{DB714DBF-033D-4613-9919-3310EBB8BAF8}"/>
                  </a:ext>
                </a:extLst>
              </p:cNvPr>
              <p:cNvSpPr txBox="1"/>
              <p:nvPr/>
            </p:nvSpPr>
            <p:spPr>
              <a:xfrm>
                <a:off x="23959846" y="9717288"/>
                <a:ext cx="1109570" cy="546686"/>
              </a:xfrm>
              <a:prstGeom prst="rect">
                <a:avLst/>
              </a:prstGeom>
              <a:solidFill>
                <a:srgbClr val="B2D33B"/>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900" kern="0">
                  <a:solidFill>
                    <a:sysClr val="windowText" lastClr="000000"/>
                  </a:solidFill>
                  <a:latin typeface="Arial" panose="020B0604020202020204" pitchFamily="34" charset="0"/>
                  <a:cs typeface="Arial" panose="020B0604020202020204" pitchFamily="34" charset="0"/>
                </a:endParaRPr>
              </a:p>
            </p:txBody>
          </p:sp>
          <p:sp>
            <p:nvSpPr>
              <p:cNvPr id="81" name="TextBox 10">
                <a:extLst>
                  <a:ext uri="{FF2B5EF4-FFF2-40B4-BE49-F238E27FC236}">
                    <a16:creationId xmlns:a16="http://schemas.microsoft.com/office/drawing/2014/main" id="{4299519B-B755-447D-A1AF-10B654E81466}"/>
                  </a:ext>
                </a:extLst>
              </p:cNvPr>
              <p:cNvSpPr txBox="1"/>
              <p:nvPr/>
            </p:nvSpPr>
            <p:spPr>
              <a:xfrm>
                <a:off x="27043677" y="9717288"/>
                <a:ext cx="612648" cy="546686"/>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1200" kern="0">
                  <a:solidFill>
                    <a:sysClr val="windowText" lastClr="000000"/>
                  </a:solidFill>
                  <a:latin typeface="Arial" panose="020B0604020202020204" pitchFamily="34" charset="0"/>
                  <a:cs typeface="Arial" panose="020B0604020202020204" pitchFamily="34" charset="0"/>
                </a:endParaRPr>
              </a:p>
            </p:txBody>
          </p:sp>
          <p:sp>
            <p:nvSpPr>
              <p:cNvPr id="82" name="TextBox 5">
                <a:extLst>
                  <a:ext uri="{FF2B5EF4-FFF2-40B4-BE49-F238E27FC236}">
                    <a16:creationId xmlns:a16="http://schemas.microsoft.com/office/drawing/2014/main" id="{6AD33F03-8F80-4D98-9C31-8DD65330084C}"/>
                  </a:ext>
                </a:extLst>
              </p:cNvPr>
              <p:cNvSpPr txBox="1"/>
              <p:nvPr/>
            </p:nvSpPr>
            <p:spPr>
              <a:xfrm>
                <a:off x="20022285" y="9763331"/>
                <a:ext cx="1371600" cy="451089"/>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1200" kern="0">
                  <a:solidFill>
                    <a:sysClr val="windowText" lastClr="000000"/>
                  </a:solidFill>
                  <a:latin typeface="Arial" panose="020B0604020202020204" pitchFamily="34" charset="0"/>
                  <a:cs typeface="Arial" panose="020B0604020202020204" pitchFamily="34" charset="0"/>
                </a:endParaRPr>
              </a:p>
            </p:txBody>
          </p:sp>
          <p:cxnSp>
            <p:nvCxnSpPr>
              <p:cNvPr id="83" name="Straight Arrow Connector 82">
                <a:extLst>
                  <a:ext uri="{FF2B5EF4-FFF2-40B4-BE49-F238E27FC236}">
                    <a16:creationId xmlns:a16="http://schemas.microsoft.com/office/drawing/2014/main" id="{B3C2E8BA-6CF0-46CF-A65F-289C6465638C}"/>
                  </a:ext>
                </a:extLst>
              </p:cNvPr>
              <p:cNvCxnSpPr>
                <a:cxnSpLocks/>
                <a:stCxn id="82" idx="3"/>
                <a:endCxn id="79" idx="1"/>
              </p:cNvCxnSpPr>
              <p:nvPr/>
            </p:nvCxnSpPr>
            <p:spPr>
              <a:xfrm>
                <a:off x="21393885" y="9988876"/>
                <a:ext cx="1238498" cy="953"/>
              </a:xfrm>
              <a:prstGeom prst="straightConnector1">
                <a:avLst/>
              </a:prstGeom>
              <a:noFill/>
              <a:ln w="28575" cap="flat" cmpd="sng" algn="ctr">
                <a:solidFill>
                  <a:schemeClr val="bg1"/>
                </a:solidFill>
                <a:prstDash val="solid"/>
                <a:miter lim="800000"/>
                <a:tailEnd type="triangle"/>
              </a:ln>
              <a:effectLst/>
            </p:spPr>
          </p:cxnSp>
          <p:cxnSp>
            <p:nvCxnSpPr>
              <p:cNvPr id="84" name="Straight Arrow Connector 83">
                <a:extLst>
                  <a:ext uri="{FF2B5EF4-FFF2-40B4-BE49-F238E27FC236}">
                    <a16:creationId xmlns:a16="http://schemas.microsoft.com/office/drawing/2014/main" id="{FB88A05C-16B5-474C-A552-77D4B30AEBA2}"/>
                  </a:ext>
                </a:extLst>
              </p:cNvPr>
              <p:cNvCxnSpPr>
                <a:cxnSpLocks/>
                <a:stCxn id="80" idx="3"/>
                <a:endCxn id="81" idx="1"/>
              </p:cNvCxnSpPr>
              <p:nvPr/>
            </p:nvCxnSpPr>
            <p:spPr>
              <a:xfrm>
                <a:off x="25069416" y="9990631"/>
                <a:ext cx="1974261" cy="0"/>
              </a:xfrm>
              <a:prstGeom prst="straightConnector1">
                <a:avLst/>
              </a:prstGeom>
              <a:noFill/>
              <a:ln w="28575" cap="flat" cmpd="sng" algn="ctr">
                <a:solidFill>
                  <a:schemeClr val="bg1"/>
                </a:solidFill>
                <a:prstDash val="solid"/>
                <a:miter lim="800000"/>
                <a:tailEnd type="triangle"/>
              </a:ln>
              <a:effectLst/>
            </p:spPr>
          </p:cxnSp>
          <p:sp>
            <p:nvSpPr>
              <p:cNvPr id="85" name="Oval 84">
                <a:extLst>
                  <a:ext uri="{FF2B5EF4-FFF2-40B4-BE49-F238E27FC236}">
                    <a16:creationId xmlns:a16="http://schemas.microsoft.com/office/drawing/2014/main" id="{591E123A-4BEE-418D-A1B8-8A50B6C599C7}"/>
                  </a:ext>
                </a:extLst>
              </p:cNvPr>
              <p:cNvSpPr/>
              <p:nvPr/>
            </p:nvSpPr>
            <p:spPr>
              <a:xfrm>
                <a:off x="23360321" y="9805967"/>
                <a:ext cx="367661" cy="366794"/>
              </a:xfrm>
              <a:prstGeom prst="ellipse">
                <a:avLst/>
              </a:prstGeom>
              <a:solidFill>
                <a:schemeClr val="bg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00">
                  <a:defRPr/>
                </a:pPr>
                <a:endParaRPr lang="en-US" sz="1050" kern="0">
                  <a:solidFill>
                    <a:sysClr val="window" lastClr="FFFFFF"/>
                  </a:solidFill>
                  <a:latin typeface="Calibri" panose="020F0502020204030204"/>
                </a:endParaRPr>
              </a:p>
            </p:txBody>
          </p:sp>
          <p:cxnSp>
            <p:nvCxnSpPr>
              <p:cNvPr id="86" name="Straight Connector 85">
                <a:extLst>
                  <a:ext uri="{FF2B5EF4-FFF2-40B4-BE49-F238E27FC236}">
                    <a16:creationId xmlns:a16="http://schemas.microsoft.com/office/drawing/2014/main" id="{4E8622E4-41AF-4998-8F5B-C9EAB5BC89A2}"/>
                  </a:ext>
                </a:extLst>
              </p:cNvPr>
              <p:cNvCxnSpPr>
                <a:cxnSpLocks/>
                <a:stCxn id="85" idx="1"/>
                <a:endCxn id="85" idx="5"/>
              </p:cNvCxnSpPr>
              <p:nvPr/>
            </p:nvCxnSpPr>
            <p:spPr>
              <a:xfrm>
                <a:off x="23414163" y="9859683"/>
                <a:ext cx="259976" cy="259363"/>
              </a:xfrm>
              <a:prstGeom prst="line">
                <a:avLst/>
              </a:prstGeom>
              <a:noFill/>
              <a:ln w="6350" cap="flat" cmpd="sng" algn="ctr">
                <a:solidFill>
                  <a:sysClr val="windowText" lastClr="000000"/>
                </a:solidFill>
                <a:prstDash val="solid"/>
                <a:miter lim="800000"/>
              </a:ln>
              <a:effectLst/>
            </p:spPr>
          </p:cxnSp>
          <p:cxnSp>
            <p:nvCxnSpPr>
              <p:cNvPr id="87" name="Straight Connector 86">
                <a:extLst>
                  <a:ext uri="{FF2B5EF4-FFF2-40B4-BE49-F238E27FC236}">
                    <a16:creationId xmlns:a16="http://schemas.microsoft.com/office/drawing/2014/main" id="{9F5F01A2-B8E4-45F4-BDB8-A51001564E77}"/>
                  </a:ext>
                </a:extLst>
              </p:cNvPr>
              <p:cNvCxnSpPr>
                <a:cxnSpLocks/>
                <a:stCxn id="85" idx="7"/>
                <a:endCxn id="85" idx="3"/>
              </p:cNvCxnSpPr>
              <p:nvPr/>
            </p:nvCxnSpPr>
            <p:spPr>
              <a:xfrm flipH="1">
                <a:off x="23414163" y="9859683"/>
                <a:ext cx="259976" cy="259363"/>
              </a:xfrm>
              <a:prstGeom prst="line">
                <a:avLst/>
              </a:prstGeom>
              <a:noFill/>
              <a:ln w="6350" cap="flat" cmpd="sng" algn="ctr">
                <a:solidFill>
                  <a:sysClr val="windowText" lastClr="000000"/>
                </a:solidFill>
                <a:prstDash val="solid"/>
                <a:miter lim="800000"/>
              </a:ln>
              <a:effectLst/>
            </p:spPr>
          </p:cxnSp>
          <p:cxnSp>
            <p:nvCxnSpPr>
              <p:cNvPr id="88" name="Straight Arrow Connector 87">
                <a:extLst>
                  <a:ext uri="{FF2B5EF4-FFF2-40B4-BE49-F238E27FC236}">
                    <a16:creationId xmlns:a16="http://schemas.microsoft.com/office/drawing/2014/main" id="{DDC3561B-2E28-4BBC-B934-22E37B103A91}"/>
                  </a:ext>
                </a:extLst>
              </p:cNvPr>
              <p:cNvCxnSpPr>
                <a:cxnSpLocks/>
                <a:stCxn id="79" idx="3"/>
                <a:endCxn id="85" idx="2"/>
              </p:cNvCxnSpPr>
              <p:nvPr/>
            </p:nvCxnSpPr>
            <p:spPr>
              <a:xfrm flipV="1">
                <a:off x="23159800" y="9989364"/>
                <a:ext cx="200520" cy="465"/>
              </a:xfrm>
              <a:prstGeom prst="straightConnector1">
                <a:avLst/>
              </a:prstGeom>
              <a:noFill/>
              <a:ln w="28575" cap="flat" cmpd="sng" algn="ctr">
                <a:solidFill>
                  <a:schemeClr val="bg1"/>
                </a:solidFill>
                <a:prstDash val="solid"/>
                <a:miter lim="800000"/>
                <a:tailEnd type="triangle"/>
              </a:ln>
              <a:effectLst/>
            </p:spPr>
          </p:cxnSp>
          <p:cxnSp>
            <p:nvCxnSpPr>
              <p:cNvPr id="89" name="Straight Arrow Connector 88">
                <a:extLst>
                  <a:ext uri="{FF2B5EF4-FFF2-40B4-BE49-F238E27FC236}">
                    <a16:creationId xmlns:a16="http://schemas.microsoft.com/office/drawing/2014/main" id="{DACB264C-E422-473C-BC35-E71E141BC374}"/>
                  </a:ext>
                </a:extLst>
              </p:cNvPr>
              <p:cNvCxnSpPr>
                <a:cxnSpLocks/>
                <a:stCxn id="85" idx="6"/>
                <a:endCxn id="80" idx="1"/>
              </p:cNvCxnSpPr>
              <p:nvPr/>
            </p:nvCxnSpPr>
            <p:spPr>
              <a:xfrm>
                <a:off x="23727982" y="9989364"/>
                <a:ext cx="231865" cy="1266"/>
              </a:xfrm>
              <a:prstGeom prst="straightConnector1">
                <a:avLst/>
              </a:prstGeom>
              <a:noFill/>
              <a:ln w="28575" cap="flat" cmpd="sng" algn="ctr">
                <a:solidFill>
                  <a:schemeClr val="bg1"/>
                </a:solidFill>
                <a:prstDash val="solid"/>
                <a:miter lim="800000"/>
                <a:tailEnd type="triangle"/>
              </a:ln>
              <a:effectLst/>
            </p:spPr>
          </p:cxnSp>
          <p:sp>
            <p:nvSpPr>
              <p:cNvPr id="90" name="TextBox 5">
                <a:extLst>
                  <a:ext uri="{FF2B5EF4-FFF2-40B4-BE49-F238E27FC236}">
                    <a16:creationId xmlns:a16="http://schemas.microsoft.com/office/drawing/2014/main" id="{33A121EF-D371-4537-8CF8-94E225039930}"/>
                  </a:ext>
                </a:extLst>
              </p:cNvPr>
              <p:cNvSpPr txBox="1"/>
              <p:nvPr/>
            </p:nvSpPr>
            <p:spPr>
              <a:xfrm>
                <a:off x="22571436" y="9637300"/>
                <a:ext cx="527417" cy="451089"/>
              </a:xfrm>
              <a:prstGeom prst="rect">
                <a:avLst/>
              </a:prstGeom>
              <a:solidFill>
                <a:srgbClr val="B2D33B"/>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kern="0">
                    <a:solidFill>
                      <a:sysClr val="windowText" lastClr="000000"/>
                    </a:solidFill>
                    <a:latin typeface="Arial" panose="020B0604020202020204" pitchFamily="34" charset="0"/>
                    <a:cs typeface="Arial" panose="020B0604020202020204" pitchFamily="34" charset="0"/>
                  </a:rPr>
                  <a:t>…</a:t>
                </a:r>
              </a:p>
            </p:txBody>
          </p:sp>
          <p:sp>
            <p:nvSpPr>
              <p:cNvPr id="91" name="TextBox 5">
                <a:extLst>
                  <a:ext uri="{FF2B5EF4-FFF2-40B4-BE49-F238E27FC236}">
                    <a16:creationId xmlns:a16="http://schemas.microsoft.com/office/drawing/2014/main" id="{49B243BF-F5B2-4211-8789-B346951BA488}"/>
                  </a:ext>
                </a:extLst>
              </p:cNvPr>
              <p:cNvSpPr txBox="1"/>
              <p:nvPr/>
            </p:nvSpPr>
            <p:spPr>
              <a:xfrm>
                <a:off x="23898898" y="9590303"/>
                <a:ext cx="1109570" cy="546686"/>
              </a:xfrm>
              <a:prstGeom prst="rect">
                <a:avLst/>
              </a:prstGeom>
              <a:solidFill>
                <a:srgbClr val="B2D33B"/>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900" kern="0">
                  <a:solidFill>
                    <a:sysClr val="windowText" lastClr="000000"/>
                  </a:solidFill>
                  <a:latin typeface="Arial" panose="020B0604020202020204" pitchFamily="34" charset="0"/>
                  <a:cs typeface="Arial" panose="020B0604020202020204" pitchFamily="34" charset="0"/>
                </a:endParaRPr>
              </a:p>
            </p:txBody>
          </p:sp>
          <p:sp>
            <p:nvSpPr>
              <p:cNvPr id="92" name="TextBox 10">
                <a:extLst>
                  <a:ext uri="{FF2B5EF4-FFF2-40B4-BE49-F238E27FC236}">
                    <a16:creationId xmlns:a16="http://schemas.microsoft.com/office/drawing/2014/main" id="{45ECE767-88E1-4097-9E07-2B22EABC4B7F}"/>
                  </a:ext>
                </a:extLst>
              </p:cNvPr>
              <p:cNvSpPr txBox="1"/>
              <p:nvPr/>
            </p:nvSpPr>
            <p:spPr>
              <a:xfrm>
                <a:off x="26982729" y="9590303"/>
                <a:ext cx="612648" cy="546686"/>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1200" kern="0">
                  <a:solidFill>
                    <a:sysClr val="windowText" lastClr="000000"/>
                  </a:solidFill>
                  <a:latin typeface="Arial" panose="020B0604020202020204" pitchFamily="34" charset="0"/>
                  <a:cs typeface="Arial" panose="020B0604020202020204" pitchFamily="34" charset="0"/>
                </a:endParaRPr>
              </a:p>
            </p:txBody>
          </p:sp>
          <p:sp>
            <p:nvSpPr>
              <p:cNvPr id="93" name="TextBox 5">
                <a:extLst>
                  <a:ext uri="{FF2B5EF4-FFF2-40B4-BE49-F238E27FC236}">
                    <a16:creationId xmlns:a16="http://schemas.microsoft.com/office/drawing/2014/main" id="{3062EB93-C905-45DB-A51C-D6A4F33C6F3F}"/>
                  </a:ext>
                </a:extLst>
              </p:cNvPr>
              <p:cNvSpPr txBox="1"/>
              <p:nvPr/>
            </p:nvSpPr>
            <p:spPr>
              <a:xfrm>
                <a:off x="19961337" y="9636346"/>
                <a:ext cx="1371600" cy="451089"/>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1200" kern="0">
                  <a:solidFill>
                    <a:sysClr val="windowText" lastClr="000000"/>
                  </a:solidFill>
                  <a:latin typeface="Arial" panose="020B0604020202020204" pitchFamily="34" charset="0"/>
                  <a:cs typeface="Arial" panose="020B0604020202020204" pitchFamily="34" charset="0"/>
                </a:endParaRPr>
              </a:p>
            </p:txBody>
          </p:sp>
          <p:cxnSp>
            <p:nvCxnSpPr>
              <p:cNvPr id="94" name="Straight Arrow Connector 93">
                <a:extLst>
                  <a:ext uri="{FF2B5EF4-FFF2-40B4-BE49-F238E27FC236}">
                    <a16:creationId xmlns:a16="http://schemas.microsoft.com/office/drawing/2014/main" id="{1942218C-BA8E-42C0-BCD9-00F6C9A7B0D1}"/>
                  </a:ext>
                </a:extLst>
              </p:cNvPr>
              <p:cNvCxnSpPr>
                <a:cxnSpLocks/>
                <a:stCxn id="93" idx="3"/>
                <a:endCxn id="90" idx="1"/>
              </p:cNvCxnSpPr>
              <p:nvPr/>
            </p:nvCxnSpPr>
            <p:spPr>
              <a:xfrm>
                <a:off x="21332937" y="9861891"/>
                <a:ext cx="1238499" cy="954"/>
              </a:xfrm>
              <a:prstGeom prst="straightConnector1">
                <a:avLst/>
              </a:prstGeom>
              <a:noFill/>
              <a:ln w="28575" cap="flat" cmpd="sng" algn="ctr">
                <a:solidFill>
                  <a:schemeClr val="bg1"/>
                </a:solidFill>
                <a:prstDash val="solid"/>
                <a:miter lim="800000"/>
                <a:tailEnd type="triangle"/>
              </a:ln>
              <a:effectLst/>
            </p:spPr>
          </p:cxnSp>
          <p:cxnSp>
            <p:nvCxnSpPr>
              <p:cNvPr id="95" name="Straight Arrow Connector 94">
                <a:extLst>
                  <a:ext uri="{FF2B5EF4-FFF2-40B4-BE49-F238E27FC236}">
                    <a16:creationId xmlns:a16="http://schemas.microsoft.com/office/drawing/2014/main" id="{B90D0C5F-109D-4F48-A422-65623B61E6BF}"/>
                  </a:ext>
                </a:extLst>
              </p:cNvPr>
              <p:cNvCxnSpPr>
                <a:cxnSpLocks/>
                <a:stCxn id="91" idx="3"/>
                <a:endCxn id="92" idx="1"/>
              </p:cNvCxnSpPr>
              <p:nvPr/>
            </p:nvCxnSpPr>
            <p:spPr>
              <a:xfrm>
                <a:off x="25008468" y="9863646"/>
                <a:ext cx="1974261" cy="0"/>
              </a:xfrm>
              <a:prstGeom prst="straightConnector1">
                <a:avLst/>
              </a:prstGeom>
              <a:noFill/>
              <a:ln w="28575" cap="flat" cmpd="sng" algn="ctr">
                <a:solidFill>
                  <a:schemeClr val="bg1"/>
                </a:solidFill>
                <a:prstDash val="solid"/>
                <a:miter lim="800000"/>
                <a:tailEnd type="triangle"/>
              </a:ln>
              <a:effectLst/>
            </p:spPr>
          </p:cxnSp>
          <p:sp>
            <p:nvSpPr>
              <p:cNvPr id="96" name="Oval 95">
                <a:extLst>
                  <a:ext uri="{FF2B5EF4-FFF2-40B4-BE49-F238E27FC236}">
                    <a16:creationId xmlns:a16="http://schemas.microsoft.com/office/drawing/2014/main" id="{42307A13-9B3B-4174-A770-21CAA22F5A52}"/>
                  </a:ext>
                </a:extLst>
              </p:cNvPr>
              <p:cNvSpPr/>
              <p:nvPr/>
            </p:nvSpPr>
            <p:spPr>
              <a:xfrm>
                <a:off x="23299373" y="9678982"/>
                <a:ext cx="367661" cy="366794"/>
              </a:xfrm>
              <a:prstGeom prst="ellipse">
                <a:avLst/>
              </a:prstGeom>
              <a:solidFill>
                <a:schemeClr val="bg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00">
                  <a:defRPr/>
                </a:pPr>
                <a:endParaRPr lang="en-US" sz="1050" kern="0">
                  <a:solidFill>
                    <a:sysClr val="window" lastClr="FFFFFF"/>
                  </a:solidFill>
                  <a:latin typeface="Calibri" panose="020F0502020204030204"/>
                </a:endParaRPr>
              </a:p>
            </p:txBody>
          </p:sp>
          <p:cxnSp>
            <p:nvCxnSpPr>
              <p:cNvPr id="97" name="Straight Connector 96">
                <a:extLst>
                  <a:ext uri="{FF2B5EF4-FFF2-40B4-BE49-F238E27FC236}">
                    <a16:creationId xmlns:a16="http://schemas.microsoft.com/office/drawing/2014/main" id="{200E7A31-0154-4B74-BB13-894C8FF6F478}"/>
                  </a:ext>
                </a:extLst>
              </p:cNvPr>
              <p:cNvCxnSpPr>
                <a:cxnSpLocks/>
                <a:stCxn id="96" idx="1"/>
                <a:endCxn id="96" idx="5"/>
              </p:cNvCxnSpPr>
              <p:nvPr/>
            </p:nvCxnSpPr>
            <p:spPr>
              <a:xfrm>
                <a:off x="23353215" y="9732698"/>
                <a:ext cx="259976" cy="259363"/>
              </a:xfrm>
              <a:prstGeom prst="line">
                <a:avLst/>
              </a:prstGeom>
              <a:noFill/>
              <a:ln w="6350" cap="flat" cmpd="sng" algn="ctr">
                <a:solidFill>
                  <a:sysClr val="windowText" lastClr="000000"/>
                </a:solidFill>
                <a:prstDash val="solid"/>
                <a:miter lim="800000"/>
              </a:ln>
              <a:effectLst/>
            </p:spPr>
          </p:cxnSp>
          <p:cxnSp>
            <p:nvCxnSpPr>
              <p:cNvPr id="98" name="Straight Connector 97">
                <a:extLst>
                  <a:ext uri="{FF2B5EF4-FFF2-40B4-BE49-F238E27FC236}">
                    <a16:creationId xmlns:a16="http://schemas.microsoft.com/office/drawing/2014/main" id="{372418AC-A21C-41FC-BBC3-6FCFFED6038E}"/>
                  </a:ext>
                </a:extLst>
              </p:cNvPr>
              <p:cNvCxnSpPr>
                <a:cxnSpLocks/>
                <a:stCxn id="96" idx="7"/>
                <a:endCxn id="96" idx="3"/>
              </p:cNvCxnSpPr>
              <p:nvPr/>
            </p:nvCxnSpPr>
            <p:spPr>
              <a:xfrm flipH="1">
                <a:off x="23353215" y="9732698"/>
                <a:ext cx="259976" cy="259363"/>
              </a:xfrm>
              <a:prstGeom prst="line">
                <a:avLst/>
              </a:prstGeom>
              <a:noFill/>
              <a:ln w="6350" cap="flat" cmpd="sng" algn="ctr">
                <a:solidFill>
                  <a:sysClr val="windowText" lastClr="000000"/>
                </a:solidFill>
                <a:prstDash val="solid"/>
                <a:miter lim="800000"/>
              </a:ln>
              <a:effectLst/>
            </p:spPr>
          </p:cxnSp>
          <p:cxnSp>
            <p:nvCxnSpPr>
              <p:cNvPr id="99" name="Straight Arrow Connector 98">
                <a:extLst>
                  <a:ext uri="{FF2B5EF4-FFF2-40B4-BE49-F238E27FC236}">
                    <a16:creationId xmlns:a16="http://schemas.microsoft.com/office/drawing/2014/main" id="{F11CE2F5-1A2B-4BD5-8FBA-192351495C72}"/>
                  </a:ext>
                </a:extLst>
              </p:cNvPr>
              <p:cNvCxnSpPr>
                <a:cxnSpLocks/>
                <a:stCxn id="90" idx="3"/>
                <a:endCxn id="96" idx="2"/>
              </p:cNvCxnSpPr>
              <p:nvPr/>
            </p:nvCxnSpPr>
            <p:spPr>
              <a:xfrm flipV="1">
                <a:off x="23098852" y="9862380"/>
                <a:ext cx="200520" cy="465"/>
              </a:xfrm>
              <a:prstGeom prst="straightConnector1">
                <a:avLst/>
              </a:prstGeom>
              <a:noFill/>
              <a:ln w="28575" cap="flat" cmpd="sng" algn="ctr">
                <a:solidFill>
                  <a:schemeClr val="bg1"/>
                </a:solidFill>
                <a:prstDash val="solid"/>
                <a:miter lim="800000"/>
                <a:tailEnd type="triangle"/>
              </a:ln>
              <a:effectLst/>
            </p:spPr>
          </p:cxnSp>
          <p:cxnSp>
            <p:nvCxnSpPr>
              <p:cNvPr id="100" name="Straight Arrow Connector 99">
                <a:extLst>
                  <a:ext uri="{FF2B5EF4-FFF2-40B4-BE49-F238E27FC236}">
                    <a16:creationId xmlns:a16="http://schemas.microsoft.com/office/drawing/2014/main" id="{7E7ED443-D245-47C6-B75F-578E75414C86}"/>
                  </a:ext>
                </a:extLst>
              </p:cNvPr>
              <p:cNvCxnSpPr>
                <a:cxnSpLocks/>
                <a:stCxn id="96" idx="6"/>
                <a:endCxn id="91" idx="1"/>
              </p:cNvCxnSpPr>
              <p:nvPr/>
            </p:nvCxnSpPr>
            <p:spPr>
              <a:xfrm>
                <a:off x="23667034" y="9862380"/>
                <a:ext cx="231865" cy="1266"/>
              </a:xfrm>
              <a:prstGeom prst="straightConnector1">
                <a:avLst/>
              </a:prstGeom>
              <a:noFill/>
              <a:ln w="28575" cap="flat" cmpd="sng" algn="ctr">
                <a:solidFill>
                  <a:schemeClr val="bg1"/>
                </a:solidFill>
                <a:prstDash val="solid"/>
                <a:miter lim="800000"/>
                <a:tailEnd type="triangle"/>
              </a:ln>
              <a:effectLst/>
            </p:spPr>
          </p:cxnSp>
          <p:sp>
            <p:nvSpPr>
              <p:cNvPr id="101" name="TextBox 5">
                <a:extLst>
                  <a:ext uri="{FF2B5EF4-FFF2-40B4-BE49-F238E27FC236}">
                    <a16:creationId xmlns:a16="http://schemas.microsoft.com/office/drawing/2014/main" id="{A54FD2E4-830B-4045-800B-0203D0119A70}"/>
                  </a:ext>
                </a:extLst>
              </p:cNvPr>
              <p:cNvSpPr txBox="1"/>
              <p:nvPr/>
            </p:nvSpPr>
            <p:spPr>
              <a:xfrm>
                <a:off x="22507241" y="9528482"/>
                <a:ext cx="527417" cy="451089"/>
              </a:xfrm>
              <a:prstGeom prst="rect">
                <a:avLst/>
              </a:prstGeom>
              <a:solidFill>
                <a:srgbClr val="B2D33B"/>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kern="0">
                    <a:solidFill>
                      <a:sysClr val="windowText" lastClr="000000"/>
                    </a:solidFill>
                    <a:latin typeface="Arial" panose="020B0604020202020204" pitchFamily="34" charset="0"/>
                    <a:cs typeface="Arial" panose="020B0604020202020204" pitchFamily="34" charset="0"/>
                  </a:rPr>
                  <a:t>…</a:t>
                </a:r>
              </a:p>
            </p:txBody>
          </p:sp>
          <p:sp>
            <p:nvSpPr>
              <p:cNvPr id="102" name="TextBox 5">
                <a:extLst>
                  <a:ext uri="{FF2B5EF4-FFF2-40B4-BE49-F238E27FC236}">
                    <a16:creationId xmlns:a16="http://schemas.microsoft.com/office/drawing/2014/main" id="{FBDEC1A0-150A-44C4-89F2-B3CE0981C821}"/>
                  </a:ext>
                </a:extLst>
              </p:cNvPr>
              <p:cNvSpPr txBox="1"/>
              <p:nvPr/>
            </p:nvSpPr>
            <p:spPr>
              <a:xfrm>
                <a:off x="23834704" y="9481485"/>
                <a:ext cx="1109570" cy="546686"/>
              </a:xfrm>
              <a:prstGeom prst="rect">
                <a:avLst/>
              </a:prstGeom>
              <a:solidFill>
                <a:srgbClr val="B2D33B"/>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900" kern="0">
                  <a:solidFill>
                    <a:sysClr val="windowText" lastClr="000000"/>
                  </a:solidFill>
                  <a:latin typeface="Arial" panose="020B0604020202020204" pitchFamily="34" charset="0"/>
                  <a:cs typeface="Arial" panose="020B0604020202020204" pitchFamily="34" charset="0"/>
                </a:endParaRPr>
              </a:p>
            </p:txBody>
          </p:sp>
          <p:sp>
            <p:nvSpPr>
              <p:cNvPr id="103" name="TextBox 10">
                <a:extLst>
                  <a:ext uri="{FF2B5EF4-FFF2-40B4-BE49-F238E27FC236}">
                    <a16:creationId xmlns:a16="http://schemas.microsoft.com/office/drawing/2014/main" id="{6A590BEF-B4D8-4CCD-83CD-20343B8984CF}"/>
                  </a:ext>
                </a:extLst>
              </p:cNvPr>
              <p:cNvSpPr txBox="1"/>
              <p:nvPr/>
            </p:nvSpPr>
            <p:spPr>
              <a:xfrm>
                <a:off x="26918534" y="9481485"/>
                <a:ext cx="612648" cy="546686"/>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1200" kern="0">
                  <a:solidFill>
                    <a:sysClr val="windowText" lastClr="000000"/>
                  </a:solidFill>
                  <a:latin typeface="Arial" panose="020B0604020202020204" pitchFamily="34" charset="0"/>
                  <a:cs typeface="Arial" panose="020B0604020202020204" pitchFamily="34" charset="0"/>
                </a:endParaRPr>
              </a:p>
            </p:txBody>
          </p:sp>
          <p:sp>
            <p:nvSpPr>
              <p:cNvPr id="104" name="TextBox 5">
                <a:extLst>
                  <a:ext uri="{FF2B5EF4-FFF2-40B4-BE49-F238E27FC236}">
                    <a16:creationId xmlns:a16="http://schemas.microsoft.com/office/drawing/2014/main" id="{8263EC5F-BD52-4086-8CD7-2B27F9E121B6}"/>
                  </a:ext>
                </a:extLst>
              </p:cNvPr>
              <p:cNvSpPr txBox="1"/>
              <p:nvPr/>
            </p:nvSpPr>
            <p:spPr>
              <a:xfrm>
                <a:off x="19897142" y="9527529"/>
                <a:ext cx="1371600" cy="451089"/>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1200" kern="0">
                  <a:solidFill>
                    <a:sysClr val="windowText" lastClr="000000"/>
                  </a:solidFill>
                  <a:latin typeface="Arial" panose="020B0604020202020204" pitchFamily="34" charset="0"/>
                  <a:cs typeface="Arial" panose="020B0604020202020204" pitchFamily="34" charset="0"/>
                </a:endParaRPr>
              </a:p>
            </p:txBody>
          </p:sp>
          <p:cxnSp>
            <p:nvCxnSpPr>
              <p:cNvPr id="105" name="Straight Arrow Connector 104">
                <a:extLst>
                  <a:ext uri="{FF2B5EF4-FFF2-40B4-BE49-F238E27FC236}">
                    <a16:creationId xmlns:a16="http://schemas.microsoft.com/office/drawing/2014/main" id="{2687DA25-2CAB-41FB-B7C0-B50D1E1A0417}"/>
                  </a:ext>
                </a:extLst>
              </p:cNvPr>
              <p:cNvCxnSpPr>
                <a:cxnSpLocks/>
                <a:stCxn id="104" idx="3"/>
                <a:endCxn id="101" idx="1"/>
              </p:cNvCxnSpPr>
              <p:nvPr/>
            </p:nvCxnSpPr>
            <p:spPr>
              <a:xfrm>
                <a:off x="21268742" y="9753074"/>
                <a:ext cx="1238499" cy="953"/>
              </a:xfrm>
              <a:prstGeom prst="straightConnector1">
                <a:avLst/>
              </a:prstGeom>
              <a:noFill/>
              <a:ln w="28575" cap="flat" cmpd="sng" algn="ctr">
                <a:solidFill>
                  <a:schemeClr val="bg1"/>
                </a:solidFill>
                <a:prstDash val="solid"/>
                <a:miter lim="800000"/>
                <a:tailEnd type="triangle"/>
              </a:ln>
              <a:effectLst/>
            </p:spPr>
          </p:cxnSp>
          <p:cxnSp>
            <p:nvCxnSpPr>
              <p:cNvPr id="106" name="Straight Arrow Connector 105">
                <a:extLst>
                  <a:ext uri="{FF2B5EF4-FFF2-40B4-BE49-F238E27FC236}">
                    <a16:creationId xmlns:a16="http://schemas.microsoft.com/office/drawing/2014/main" id="{2C8B54E6-9165-4A95-8196-7C47B46811DA}"/>
                  </a:ext>
                </a:extLst>
              </p:cNvPr>
              <p:cNvCxnSpPr>
                <a:cxnSpLocks/>
                <a:stCxn id="102" idx="3"/>
                <a:endCxn id="103" idx="1"/>
              </p:cNvCxnSpPr>
              <p:nvPr/>
            </p:nvCxnSpPr>
            <p:spPr>
              <a:xfrm>
                <a:off x="24944274" y="9754828"/>
                <a:ext cx="1974260" cy="0"/>
              </a:xfrm>
              <a:prstGeom prst="straightConnector1">
                <a:avLst/>
              </a:prstGeom>
              <a:noFill/>
              <a:ln w="28575" cap="flat" cmpd="sng" algn="ctr">
                <a:solidFill>
                  <a:schemeClr val="bg1"/>
                </a:solidFill>
                <a:prstDash val="solid"/>
                <a:miter lim="800000"/>
                <a:tailEnd type="triangle"/>
              </a:ln>
              <a:effectLst/>
            </p:spPr>
          </p:cxnSp>
          <p:sp>
            <p:nvSpPr>
              <p:cNvPr id="107" name="Oval 106">
                <a:extLst>
                  <a:ext uri="{FF2B5EF4-FFF2-40B4-BE49-F238E27FC236}">
                    <a16:creationId xmlns:a16="http://schemas.microsoft.com/office/drawing/2014/main" id="{3E5E44CF-0488-4B43-ACA9-1A672C355E87}"/>
                  </a:ext>
                </a:extLst>
              </p:cNvPr>
              <p:cNvSpPr/>
              <p:nvPr/>
            </p:nvSpPr>
            <p:spPr>
              <a:xfrm>
                <a:off x="23235178" y="9570165"/>
                <a:ext cx="367661" cy="366794"/>
              </a:xfrm>
              <a:prstGeom prst="ellipse">
                <a:avLst/>
              </a:prstGeom>
              <a:solidFill>
                <a:schemeClr val="bg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00">
                  <a:defRPr/>
                </a:pPr>
                <a:endParaRPr lang="en-US" sz="1050" kern="0">
                  <a:solidFill>
                    <a:sysClr val="window" lastClr="FFFFFF"/>
                  </a:solidFill>
                  <a:latin typeface="Calibri" panose="020F0502020204030204"/>
                </a:endParaRPr>
              </a:p>
            </p:txBody>
          </p:sp>
          <p:cxnSp>
            <p:nvCxnSpPr>
              <p:cNvPr id="108" name="Straight Connector 107">
                <a:extLst>
                  <a:ext uri="{FF2B5EF4-FFF2-40B4-BE49-F238E27FC236}">
                    <a16:creationId xmlns:a16="http://schemas.microsoft.com/office/drawing/2014/main" id="{82605947-956C-4A7C-818D-B9EAA3A61306}"/>
                  </a:ext>
                </a:extLst>
              </p:cNvPr>
              <p:cNvCxnSpPr>
                <a:cxnSpLocks/>
                <a:stCxn id="107" idx="1"/>
                <a:endCxn id="107" idx="5"/>
              </p:cNvCxnSpPr>
              <p:nvPr/>
            </p:nvCxnSpPr>
            <p:spPr>
              <a:xfrm>
                <a:off x="23289021" y="9623880"/>
                <a:ext cx="259976" cy="259363"/>
              </a:xfrm>
              <a:prstGeom prst="line">
                <a:avLst/>
              </a:prstGeom>
              <a:noFill/>
              <a:ln w="6350" cap="flat" cmpd="sng" algn="ctr">
                <a:solidFill>
                  <a:sysClr val="windowText" lastClr="000000"/>
                </a:solidFill>
                <a:prstDash val="solid"/>
                <a:miter lim="800000"/>
              </a:ln>
              <a:effectLst/>
            </p:spPr>
          </p:cxnSp>
          <p:cxnSp>
            <p:nvCxnSpPr>
              <p:cNvPr id="109" name="Straight Connector 108">
                <a:extLst>
                  <a:ext uri="{FF2B5EF4-FFF2-40B4-BE49-F238E27FC236}">
                    <a16:creationId xmlns:a16="http://schemas.microsoft.com/office/drawing/2014/main" id="{348A42BA-DE52-4543-A91D-B39CB26DD062}"/>
                  </a:ext>
                </a:extLst>
              </p:cNvPr>
              <p:cNvCxnSpPr>
                <a:cxnSpLocks/>
                <a:stCxn id="107" idx="7"/>
                <a:endCxn id="107" idx="3"/>
              </p:cNvCxnSpPr>
              <p:nvPr/>
            </p:nvCxnSpPr>
            <p:spPr>
              <a:xfrm flipH="1">
                <a:off x="23289021" y="9623880"/>
                <a:ext cx="259976" cy="259363"/>
              </a:xfrm>
              <a:prstGeom prst="line">
                <a:avLst/>
              </a:prstGeom>
              <a:noFill/>
              <a:ln w="6350" cap="flat" cmpd="sng" algn="ctr">
                <a:solidFill>
                  <a:sysClr val="windowText" lastClr="000000"/>
                </a:solidFill>
                <a:prstDash val="solid"/>
                <a:miter lim="800000"/>
              </a:ln>
              <a:effectLst/>
            </p:spPr>
          </p:cxnSp>
          <p:cxnSp>
            <p:nvCxnSpPr>
              <p:cNvPr id="110" name="Straight Arrow Connector 109">
                <a:extLst>
                  <a:ext uri="{FF2B5EF4-FFF2-40B4-BE49-F238E27FC236}">
                    <a16:creationId xmlns:a16="http://schemas.microsoft.com/office/drawing/2014/main" id="{A72C6113-5522-4CDB-B1BA-306FEB1943F2}"/>
                  </a:ext>
                </a:extLst>
              </p:cNvPr>
              <p:cNvCxnSpPr>
                <a:cxnSpLocks/>
                <a:stCxn id="101" idx="3"/>
                <a:endCxn id="107" idx="2"/>
              </p:cNvCxnSpPr>
              <p:nvPr/>
            </p:nvCxnSpPr>
            <p:spPr>
              <a:xfrm flipV="1">
                <a:off x="23034658" y="9753562"/>
                <a:ext cx="200520" cy="465"/>
              </a:xfrm>
              <a:prstGeom prst="straightConnector1">
                <a:avLst/>
              </a:prstGeom>
              <a:noFill/>
              <a:ln w="28575" cap="flat" cmpd="sng" algn="ctr">
                <a:solidFill>
                  <a:schemeClr val="bg1"/>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390BDB67-A489-44D7-A993-F12D619B03E9}"/>
                  </a:ext>
                </a:extLst>
              </p:cNvPr>
              <p:cNvCxnSpPr>
                <a:cxnSpLocks/>
                <a:stCxn id="107" idx="6"/>
                <a:endCxn id="102" idx="1"/>
              </p:cNvCxnSpPr>
              <p:nvPr/>
            </p:nvCxnSpPr>
            <p:spPr>
              <a:xfrm>
                <a:off x="23602839" y="9753562"/>
                <a:ext cx="231865" cy="1266"/>
              </a:xfrm>
              <a:prstGeom prst="straightConnector1">
                <a:avLst/>
              </a:prstGeom>
              <a:noFill/>
              <a:ln w="28575" cap="flat" cmpd="sng" algn="ctr">
                <a:solidFill>
                  <a:schemeClr val="bg1"/>
                </a:solidFill>
                <a:prstDash val="solid"/>
                <a:miter lim="800000"/>
                <a:tailEnd type="triangle"/>
              </a:ln>
              <a:effectLst/>
            </p:spPr>
          </p:cxnSp>
          <p:sp>
            <p:nvSpPr>
              <p:cNvPr id="112" name="Oval 111">
                <a:extLst>
                  <a:ext uri="{FF2B5EF4-FFF2-40B4-BE49-F238E27FC236}">
                    <a16:creationId xmlns:a16="http://schemas.microsoft.com/office/drawing/2014/main" id="{2925ED7C-71A4-49A3-A84F-D9CF48525994}"/>
                  </a:ext>
                </a:extLst>
              </p:cNvPr>
              <p:cNvSpPr/>
              <p:nvPr/>
            </p:nvSpPr>
            <p:spPr>
              <a:xfrm>
                <a:off x="23200967" y="9454699"/>
                <a:ext cx="367661" cy="366794"/>
              </a:xfrm>
              <a:prstGeom prst="ellipse">
                <a:avLst/>
              </a:prstGeom>
              <a:solidFill>
                <a:schemeClr val="bg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00">
                  <a:defRPr/>
                </a:pPr>
                <a:endParaRPr lang="en-US" sz="1050" kern="0">
                  <a:solidFill>
                    <a:sysClr val="window" lastClr="FFFFFF"/>
                  </a:solidFill>
                  <a:latin typeface="Calibri" panose="020F0502020204030204"/>
                </a:endParaRPr>
              </a:p>
            </p:txBody>
          </p:sp>
          <p:cxnSp>
            <p:nvCxnSpPr>
              <p:cNvPr id="113" name="Straight Connector 112">
                <a:extLst>
                  <a:ext uri="{FF2B5EF4-FFF2-40B4-BE49-F238E27FC236}">
                    <a16:creationId xmlns:a16="http://schemas.microsoft.com/office/drawing/2014/main" id="{33C8E4F2-ACE3-4083-8266-250244BA4F91}"/>
                  </a:ext>
                </a:extLst>
              </p:cNvPr>
              <p:cNvCxnSpPr>
                <a:cxnSpLocks/>
                <a:stCxn id="112" idx="1"/>
                <a:endCxn id="112" idx="5"/>
              </p:cNvCxnSpPr>
              <p:nvPr/>
            </p:nvCxnSpPr>
            <p:spPr>
              <a:xfrm>
                <a:off x="23254810" y="9508415"/>
                <a:ext cx="259976" cy="259363"/>
              </a:xfrm>
              <a:prstGeom prst="line">
                <a:avLst/>
              </a:prstGeom>
              <a:noFill/>
              <a:ln w="6350" cap="flat" cmpd="sng" algn="ctr">
                <a:solidFill>
                  <a:sysClr val="windowText" lastClr="000000"/>
                </a:solidFill>
                <a:prstDash val="solid"/>
                <a:miter lim="800000"/>
              </a:ln>
              <a:effectLst/>
            </p:spPr>
          </p:cxnSp>
          <p:cxnSp>
            <p:nvCxnSpPr>
              <p:cNvPr id="114" name="Straight Connector 113">
                <a:extLst>
                  <a:ext uri="{FF2B5EF4-FFF2-40B4-BE49-F238E27FC236}">
                    <a16:creationId xmlns:a16="http://schemas.microsoft.com/office/drawing/2014/main" id="{E9BCDCB7-F263-46D3-8A28-7A898B970925}"/>
                  </a:ext>
                </a:extLst>
              </p:cNvPr>
              <p:cNvCxnSpPr>
                <a:cxnSpLocks/>
                <a:stCxn id="112" idx="7"/>
                <a:endCxn id="112" idx="3"/>
              </p:cNvCxnSpPr>
              <p:nvPr/>
            </p:nvCxnSpPr>
            <p:spPr>
              <a:xfrm flipH="1">
                <a:off x="23254810" y="9508415"/>
                <a:ext cx="259976" cy="259363"/>
              </a:xfrm>
              <a:prstGeom prst="line">
                <a:avLst/>
              </a:prstGeom>
              <a:noFill/>
              <a:ln w="6350" cap="flat" cmpd="sng" algn="ctr">
                <a:solidFill>
                  <a:sysClr val="windowText" lastClr="000000"/>
                </a:solidFill>
                <a:prstDash val="solid"/>
                <a:miter lim="800000"/>
              </a:ln>
              <a:effectLst/>
            </p:spPr>
          </p:cxnSp>
          <p:cxnSp>
            <p:nvCxnSpPr>
              <p:cNvPr id="115" name="Straight Arrow Connector 114">
                <a:extLst>
                  <a:ext uri="{FF2B5EF4-FFF2-40B4-BE49-F238E27FC236}">
                    <a16:creationId xmlns:a16="http://schemas.microsoft.com/office/drawing/2014/main" id="{8FB576A6-B449-4933-9B4F-8D7B7B1DDA0A}"/>
                  </a:ext>
                </a:extLst>
              </p:cNvPr>
              <p:cNvCxnSpPr>
                <a:cxnSpLocks/>
                <a:stCxn id="116" idx="3"/>
                <a:endCxn id="112" idx="2"/>
              </p:cNvCxnSpPr>
              <p:nvPr/>
            </p:nvCxnSpPr>
            <p:spPr>
              <a:xfrm>
                <a:off x="22968807" y="9638096"/>
                <a:ext cx="232160" cy="0"/>
              </a:xfrm>
              <a:prstGeom prst="straightConnector1">
                <a:avLst/>
              </a:prstGeom>
              <a:noFill/>
              <a:ln w="28575" cap="flat" cmpd="sng" algn="ctr">
                <a:solidFill>
                  <a:schemeClr val="bg1"/>
                </a:solidFill>
                <a:prstDash val="solid"/>
                <a:miter lim="800000"/>
                <a:tailEnd type="triangle"/>
              </a:ln>
              <a:effectLst/>
            </p:spPr>
          </p:cxnSp>
          <p:sp>
            <p:nvSpPr>
              <p:cNvPr id="116" name="TextBox 5">
                <a:extLst>
                  <a:ext uri="{FF2B5EF4-FFF2-40B4-BE49-F238E27FC236}">
                    <a16:creationId xmlns:a16="http://schemas.microsoft.com/office/drawing/2014/main" id="{7195E214-0320-41F7-9AEF-EF77ACE0EA5A}"/>
                  </a:ext>
                </a:extLst>
              </p:cNvPr>
              <p:cNvSpPr txBox="1"/>
              <p:nvPr/>
            </p:nvSpPr>
            <p:spPr>
              <a:xfrm>
                <a:off x="22441390" y="9412551"/>
                <a:ext cx="527417" cy="451089"/>
              </a:xfrm>
              <a:prstGeom prst="rect">
                <a:avLst/>
              </a:prstGeom>
              <a:solidFill>
                <a:srgbClr val="B2D33B"/>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dirty="0">
                    <a:solidFill>
                      <a:sysClr val="windowText" lastClr="000000"/>
                    </a:solidFill>
                    <a:latin typeface="Arial" panose="020B0604020202020204" pitchFamily="34" charset="0"/>
                    <a:cs typeface="Arial" panose="020B0604020202020204" pitchFamily="34" charset="0"/>
                  </a:rPr>
                  <a:t>RF</a:t>
                </a:r>
              </a:p>
            </p:txBody>
          </p:sp>
          <p:sp>
            <p:nvSpPr>
              <p:cNvPr id="117" name="TextBox 5">
                <a:extLst>
                  <a:ext uri="{FF2B5EF4-FFF2-40B4-BE49-F238E27FC236}">
                    <a16:creationId xmlns:a16="http://schemas.microsoft.com/office/drawing/2014/main" id="{35890F61-A121-4120-94A8-B11918A02875}"/>
                  </a:ext>
                </a:extLst>
              </p:cNvPr>
              <p:cNvSpPr txBox="1"/>
              <p:nvPr/>
            </p:nvSpPr>
            <p:spPr>
              <a:xfrm>
                <a:off x="23768853" y="9365555"/>
                <a:ext cx="1109570" cy="546686"/>
              </a:xfrm>
              <a:prstGeom prst="rect">
                <a:avLst/>
              </a:prstGeom>
              <a:solidFill>
                <a:srgbClr val="B2D33B"/>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dirty="0">
                    <a:solidFill>
                      <a:sysClr val="windowText" lastClr="000000"/>
                    </a:solidFill>
                    <a:latin typeface="Arial" panose="020B0604020202020204" pitchFamily="34" charset="0"/>
                    <a:cs typeface="Arial" panose="020B0604020202020204" pitchFamily="34" charset="0"/>
                  </a:rPr>
                  <a:t>IF</a:t>
                </a:r>
              </a:p>
            </p:txBody>
          </p:sp>
          <p:cxnSp>
            <p:nvCxnSpPr>
              <p:cNvPr id="118" name="Straight Arrow Connector 117">
                <a:extLst>
                  <a:ext uri="{FF2B5EF4-FFF2-40B4-BE49-F238E27FC236}">
                    <a16:creationId xmlns:a16="http://schemas.microsoft.com/office/drawing/2014/main" id="{F2BAD4B7-E14E-4AAE-B2FA-B194F5A500FA}"/>
                  </a:ext>
                </a:extLst>
              </p:cNvPr>
              <p:cNvCxnSpPr>
                <a:cxnSpLocks/>
                <a:stCxn id="112" idx="6"/>
                <a:endCxn id="117" idx="1"/>
              </p:cNvCxnSpPr>
              <p:nvPr/>
            </p:nvCxnSpPr>
            <p:spPr>
              <a:xfrm>
                <a:off x="23568628" y="9638096"/>
                <a:ext cx="200225" cy="801"/>
              </a:xfrm>
              <a:prstGeom prst="straightConnector1">
                <a:avLst/>
              </a:prstGeom>
              <a:noFill/>
              <a:ln w="28575" cap="flat" cmpd="sng" algn="ctr">
                <a:solidFill>
                  <a:schemeClr val="bg1"/>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17E38EBD-856E-4D75-902C-5461FDECAAD8}"/>
                  </a:ext>
                </a:extLst>
              </p:cNvPr>
              <p:cNvCxnSpPr>
                <a:cxnSpLocks/>
                <a:stCxn id="117" idx="3"/>
                <a:endCxn id="120" idx="1"/>
              </p:cNvCxnSpPr>
              <p:nvPr/>
            </p:nvCxnSpPr>
            <p:spPr>
              <a:xfrm>
                <a:off x="24878423" y="9638898"/>
                <a:ext cx="1974260" cy="0"/>
              </a:xfrm>
              <a:prstGeom prst="straightConnector1">
                <a:avLst/>
              </a:prstGeom>
              <a:noFill/>
              <a:ln w="28575" cap="flat" cmpd="sng" algn="ctr">
                <a:solidFill>
                  <a:schemeClr val="bg1"/>
                </a:solidFill>
                <a:prstDash val="solid"/>
                <a:miter lim="800000"/>
                <a:tailEnd type="triangle"/>
              </a:ln>
              <a:effectLst/>
            </p:spPr>
          </p:cxnSp>
          <p:sp>
            <p:nvSpPr>
              <p:cNvPr id="120" name="TextBox 10">
                <a:extLst>
                  <a:ext uri="{FF2B5EF4-FFF2-40B4-BE49-F238E27FC236}">
                    <a16:creationId xmlns:a16="http://schemas.microsoft.com/office/drawing/2014/main" id="{A6252E94-C375-4D9A-B0AA-A3EA9EC457A9}"/>
                  </a:ext>
                </a:extLst>
              </p:cNvPr>
              <p:cNvSpPr txBox="1"/>
              <p:nvPr/>
            </p:nvSpPr>
            <p:spPr>
              <a:xfrm>
                <a:off x="26852683" y="9365555"/>
                <a:ext cx="612648" cy="546686"/>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a:solidFill>
                      <a:sysClr val="windowText" lastClr="000000"/>
                    </a:solidFill>
                    <a:latin typeface="Arial" panose="020B0604020202020204" pitchFamily="34" charset="0"/>
                    <a:cs typeface="Arial" panose="020B0604020202020204" pitchFamily="34" charset="0"/>
                  </a:rPr>
                  <a:t>ADC</a:t>
                </a:r>
              </a:p>
            </p:txBody>
          </p:sp>
          <p:sp>
            <p:nvSpPr>
              <p:cNvPr id="121" name="TextBox 10">
                <a:extLst>
                  <a:ext uri="{FF2B5EF4-FFF2-40B4-BE49-F238E27FC236}">
                    <a16:creationId xmlns:a16="http://schemas.microsoft.com/office/drawing/2014/main" id="{D7D16447-C8A4-4DF5-988F-1C3DF966F9F2}"/>
                  </a:ext>
                </a:extLst>
              </p:cNvPr>
              <p:cNvSpPr txBox="1"/>
              <p:nvPr/>
            </p:nvSpPr>
            <p:spPr>
              <a:xfrm>
                <a:off x="22159292" y="8224522"/>
                <a:ext cx="2856243" cy="451099"/>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600" b="1" kern="0" dirty="0">
                    <a:solidFill>
                      <a:srgbClr val="B2D33B"/>
                    </a:solidFill>
                    <a:latin typeface="Arial" panose="020B0604020202020204" pitchFamily="34" charset="0"/>
                    <a:cs typeface="Arial" panose="020B0604020202020204" pitchFamily="34" charset="0"/>
                  </a:rPr>
                  <a:t>Downconverter PCB - 8 Ch</a:t>
                </a:r>
                <a:endParaRPr lang="en-US" sz="1050" b="1" kern="0" dirty="0">
                  <a:solidFill>
                    <a:srgbClr val="B2D33B"/>
                  </a:solidFill>
                  <a:latin typeface="Arial" panose="020B0604020202020204" pitchFamily="34" charset="0"/>
                  <a:cs typeface="Arial" panose="020B0604020202020204" pitchFamily="34" charset="0"/>
                </a:endParaRPr>
              </a:p>
            </p:txBody>
          </p:sp>
          <p:sp>
            <p:nvSpPr>
              <p:cNvPr id="122" name="TextBox 5">
                <a:extLst>
                  <a:ext uri="{FF2B5EF4-FFF2-40B4-BE49-F238E27FC236}">
                    <a16:creationId xmlns:a16="http://schemas.microsoft.com/office/drawing/2014/main" id="{BFD7A8C6-F354-45D0-8AEB-F0A2BF05BB5D}"/>
                  </a:ext>
                </a:extLst>
              </p:cNvPr>
              <p:cNvSpPr txBox="1"/>
              <p:nvPr/>
            </p:nvSpPr>
            <p:spPr>
              <a:xfrm>
                <a:off x="19831291" y="9411598"/>
                <a:ext cx="1371600" cy="451089"/>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dirty="0">
                    <a:solidFill>
                      <a:sysClr val="windowText" lastClr="000000"/>
                    </a:solidFill>
                    <a:latin typeface="Arial" panose="020B0604020202020204" pitchFamily="34" charset="0"/>
                    <a:cs typeface="Arial" panose="020B0604020202020204" pitchFamily="34" charset="0"/>
                  </a:rPr>
                  <a:t>RF Probe Cable</a:t>
                </a:r>
              </a:p>
            </p:txBody>
          </p:sp>
          <p:cxnSp>
            <p:nvCxnSpPr>
              <p:cNvPr id="123" name="Straight Arrow Connector 122">
                <a:extLst>
                  <a:ext uri="{FF2B5EF4-FFF2-40B4-BE49-F238E27FC236}">
                    <a16:creationId xmlns:a16="http://schemas.microsoft.com/office/drawing/2014/main" id="{83989DDF-3728-4710-B816-D70CE09AF9C3}"/>
                  </a:ext>
                </a:extLst>
              </p:cNvPr>
              <p:cNvCxnSpPr>
                <a:cxnSpLocks/>
                <a:stCxn id="122" idx="3"/>
                <a:endCxn id="116" idx="1"/>
              </p:cNvCxnSpPr>
              <p:nvPr/>
            </p:nvCxnSpPr>
            <p:spPr>
              <a:xfrm>
                <a:off x="21202891" y="9637143"/>
                <a:ext cx="1238499" cy="953"/>
              </a:xfrm>
              <a:prstGeom prst="straightConnector1">
                <a:avLst/>
              </a:prstGeom>
              <a:noFill/>
              <a:ln w="28575" cap="flat" cmpd="sng" algn="ctr">
                <a:solidFill>
                  <a:schemeClr val="bg1"/>
                </a:solidFill>
                <a:prstDash val="solid"/>
                <a:miter lim="800000"/>
                <a:tailEnd type="triangle"/>
              </a:ln>
              <a:effectLst/>
            </p:spPr>
          </p:cxnSp>
          <p:sp>
            <p:nvSpPr>
              <p:cNvPr id="124" name="TextBox 5">
                <a:extLst>
                  <a:ext uri="{FF2B5EF4-FFF2-40B4-BE49-F238E27FC236}">
                    <a16:creationId xmlns:a16="http://schemas.microsoft.com/office/drawing/2014/main" id="{441CB32D-CB66-4F06-8AFB-107585F84BE2}"/>
                  </a:ext>
                </a:extLst>
              </p:cNvPr>
              <p:cNvSpPr txBox="1"/>
              <p:nvPr/>
            </p:nvSpPr>
            <p:spPr>
              <a:xfrm>
                <a:off x="23121089" y="8762804"/>
                <a:ext cx="527417" cy="451089"/>
              </a:xfrm>
              <a:prstGeom prst="rect">
                <a:avLst/>
              </a:prstGeom>
              <a:solidFill>
                <a:srgbClr val="B2D33B"/>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l-GR" sz="1200" b="1" kern="0">
                    <a:solidFill>
                      <a:sysClr val="windowText" lastClr="000000"/>
                    </a:solidFill>
                    <a:latin typeface="Arial" panose="020B0604020202020204" pitchFamily="34" charset="0"/>
                    <a:cs typeface="Arial" panose="020B0604020202020204" pitchFamily="34" charset="0"/>
                  </a:rPr>
                  <a:t>Σ</a:t>
                </a:r>
                <a:endParaRPr lang="en-US" sz="1200" b="1" kern="0">
                  <a:solidFill>
                    <a:sysClr val="windowText" lastClr="000000"/>
                  </a:solidFill>
                  <a:latin typeface="Arial" panose="020B0604020202020204" pitchFamily="34" charset="0"/>
                  <a:cs typeface="Arial" panose="020B0604020202020204" pitchFamily="34" charset="0"/>
                </a:endParaRPr>
              </a:p>
            </p:txBody>
          </p:sp>
          <p:cxnSp>
            <p:nvCxnSpPr>
              <p:cNvPr id="125" name="Straight Arrow Connector 124">
                <a:extLst>
                  <a:ext uri="{FF2B5EF4-FFF2-40B4-BE49-F238E27FC236}">
                    <a16:creationId xmlns:a16="http://schemas.microsoft.com/office/drawing/2014/main" id="{0E377751-383A-4E4B-AB12-E1FB425AA193}"/>
                  </a:ext>
                </a:extLst>
              </p:cNvPr>
              <p:cNvCxnSpPr>
                <a:cxnSpLocks/>
                <a:stCxn id="124" idx="2"/>
                <a:endCxn id="112" idx="0"/>
              </p:cNvCxnSpPr>
              <p:nvPr/>
            </p:nvCxnSpPr>
            <p:spPr>
              <a:xfrm>
                <a:off x="23384798" y="9213894"/>
                <a:ext cx="0" cy="240806"/>
              </a:xfrm>
              <a:prstGeom prst="straightConnector1">
                <a:avLst/>
              </a:prstGeom>
              <a:noFill/>
              <a:ln w="28575" cap="flat" cmpd="sng" algn="ctr">
                <a:solidFill>
                  <a:schemeClr val="bg1"/>
                </a:solidFill>
                <a:prstDash val="solid"/>
                <a:miter lim="800000"/>
                <a:tailEnd type="triangle"/>
              </a:ln>
              <a:effectLst/>
            </p:spPr>
          </p:cxnSp>
          <p:sp>
            <p:nvSpPr>
              <p:cNvPr id="126" name="Rectangle 125">
                <a:extLst>
                  <a:ext uri="{FF2B5EF4-FFF2-40B4-BE49-F238E27FC236}">
                    <a16:creationId xmlns:a16="http://schemas.microsoft.com/office/drawing/2014/main" id="{EC76F247-A44A-453D-B3E5-F301F274E548}"/>
                  </a:ext>
                </a:extLst>
              </p:cNvPr>
              <p:cNvSpPr/>
              <p:nvPr/>
            </p:nvSpPr>
            <p:spPr>
              <a:xfrm>
                <a:off x="22313603" y="8629003"/>
                <a:ext cx="2947583" cy="1736569"/>
              </a:xfrm>
              <a:prstGeom prst="rect">
                <a:avLst/>
              </a:prstGeom>
              <a:noFill/>
              <a:ln w="28575">
                <a:solidFill>
                  <a:srgbClr val="B2D33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EB61C38C-DB33-469E-8705-4E494E4EF48F}"/>
                  </a:ext>
                </a:extLst>
              </p:cNvPr>
              <p:cNvSpPr/>
              <p:nvPr/>
            </p:nvSpPr>
            <p:spPr>
              <a:xfrm>
                <a:off x="19125415" y="5721258"/>
                <a:ext cx="3968636" cy="2015088"/>
              </a:xfrm>
              <a:prstGeom prst="rect">
                <a:avLst/>
              </a:prstGeom>
              <a:noFill/>
              <a:ln w="28575">
                <a:solidFill>
                  <a:srgbClr val="00ADD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0">
                <a:extLst>
                  <a:ext uri="{FF2B5EF4-FFF2-40B4-BE49-F238E27FC236}">
                    <a16:creationId xmlns:a16="http://schemas.microsoft.com/office/drawing/2014/main" id="{443A7BBB-8992-4EEF-8BB5-B82B465F201F}"/>
                  </a:ext>
                </a:extLst>
              </p:cNvPr>
              <p:cNvSpPr txBox="1"/>
              <p:nvPr/>
            </p:nvSpPr>
            <p:spPr>
              <a:xfrm>
                <a:off x="22249029" y="10438124"/>
                <a:ext cx="4409308" cy="439033"/>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600" b="1" kern="0" dirty="0">
                    <a:solidFill>
                      <a:srgbClr val="F68B1F"/>
                    </a:solidFill>
                    <a:latin typeface="Arial" panose="020B0604020202020204" pitchFamily="34" charset="0"/>
                    <a:cs typeface="Arial" panose="020B0604020202020204" pitchFamily="34" charset="0"/>
                  </a:rPr>
                  <a:t>Upconverter PCB - 4 Ch (Group 2 Only)</a:t>
                </a:r>
              </a:p>
            </p:txBody>
          </p:sp>
          <p:sp>
            <p:nvSpPr>
              <p:cNvPr id="129" name="Oval 128">
                <a:extLst>
                  <a:ext uri="{FF2B5EF4-FFF2-40B4-BE49-F238E27FC236}">
                    <a16:creationId xmlns:a16="http://schemas.microsoft.com/office/drawing/2014/main" id="{7C644240-FCAC-4F35-8B52-9CDF751903ED}"/>
                  </a:ext>
                </a:extLst>
              </p:cNvPr>
              <p:cNvSpPr/>
              <p:nvPr/>
            </p:nvSpPr>
            <p:spPr>
              <a:xfrm>
                <a:off x="23570350" y="11923101"/>
                <a:ext cx="367661" cy="366794"/>
              </a:xfrm>
              <a:prstGeom prst="ellipse">
                <a:avLst/>
              </a:prstGeom>
              <a:solidFill>
                <a:schemeClr val="bg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00">
                  <a:defRPr/>
                </a:pPr>
                <a:endParaRPr lang="en-US" sz="1050" kern="0">
                  <a:solidFill>
                    <a:sysClr val="window" lastClr="FFFFFF"/>
                  </a:solidFill>
                  <a:latin typeface="Calibri" panose="020F0502020204030204"/>
                </a:endParaRPr>
              </a:p>
            </p:txBody>
          </p:sp>
          <p:cxnSp>
            <p:nvCxnSpPr>
              <p:cNvPr id="130" name="Straight Connector 129">
                <a:extLst>
                  <a:ext uri="{FF2B5EF4-FFF2-40B4-BE49-F238E27FC236}">
                    <a16:creationId xmlns:a16="http://schemas.microsoft.com/office/drawing/2014/main" id="{4278B444-BBD6-44C7-AEF4-598FB09DF6A4}"/>
                  </a:ext>
                </a:extLst>
              </p:cNvPr>
              <p:cNvCxnSpPr>
                <a:cxnSpLocks/>
                <a:stCxn id="129" idx="1"/>
                <a:endCxn id="129" idx="5"/>
              </p:cNvCxnSpPr>
              <p:nvPr/>
            </p:nvCxnSpPr>
            <p:spPr>
              <a:xfrm>
                <a:off x="23624193" y="11976817"/>
                <a:ext cx="259976" cy="259363"/>
              </a:xfrm>
              <a:prstGeom prst="line">
                <a:avLst/>
              </a:prstGeom>
              <a:noFill/>
              <a:ln w="6350" cap="flat" cmpd="sng" algn="ctr">
                <a:solidFill>
                  <a:sysClr val="windowText" lastClr="000000"/>
                </a:solidFill>
                <a:prstDash val="solid"/>
                <a:miter lim="800000"/>
              </a:ln>
              <a:effectLst/>
            </p:spPr>
          </p:cxnSp>
          <p:cxnSp>
            <p:nvCxnSpPr>
              <p:cNvPr id="131" name="Straight Connector 130">
                <a:extLst>
                  <a:ext uri="{FF2B5EF4-FFF2-40B4-BE49-F238E27FC236}">
                    <a16:creationId xmlns:a16="http://schemas.microsoft.com/office/drawing/2014/main" id="{54C1EB97-FCB6-4BC7-A509-6793622462E7}"/>
                  </a:ext>
                </a:extLst>
              </p:cNvPr>
              <p:cNvCxnSpPr>
                <a:cxnSpLocks/>
                <a:stCxn id="129" idx="7"/>
                <a:endCxn id="129" idx="3"/>
              </p:cNvCxnSpPr>
              <p:nvPr/>
            </p:nvCxnSpPr>
            <p:spPr>
              <a:xfrm flipH="1">
                <a:off x="23624193" y="11976817"/>
                <a:ext cx="259976" cy="259363"/>
              </a:xfrm>
              <a:prstGeom prst="line">
                <a:avLst/>
              </a:prstGeom>
              <a:noFill/>
              <a:ln w="6350" cap="flat" cmpd="sng" algn="ctr">
                <a:solidFill>
                  <a:sysClr val="windowText" lastClr="000000"/>
                </a:solidFill>
                <a:prstDash val="solid"/>
                <a:miter lim="800000"/>
              </a:ln>
              <a:effectLst/>
            </p:spPr>
          </p:cxnSp>
          <p:sp>
            <p:nvSpPr>
              <p:cNvPr id="132" name="TextBox 5">
                <a:extLst>
                  <a:ext uri="{FF2B5EF4-FFF2-40B4-BE49-F238E27FC236}">
                    <a16:creationId xmlns:a16="http://schemas.microsoft.com/office/drawing/2014/main" id="{63EFC54F-1D87-4ECC-84AA-7C011CB93348}"/>
                  </a:ext>
                </a:extLst>
              </p:cNvPr>
              <p:cNvSpPr txBox="1"/>
              <p:nvPr/>
            </p:nvSpPr>
            <p:spPr>
              <a:xfrm>
                <a:off x="24275850" y="11872386"/>
                <a:ext cx="523771" cy="475298"/>
              </a:xfrm>
              <a:prstGeom prst="rect">
                <a:avLst/>
              </a:prstGeom>
              <a:solidFill>
                <a:srgbClr val="F68B1F"/>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kern="0">
                    <a:solidFill>
                      <a:sysClr val="windowText" lastClr="000000"/>
                    </a:solidFill>
                    <a:latin typeface="Arial" panose="020B0604020202020204" pitchFamily="34" charset="0"/>
                    <a:cs typeface="Arial" panose="020B0604020202020204" pitchFamily="34" charset="0"/>
                  </a:rPr>
                  <a:t>RF</a:t>
                </a:r>
              </a:p>
            </p:txBody>
          </p:sp>
          <p:cxnSp>
            <p:nvCxnSpPr>
              <p:cNvPr id="134" name="Straight Arrow Connector 133">
                <a:extLst>
                  <a:ext uri="{FF2B5EF4-FFF2-40B4-BE49-F238E27FC236}">
                    <a16:creationId xmlns:a16="http://schemas.microsoft.com/office/drawing/2014/main" id="{19A06175-2B1E-4B2F-8F9A-62DF9718776D}"/>
                  </a:ext>
                </a:extLst>
              </p:cNvPr>
              <p:cNvCxnSpPr>
                <a:cxnSpLocks/>
                <a:stCxn id="129" idx="6"/>
                <a:endCxn id="132" idx="1"/>
              </p:cNvCxnSpPr>
              <p:nvPr/>
            </p:nvCxnSpPr>
            <p:spPr>
              <a:xfrm>
                <a:off x="23938011" y="12106498"/>
                <a:ext cx="337838" cy="3537"/>
              </a:xfrm>
              <a:prstGeom prst="straightConnector1">
                <a:avLst/>
              </a:prstGeom>
              <a:noFill/>
              <a:ln w="28575" cap="flat" cmpd="sng" algn="ctr">
                <a:solidFill>
                  <a:schemeClr val="bg1"/>
                </a:solidFill>
                <a:prstDash val="solid"/>
                <a:miter lim="800000"/>
                <a:headEnd type="triangle"/>
                <a:tailEnd type="none"/>
              </a:ln>
              <a:effectLst/>
            </p:spPr>
          </p:cxnSp>
          <p:sp>
            <p:nvSpPr>
              <p:cNvPr id="137" name="TextBox 5">
                <a:extLst>
                  <a:ext uri="{FF2B5EF4-FFF2-40B4-BE49-F238E27FC236}">
                    <a16:creationId xmlns:a16="http://schemas.microsoft.com/office/drawing/2014/main" id="{39813E00-D268-45D1-AC58-D39DD85A6383}"/>
                  </a:ext>
                </a:extLst>
              </p:cNvPr>
              <p:cNvSpPr txBox="1"/>
              <p:nvPr/>
            </p:nvSpPr>
            <p:spPr>
              <a:xfrm>
                <a:off x="22771853" y="11883475"/>
                <a:ext cx="527417" cy="453122"/>
              </a:xfrm>
              <a:prstGeom prst="rect">
                <a:avLst/>
              </a:prstGeom>
              <a:solidFill>
                <a:srgbClr val="F68B1F"/>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kern="0">
                    <a:solidFill>
                      <a:sysClr val="windowText" lastClr="000000"/>
                    </a:solidFill>
                    <a:latin typeface="Arial" panose="020B0604020202020204" pitchFamily="34" charset="0"/>
                    <a:cs typeface="Arial" panose="020B0604020202020204" pitchFamily="34" charset="0"/>
                  </a:rPr>
                  <a:t>…</a:t>
                </a:r>
                <a:endParaRPr lang="en-US" sz="900" kern="0">
                  <a:solidFill>
                    <a:sysClr val="windowText" lastClr="000000"/>
                  </a:solidFill>
                  <a:latin typeface="Arial" panose="020B060402020202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7AE0F2BF-12C8-48A3-8009-E4F9E67F0A38}"/>
                  </a:ext>
                </a:extLst>
              </p:cNvPr>
              <p:cNvCxnSpPr>
                <a:cxnSpLocks/>
                <a:stCxn id="140" idx="3"/>
                <a:endCxn id="137" idx="1"/>
              </p:cNvCxnSpPr>
              <p:nvPr/>
            </p:nvCxnSpPr>
            <p:spPr>
              <a:xfrm>
                <a:off x="21612630" y="12108630"/>
                <a:ext cx="1159223" cy="1406"/>
              </a:xfrm>
              <a:prstGeom prst="straightConnector1">
                <a:avLst/>
              </a:prstGeom>
              <a:noFill/>
              <a:ln w="28575" cap="flat" cmpd="sng" algn="ctr">
                <a:solidFill>
                  <a:schemeClr val="bg1"/>
                </a:solidFill>
                <a:prstDash val="solid"/>
                <a:miter lim="800000"/>
                <a:headEnd type="triangle"/>
                <a:tailEnd type="none"/>
              </a:ln>
              <a:effectLst/>
            </p:spPr>
          </p:cxnSp>
          <p:cxnSp>
            <p:nvCxnSpPr>
              <p:cNvPr id="139" name="Straight Arrow Connector 138">
                <a:extLst>
                  <a:ext uri="{FF2B5EF4-FFF2-40B4-BE49-F238E27FC236}">
                    <a16:creationId xmlns:a16="http://schemas.microsoft.com/office/drawing/2014/main" id="{234891A2-939F-4331-A4F7-45DBD8050C3E}"/>
                  </a:ext>
                </a:extLst>
              </p:cNvPr>
              <p:cNvCxnSpPr>
                <a:cxnSpLocks/>
                <a:stCxn id="137" idx="3"/>
                <a:endCxn id="129" idx="2"/>
              </p:cNvCxnSpPr>
              <p:nvPr/>
            </p:nvCxnSpPr>
            <p:spPr>
              <a:xfrm flipV="1">
                <a:off x="23299270" y="12106498"/>
                <a:ext cx="271081" cy="3538"/>
              </a:xfrm>
              <a:prstGeom prst="straightConnector1">
                <a:avLst/>
              </a:prstGeom>
              <a:noFill/>
              <a:ln w="28575" cap="flat" cmpd="sng" algn="ctr">
                <a:solidFill>
                  <a:schemeClr val="bg1"/>
                </a:solidFill>
                <a:prstDash val="solid"/>
                <a:miter lim="800000"/>
                <a:headEnd type="triangle"/>
                <a:tailEnd type="none"/>
              </a:ln>
              <a:effectLst/>
            </p:spPr>
          </p:cxnSp>
          <p:sp>
            <p:nvSpPr>
              <p:cNvPr id="140" name="TextBox 10">
                <a:extLst>
                  <a:ext uri="{FF2B5EF4-FFF2-40B4-BE49-F238E27FC236}">
                    <a16:creationId xmlns:a16="http://schemas.microsoft.com/office/drawing/2014/main" id="{AC5A23F5-95E8-4E89-8B49-D3C944FE17C6}"/>
                  </a:ext>
                </a:extLst>
              </p:cNvPr>
              <p:cNvSpPr txBox="1"/>
              <p:nvPr/>
            </p:nvSpPr>
            <p:spPr>
              <a:xfrm>
                <a:off x="20446565" y="11835287"/>
                <a:ext cx="1166065" cy="546686"/>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1200" kern="0">
                  <a:solidFill>
                    <a:sysClr val="windowText" lastClr="000000"/>
                  </a:solidFill>
                  <a:latin typeface="Arial" panose="020B0604020202020204" pitchFamily="34" charset="0"/>
                  <a:cs typeface="Arial" panose="020B0604020202020204" pitchFamily="34" charset="0"/>
                </a:endParaRPr>
              </a:p>
            </p:txBody>
          </p:sp>
          <p:cxnSp>
            <p:nvCxnSpPr>
              <p:cNvPr id="141" name="Straight Arrow Connector 140">
                <a:extLst>
                  <a:ext uri="{FF2B5EF4-FFF2-40B4-BE49-F238E27FC236}">
                    <a16:creationId xmlns:a16="http://schemas.microsoft.com/office/drawing/2014/main" id="{F8388255-F042-46BE-B333-08AC1B1175E5}"/>
                  </a:ext>
                </a:extLst>
              </p:cNvPr>
              <p:cNvCxnSpPr>
                <a:cxnSpLocks/>
                <a:stCxn id="132" idx="3"/>
                <a:endCxn id="135" idx="1"/>
              </p:cNvCxnSpPr>
              <p:nvPr/>
            </p:nvCxnSpPr>
            <p:spPr>
              <a:xfrm>
                <a:off x="24799621" y="12110035"/>
                <a:ext cx="2088770" cy="9494"/>
              </a:xfrm>
              <a:prstGeom prst="straightConnector1">
                <a:avLst/>
              </a:prstGeom>
              <a:noFill/>
              <a:ln w="28575" cap="flat" cmpd="sng" algn="ctr">
                <a:solidFill>
                  <a:schemeClr val="bg1"/>
                </a:solidFill>
                <a:prstDash val="solid"/>
                <a:miter lim="800000"/>
                <a:headEnd type="triangle"/>
                <a:tailEnd type="none"/>
              </a:ln>
              <a:effectLst/>
            </p:spPr>
          </p:cxnSp>
          <p:sp>
            <p:nvSpPr>
              <p:cNvPr id="142" name="Oval 141">
                <a:extLst>
                  <a:ext uri="{FF2B5EF4-FFF2-40B4-BE49-F238E27FC236}">
                    <a16:creationId xmlns:a16="http://schemas.microsoft.com/office/drawing/2014/main" id="{088453E6-4ABB-4C49-A073-CE30D6F65C6A}"/>
                  </a:ext>
                </a:extLst>
              </p:cNvPr>
              <p:cNvSpPr/>
              <p:nvPr/>
            </p:nvSpPr>
            <p:spPr>
              <a:xfrm>
                <a:off x="23533572" y="11838366"/>
                <a:ext cx="367661" cy="366794"/>
              </a:xfrm>
              <a:prstGeom prst="ellipse">
                <a:avLst/>
              </a:prstGeom>
              <a:solidFill>
                <a:schemeClr val="bg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00">
                  <a:defRPr/>
                </a:pPr>
                <a:endParaRPr lang="en-US" sz="1050" kern="0">
                  <a:solidFill>
                    <a:sysClr val="window" lastClr="FFFFFF"/>
                  </a:solidFill>
                  <a:latin typeface="Calibri" panose="020F0502020204030204"/>
                </a:endParaRPr>
              </a:p>
            </p:txBody>
          </p:sp>
          <p:cxnSp>
            <p:nvCxnSpPr>
              <p:cNvPr id="143" name="Straight Connector 142">
                <a:extLst>
                  <a:ext uri="{FF2B5EF4-FFF2-40B4-BE49-F238E27FC236}">
                    <a16:creationId xmlns:a16="http://schemas.microsoft.com/office/drawing/2014/main" id="{86A151BD-6A10-4357-97FD-C0170C45C783}"/>
                  </a:ext>
                </a:extLst>
              </p:cNvPr>
              <p:cNvCxnSpPr>
                <a:cxnSpLocks/>
                <a:stCxn id="142" idx="1"/>
                <a:endCxn id="142" idx="5"/>
              </p:cNvCxnSpPr>
              <p:nvPr/>
            </p:nvCxnSpPr>
            <p:spPr>
              <a:xfrm>
                <a:off x="23587414" y="11892082"/>
                <a:ext cx="259976" cy="259363"/>
              </a:xfrm>
              <a:prstGeom prst="line">
                <a:avLst/>
              </a:prstGeom>
              <a:noFill/>
              <a:ln w="6350" cap="flat" cmpd="sng" algn="ctr">
                <a:solidFill>
                  <a:sysClr val="windowText" lastClr="000000"/>
                </a:solidFill>
                <a:prstDash val="solid"/>
                <a:miter lim="800000"/>
              </a:ln>
              <a:effectLst/>
            </p:spPr>
          </p:cxnSp>
          <p:cxnSp>
            <p:nvCxnSpPr>
              <p:cNvPr id="144" name="Straight Connector 143">
                <a:extLst>
                  <a:ext uri="{FF2B5EF4-FFF2-40B4-BE49-F238E27FC236}">
                    <a16:creationId xmlns:a16="http://schemas.microsoft.com/office/drawing/2014/main" id="{64189384-A8D6-4935-A295-53E2810073F9}"/>
                  </a:ext>
                </a:extLst>
              </p:cNvPr>
              <p:cNvCxnSpPr>
                <a:cxnSpLocks/>
                <a:stCxn id="142" idx="7"/>
                <a:endCxn id="142" idx="3"/>
              </p:cNvCxnSpPr>
              <p:nvPr/>
            </p:nvCxnSpPr>
            <p:spPr>
              <a:xfrm flipH="1">
                <a:off x="23587414" y="11892082"/>
                <a:ext cx="259976" cy="259363"/>
              </a:xfrm>
              <a:prstGeom prst="line">
                <a:avLst/>
              </a:prstGeom>
              <a:noFill/>
              <a:ln w="6350" cap="flat" cmpd="sng" algn="ctr">
                <a:solidFill>
                  <a:sysClr val="windowText" lastClr="000000"/>
                </a:solidFill>
                <a:prstDash val="solid"/>
                <a:miter lim="800000"/>
              </a:ln>
              <a:effectLst/>
            </p:spPr>
          </p:cxnSp>
          <p:sp>
            <p:nvSpPr>
              <p:cNvPr id="145" name="TextBox 5">
                <a:extLst>
                  <a:ext uri="{FF2B5EF4-FFF2-40B4-BE49-F238E27FC236}">
                    <a16:creationId xmlns:a16="http://schemas.microsoft.com/office/drawing/2014/main" id="{B068E0A8-A0D0-43AE-BFD8-D3C6F0C9F6E9}"/>
                  </a:ext>
                </a:extLst>
              </p:cNvPr>
              <p:cNvSpPr txBox="1"/>
              <p:nvPr/>
            </p:nvSpPr>
            <p:spPr>
              <a:xfrm>
                <a:off x="24239071" y="11787651"/>
                <a:ext cx="523771" cy="475298"/>
              </a:xfrm>
              <a:prstGeom prst="rect">
                <a:avLst/>
              </a:prstGeom>
              <a:solidFill>
                <a:srgbClr val="F68B1F"/>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kern="0">
                    <a:solidFill>
                      <a:sysClr val="windowText" lastClr="000000"/>
                    </a:solidFill>
                    <a:latin typeface="Arial" panose="020B0604020202020204" pitchFamily="34" charset="0"/>
                    <a:cs typeface="Arial" panose="020B0604020202020204" pitchFamily="34" charset="0"/>
                  </a:rPr>
                  <a:t>RF</a:t>
                </a:r>
              </a:p>
            </p:txBody>
          </p:sp>
          <p:cxnSp>
            <p:nvCxnSpPr>
              <p:cNvPr id="147" name="Straight Arrow Connector 146">
                <a:extLst>
                  <a:ext uri="{FF2B5EF4-FFF2-40B4-BE49-F238E27FC236}">
                    <a16:creationId xmlns:a16="http://schemas.microsoft.com/office/drawing/2014/main" id="{8853F3E6-5B33-46B2-83EE-75D8F38DBEC9}"/>
                  </a:ext>
                </a:extLst>
              </p:cNvPr>
              <p:cNvCxnSpPr>
                <a:cxnSpLocks/>
                <a:stCxn id="142" idx="6"/>
                <a:endCxn id="145" idx="1"/>
              </p:cNvCxnSpPr>
              <p:nvPr/>
            </p:nvCxnSpPr>
            <p:spPr>
              <a:xfrm>
                <a:off x="23901233" y="12021763"/>
                <a:ext cx="337838" cy="3537"/>
              </a:xfrm>
              <a:prstGeom prst="straightConnector1">
                <a:avLst/>
              </a:prstGeom>
              <a:noFill/>
              <a:ln w="28575" cap="flat" cmpd="sng" algn="ctr">
                <a:solidFill>
                  <a:schemeClr val="bg1"/>
                </a:solidFill>
                <a:prstDash val="solid"/>
                <a:miter lim="800000"/>
                <a:headEnd type="triangle"/>
                <a:tailEnd type="none"/>
              </a:ln>
              <a:effectLst/>
            </p:spPr>
          </p:cxnSp>
          <p:sp>
            <p:nvSpPr>
              <p:cNvPr id="150" name="TextBox 5">
                <a:extLst>
                  <a:ext uri="{FF2B5EF4-FFF2-40B4-BE49-F238E27FC236}">
                    <a16:creationId xmlns:a16="http://schemas.microsoft.com/office/drawing/2014/main" id="{1A40E039-4DCC-430F-BF3F-55EA32CE2F50}"/>
                  </a:ext>
                </a:extLst>
              </p:cNvPr>
              <p:cNvSpPr txBox="1"/>
              <p:nvPr/>
            </p:nvSpPr>
            <p:spPr>
              <a:xfrm>
                <a:off x="22735074" y="11798740"/>
                <a:ext cx="527417" cy="453122"/>
              </a:xfrm>
              <a:prstGeom prst="rect">
                <a:avLst/>
              </a:prstGeom>
              <a:solidFill>
                <a:srgbClr val="F68B1F"/>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kern="0">
                    <a:solidFill>
                      <a:sysClr val="windowText" lastClr="000000"/>
                    </a:solidFill>
                    <a:latin typeface="Arial" panose="020B0604020202020204" pitchFamily="34" charset="0"/>
                    <a:cs typeface="Arial" panose="020B0604020202020204" pitchFamily="34" charset="0"/>
                  </a:rPr>
                  <a:t>…</a:t>
                </a:r>
                <a:endParaRPr lang="en-US" sz="900" kern="0">
                  <a:solidFill>
                    <a:sysClr val="windowText" lastClr="000000"/>
                  </a:solidFill>
                  <a:latin typeface="Arial" panose="020B0604020202020204" pitchFamily="34" charset="0"/>
                  <a:cs typeface="Arial" panose="020B0604020202020204" pitchFamily="34" charset="0"/>
                </a:endParaRPr>
              </a:p>
            </p:txBody>
          </p:sp>
          <p:cxnSp>
            <p:nvCxnSpPr>
              <p:cNvPr id="151" name="Straight Arrow Connector 150">
                <a:extLst>
                  <a:ext uri="{FF2B5EF4-FFF2-40B4-BE49-F238E27FC236}">
                    <a16:creationId xmlns:a16="http://schemas.microsoft.com/office/drawing/2014/main" id="{28777F77-E2E8-413B-8B57-489CE645F045}"/>
                  </a:ext>
                </a:extLst>
              </p:cNvPr>
              <p:cNvCxnSpPr>
                <a:cxnSpLocks/>
                <a:stCxn id="153" idx="3"/>
                <a:endCxn id="150" idx="1"/>
              </p:cNvCxnSpPr>
              <p:nvPr/>
            </p:nvCxnSpPr>
            <p:spPr>
              <a:xfrm>
                <a:off x="21575852" y="12023895"/>
                <a:ext cx="1159222" cy="1406"/>
              </a:xfrm>
              <a:prstGeom prst="straightConnector1">
                <a:avLst/>
              </a:prstGeom>
              <a:noFill/>
              <a:ln w="28575" cap="flat" cmpd="sng" algn="ctr">
                <a:solidFill>
                  <a:schemeClr val="bg1"/>
                </a:solidFill>
                <a:prstDash val="solid"/>
                <a:miter lim="800000"/>
                <a:headEnd type="triangle"/>
                <a:tailEnd type="none"/>
              </a:ln>
              <a:effectLst/>
            </p:spPr>
          </p:cxnSp>
          <p:cxnSp>
            <p:nvCxnSpPr>
              <p:cNvPr id="152" name="Straight Arrow Connector 151">
                <a:extLst>
                  <a:ext uri="{FF2B5EF4-FFF2-40B4-BE49-F238E27FC236}">
                    <a16:creationId xmlns:a16="http://schemas.microsoft.com/office/drawing/2014/main" id="{190FF17D-EE6A-4DFF-B19B-D349BAF6931A}"/>
                  </a:ext>
                </a:extLst>
              </p:cNvPr>
              <p:cNvCxnSpPr>
                <a:cxnSpLocks/>
                <a:stCxn id="150" idx="3"/>
                <a:endCxn id="142" idx="2"/>
              </p:cNvCxnSpPr>
              <p:nvPr/>
            </p:nvCxnSpPr>
            <p:spPr>
              <a:xfrm flipV="1">
                <a:off x="23262491" y="12021763"/>
                <a:ext cx="271081" cy="3538"/>
              </a:xfrm>
              <a:prstGeom prst="straightConnector1">
                <a:avLst/>
              </a:prstGeom>
              <a:noFill/>
              <a:ln w="28575" cap="flat" cmpd="sng" algn="ctr">
                <a:solidFill>
                  <a:schemeClr val="bg1"/>
                </a:solidFill>
                <a:prstDash val="solid"/>
                <a:miter lim="800000"/>
                <a:headEnd type="triangle"/>
                <a:tailEnd type="none"/>
              </a:ln>
              <a:effectLst/>
            </p:spPr>
          </p:cxnSp>
          <p:sp>
            <p:nvSpPr>
              <p:cNvPr id="153" name="TextBox 10">
                <a:extLst>
                  <a:ext uri="{FF2B5EF4-FFF2-40B4-BE49-F238E27FC236}">
                    <a16:creationId xmlns:a16="http://schemas.microsoft.com/office/drawing/2014/main" id="{AE040A23-8789-4881-87FB-86795FC0B183}"/>
                  </a:ext>
                </a:extLst>
              </p:cNvPr>
              <p:cNvSpPr txBox="1"/>
              <p:nvPr/>
            </p:nvSpPr>
            <p:spPr>
              <a:xfrm>
                <a:off x="20409787" y="11750552"/>
                <a:ext cx="1166065" cy="546686"/>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1200" kern="0">
                  <a:solidFill>
                    <a:sysClr val="windowText" lastClr="000000"/>
                  </a:solidFill>
                  <a:latin typeface="Arial" panose="020B0604020202020204" pitchFamily="34" charset="0"/>
                  <a:cs typeface="Arial" panose="020B0604020202020204" pitchFamily="34" charset="0"/>
                </a:endParaRPr>
              </a:p>
            </p:txBody>
          </p:sp>
          <p:cxnSp>
            <p:nvCxnSpPr>
              <p:cNvPr id="154" name="Straight Arrow Connector 153">
                <a:extLst>
                  <a:ext uri="{FF2B5EF4-FFF2-40B4-BE49-F238E27FC236}">
                    <a16:creationId xmlns:a16="http://schemas.microsoft.com/office/drawing/2014/main" id="{7E678C75-1561-445E-B521-6D525119A420}"/>
                  </a:ext>
                </a:extLst>
              </p:cNvPr>
              <p:cNvCxnSpPr>
                <a:cxnSpLocks/>
                <a:stCxn id="145" idx="3"/>
                <a:endCxn id="148" idx="1"/>
              </p:cNvCxnSpPr>
              <p:nvPr/>
            </p:nvCxnSpPr>
            <p:spPr>
              <a:xfrm>
                <a:off x="24762842" y="12025300"/>
                <a:ext cx="2088771" cy="12669"/>
              </a:xfrm>
              <a:prstGeom prst="straightConnector1">
                <a:avLst/>
              </a:prstGeom>
              <a:noFill/>
              <a:ln w="28575" cap="flat" cmpd="sng" algn="ctr">
                <a:solidFill>
                  <a:schemeClr val="bg1"/>
                </a:solidFill>
                <a:prstDash val="solid"/>
                <a:miter lim="800000"/>
                <a:headEnd type="triangle"/>
                <a:tailEnd type="none"/>
              </a:ln>
              <a:effectLst/>
            </p:spPr>
          </p:cxnSp>
          <p:sp>
            <p:nvSpPr>
              <p:cNvPr id="155" name="Oval 154">
                <a:extLst>
                  <a:ext uri="{FF2B5EF4-FFF2-40B4-BE49-F238E27FC236}">
                    <a16:creationId xmlns:a16="http://schemas.microsoft.com/office/drawing/2014/main" id="{DF8940DA-702F-4329-A1EC-82376BFEFD47}"/>
                  </a:ext>
                </a:extLst>
              </p:cNvPr>
              <p:cNvSpPr/>
              <p:nvPr/>
            </p:nvSpPr>
            <p:spPr>
              <a:xfrm>
                <a:off x="23499609" y="11767593"/>
                <a:ext cx="367661" cy="366794"/>
              </a:xfrm>
              <a:prstGeom prst="ellipse">
                <a:avLst/>
              </a:prstGeom>
              <a:solidFill>
                <a:schemeClr val="bg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00">
                  <a:defRPr/>
                </a:pPr>
                <a:endParaRPr lang="en-US" sz="1050" kern="0">
                  <a:solidFill>
                    <a:sysClr val="window" lastClr="FFFFFF"/>
                  </a:solidFill>
                  <a:latin typeface="Calibri" panose="020F0502020204030204"/>
                </a:endParaRPr>
              </a:p>
            </p:txBody>
          </p:sp>
          <p:cxnSp>
            <p:nvCxnSpPr>
              <p:cNvPr id="156" name="Straight Connector 155">
                <a:extLst>
                  <a:ext uri="{FF2B5EF4-FFF2-40B4-BE49-F238E27FC236}">
                    <a16:creationId xmlns:a16="http://schemas.microsoft.com/office/drawing/2014/main" id="{3FFE91E6-7508-4311-A764-8B8D03DF93BA}"/>
                  </a:ext>
                </a:extLst>
              </p:cNvPr>
              <p:cNvCxnSpPr>
                <a:cxnSpLocks/>
                <a:stCxn id="155" idx="1"/>
                <a:endCxn id="155" idx="5"/>
              </p:cNvCxnSpPr>
              <p:nvPr/>
            </p:nvCxnSpPr>
            <p:spPr>
              <a:xfrm>
                <a:off x="23553452" y="11821309"/>
                <a:ext cx="259976" cy="259363"/>
              </a:xfrm>
              <a:prstGeom prst="line">
                <a:avLst/>
              </a:prstGeom>
              <a:noFill/>
              <a:ln w="6350" cap="flat" cmpd="sng" algn="ctr">
                <a:solidFill>
                  <a:sysClr val="windowText" lastClr="000000"/>
                </a:solidFill>
                <a:prstDash val="solid"/>
                <a:miter lim="800000"/>
              </a:ln>
              <a:effectLst/>
            </p:spPr>
          </p:cxnSp>
          <p:cxnSp>
            <p:nvCxnSpPr>
              <p:cNvPr id="157" name="Straight Connector 156">
                <a:extLst>
                  <a:ext uri="{FF2B5EF4-FFF2-40B4-BE49-F238E27FC236}">
                    <a16:creationId xmlns:a16="http://schemas.microsoft.com/office/drawing/2014/main" id="{DCBC1181-AE85-4D0B-95D5-35B4C752D7F3}"/>
                  </a:ext>
                </a:extLst>
              </p:cNvPr>
              <p:cNvCxnSpPr>
                <a:cxnSpLocks/>
                <a:stCxn id="155" idx="7"/>
                <a:endCxn id="155" idx="3"/>
              </p:cNvCxnSpPr>
              <p:nvPr/>
            </p:nvCxnSpPr>
            <p:spPr>
              <a:xfrm flipH="1">
                <a:off x="23553452" y="11821309"/>
                <a:ext cx="259976" cy="259363"/>
              </a:xfrm>
              <a:prstGeom prst="line">
                <a:avLst/>
              </a:prstGeom>
              <a:noFill/>
              <a:ln w="6350" cap="flat" cmpd="sng" algn="ctr">
                <a:solidFill>
                  <a:sysClr val="windowText" lastClr="000000"/>
                </a:solidFill>
                <a:prstDash val="solid"/>
                <a:miter lim="800000"/>
              </a:ln>
              <a:effectLst/>
            </p:spPr>
          </p:cxnSp>
          <p:sp>
            <p:nvSpPr>
              <p:cNvPr id="158" name="TextBox 5">
                <a:extLst>
                  <a:ext uri="{FF2B5EF4-FFF2-40B4-BE49-F238E27FC236}">
                    <a16:creationId xmlns:a16="http://schemas.microsoft.com/office/drawing/2014/main" id="{58792924-F46F-48FE-BE9A-76A70ECF92D7}"/>
                  </a:ext>
                </a:extLst>
              </p:cNvPr>
              <p:cNvSpPr txBox="1"/>
              <p:nvPr/>
            </p:nvSpPr>
            <p:spPr>
              <a:xfrm>
                <a:off x="24205109" y="11716878"/>
                <a:ext cx="523771" cy="475298"/>
              </a:xfrm>
              <a:prstGeom prst="rect">
                <a:avLst/>
              </a:prstGeom>
              <a:solidFill>
                <a:srgbClr val="F68B1F"/>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dirty="0">
                    <a:solidFill>
                      <a:sysClr val="windowText" lastClr="000000"/>
                    </a:solidFill>
                    <a:latin typeface="Arial" panose="020B0604020202020204" pitchFamily="34" charset="0"/>
                    <a:cs typeface="Arial" panose="020B0604020202020204" pitchFamily="34" charset="0"/>
                  </a:rPr>
                  <a:t>IF</a:t>
                </a:r>
              </a:p>
            </p:txBody>
          </p:sp>
          <p:cxnSp>
            <p:nvCxnSpPr>
              <p:cNvPr id="160" name="Straight Arrow Connector 159">
                <a:extLst>
                  <a:ext uri="{FF2B5EF4-FFF2-40B4-BE49-F238E27FC236}">
                    <a16:creationId xmlns:a16="http://schemas.microsoft.com/office/drawing/2014/main" id="{A2389AE5-B932-4984-A5CD-13F732E9F693}"/>
                  </a:ext>
                </a:extLst>
              </p:cNvPr>
              <p:cNvCxnSpPr>
                <a:cxnSpLocks/>
                <a:stCxn id="155" idx="6"/>
                <a:endCxn id="158" idx="1"/>
              </p:cNvCxnSpPr>
              <p:nvPr/>
            </p:nvCxnSpPr>
            <p:spPr>
              <a:xfrm>
                <a:off x="23867270" y="11950990"/>
                <a:ext cx="337838" cy="3537"/>
              </a:xfrm>
              <a:prstGeom prst="straightConnector1">
                <a:avLst/>
              </a:prstGeom>
              <a:noFill/>
              <a:ln w="28575" cap="flat" cmpd="sng" algn="ctr">
                <a:solidFill>
                  <a:schemeClr val="bg1"/>
                </a:solidFill>
                <a:prstDash val="solid"/>
                <a:miter lim="800000"/>
                <a:headEnd type="triangle"/>
                <a:tailEnd type="none"/>
              </a:ln>
              <a:effectLst/>
            </p:spPr>
          </p:cxnSp>
          <p:sp>
            <p:nvSpPr>
              <p:cNvPr id="163" name="TextBox 5">
                <a:extLst>
                  <a:ext uri="{FF2B5EF4-FFF2-40B4-BE49-F238E27FC236}">
                    <a16:creationId xmlns:a16="http://schemas.microsoft.com/office/drawing/2014/main" id="{183CC328-3D1D-41E4-8995-D6C9F0801634}"/>
                  </a:ext>
                </a:extLst>
              </p:cNvPr>
              <p:cNvSpPr txBox="1"/>
              <p:nvPr/>
            </p:nvSpPr>
            <p:spPr>
              <a:xfrm>
                <a:off x="22701112" y="11727967"/>
                <a:ext cx="527417" cy="453122"/>
              </a:xfrm>
              <a:prstGeom prst="rect">
                <a:avLst/>
              </a:prstGeom>
              <a:solidFill>
                <a:srgbClr val="F68B1F"/>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dirty="0">
                    <a:solidFill>
                      <a:sysClr val="windowText" lastClr="000000"/>
                    </a:solidFill>
                    <a:latin typeface="Arial" panose="020B0604020202020204" pitchFamily="34" charset="0"/>
                    <a:cs typeface="Arial" panose="020B0604020202020204" pitchFamily="34" charset="0"/>
                  </a:rPr>
                  <a:t>RF</a:t>
                </a:r>
                <a:endParaRPr lang="en-US" sz="900" b="1" kern="0" dirty="0">
                  <a:solidFill>
                    <a:sysClr val="windowText" lastClr="000000"/>
                  </a:solidFill>
                  <a:latin typeface="Arial" panose="020B0604020202020204" pitchFamily="34" charset="0"/>
                  <a:cs typeface="Arial" panose="020B0604020202020204" pitchFamily="34" charset="0"/>
                </a:endParaRPr>
              </a:p>
            </p:txBody>
          </p:sp>
          <p:cxnSp>
            <p:nvCxnSpPr>
              <p:cNvPr id="164" name="Straight Arrow Connector 163">
                <a:extLst>
                  <a:ext uri="{FF2B5EF4-FFF2-40B4-BE49-F238E27FC236}">
                    <a16:creationId xmlns:a16="http://schemas.microsoft.com/office/drawing/2014/main" id="{E4DFCD93-5AC8-48C4-AFCE-02B30663AF36}"/>
                  </a:ext>
                </a:extLst>
              </p:cNvPr>
              <p:cNvCxnSpPr>
                <a:cxnSpLocks/>
                <a:stCxn id="166" idx="3"/>
                <a:endCxn id="163" idx="1"/>
              </p:cNvCxnSpPr>
              <p:nvPr/>
            </p:nvCxnSpPr>
            <p:spPr>
              <a:xfrm>
                <a:off x="21541889" y="11953122"/>
                <a:ext cx="1159223" cy="1406"/>
              </a:xfrm>
              <a:prstGeom prst="straightConnector1">
                <a:avLst/>
              </a:prstGeom>
              <a:noFill/>
              <a:ln w="28575" cap="flat" cmpd="sng" algn="ctr">
                <a:solidFill>
                  <a:schemeClr val="bg1"/>
                </a:solidFill>
                <a:prstDash val="solid"/>
                <a:miter lim="800000"/>
                <a:headEnd type="triangle"/>
                <a:tailEnd type="none"/>
              </a:ln>
              <a:effectLst/>
            </p:spPr>
          </p:cxnSp>
          <p:cxnSp>
            <p:nvCxnSpPr>
              <p:cNvPr id="165" name="Straight Arrow Connector 164">
                <a:extLst>
                  <a:ext uri="{FF2B5EF4-FFF2-40B4-BE49-F238E27FC236}">
                    <a16:creationId xmlns:a16="http://schemas.microsoft.com/office/drawing/2014/main" id="{4DBBA6B5-61BF-436B-945F-BD426AC36301}"/>
                  </a:ext>
                </a:extLst>
              </p:cNvPr>
              <p:cNvCxnSpPr>
                <a:cxnSpLocks/>
                <a:stCxn id="163" idx="3"/>
                <a:endCxn id="155" idx="2"/>
              </p:cNvCxnSpPr>
              <p:nvPr/>
            </p:nvCxnSpPr>
            <p:spPr>
              <a:xfrm flipV="1">
                <a:off x="23228529" y="11950990"/>
                <a:ext cx="271081" cy="3538"/>
              </a:xfrm>
              <a:prstGeom prst="straightConnector1">
                <a:avLst/>
              </a:prstGeom>
              <a:noFill/>
              <a:ln w="28575" cap="flat" cmpd="sng" algn="ctr">
                <a:solidFill>
                  <a:schemeClr val="bg1"/>
                </a:solidFill>
                <a:prstDash val="solid"/>
                <a:miter lim="800000"/>
                <a:headEnd type="triangle"/>
                <a:tailEnd type="none"/>
              </a:ln>
              <a:effectLst/>
            </p:spPr>
          </p:cxnSp>
          <p:sp>
            <p:nvSpPr>
              <p:cNvPr id="166" name="TextBox 10">
                <a:extLst>
                  <a:ext uri="{FF2B5EF4-FFF2-40B4-BE49-F238E27FC236}">
                    <a16:creationId xmlns:a16="http://schemas.microsoft.com/office/drawing/2014/main" id="{5FA678DA-FD78-47EE-82A8-E442E146E786}"/>
                  </a:ext>
                </a:extLst>
              </p:cNvPr>
              <p:cNvSpPr txBox="1"/>
              <p:nvPr/>
            </p:nvSpPr>
            <p:spPr>
              <a:xfrm>
                <a:off x="20375824" y="11679779"/>
                <a:ext cx="1166065" cy="546686"/>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dirty="0">
                    <a:solidFill>
                      <a:sysClr val="windowText" lastClr="000000"/>
                    </a:solidFill>
                    <a:latin typeface="Arial" panose="020B0604020202020204" pitchFamily="34" charset="0"/>
                    <a:cs typeface="Arial" panose="020B0604020202020204" pitchFamily="34" charset="0"/>
                  </a:rPr>
                  <a:t>Pre-Amp</a:t>
                </a:r>
              </a:p>
            </p:txBody>
          </p:sp>
          <p:cxnSp>
            <p:nvCxnSpPr>
              <p:cNvPr id="167" name="Straight Arrow Connector 166">
                <a:extLst>
                  <a:ext uri="{FF2B5EF4-FFF2-40B4-BE49-F238E27FC236}">
                    <a16:creationId xmlns:a16="http://schemas.microsoft.com/office/drawing/2014/main" id="{38F2F2B6-B514-46CF-9A3F-878E201C2B6A}"/>
                  </a:ext>
                </a:extLst>
              </p:cNvPr>
              <p:cNvCxnSpPr>
                <a:cxnSpLocks/>
                <a:stCxn id="158" idx="3"/>
                <a:endCxn id="161" idx="1"/>
              </p:cNvCxnSpPr>
              <p:nvPr/>
            </p:nvCxnSpPr>
            <p:spPr>
              <a:xfrm>
                <a:off x="24728880" y="11954527"/>
                <a:ext cx="2088770" cy="9494"/>
              </a:xfrm>
              <a:prstGeom prst="straightConnector1">
                <a:avLst/>
              </a:prstGeom>
              <a:noFill/>
              <a:ln w="28575" cap="flat" cmpd="sng" algn="ctr">
                <a:solidFill>
                  <a:schemeClr val="bg1"/>
                </a:solidFill>
                <a:prstDash val="solid"/>
                <a:miter lim="800000"/>
                <a:headEnd type="triangle"/>
                <a:tailEnd type="none"/>
              </a:ln>
              <a:effectLst/>
            </p:spPr>
          </p:cxnSp>
          <p:sp>
            <p:nvSpPr>
              <p:cNvPr id="168" name="TextBox 5">
                <a:extLst>
                  <a:ext uri="{FF2B5EF4-FFF2-40B4-BE49-F238E27FC236}">
                    <a16:creationId xmlns:a16="http://schemas.microsoft.com/office/drawing/2014/main" id="{0C09FBEE-7E53-47D3-AAF5-DB899D6AC588}"/>
                  </a:ext>
                </a:extLst>
              </p:cNvPr>
              <p:cNvSpPr txBox="1"/>
              <p:nvPr/>
            </p:nvSpPr>
            <p:spPr>
              <a:xfrm>
                <a:off x="23410594" y="10993445"/>
                <a:ext cx="527417" cy="453122"/>
              </a:xfrm>
              <a:prstGeom prst="rect">
                <a:avLst/>
              </a:prstGeom>
              <a:solidFill>
                <a:srgbClr val="F68B1F"/>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l-GR" sz="1200" b="1" kern="0">
                    <a:solidFill>
                      <a:sysClr val="windowText" lastClr="000000"/>
                    </a:solidFill>
                    <a:latin typeface="Arial" panose="020B0604020202020204" pitchFamily="34" charset="0"/>
                    <a:cs typeface="Arial" panose="020B0604020202020204" pitchFamily="34" charset="0"/>
                  </a:rPr>
                  <a:t>Σ</a:t>
                </a:r>
                <a:endParaRPr lang="en-US" sz="900" b="1" kern="0">
                  <a:solidFill>
                    <a:sysClr val="windowText" lastClr="000000"/>
                  </a:solidFill>
                  <a:latin typeface="Arial" panose="020B0604020202020204" pitchFamily="34" charset="0"/>
                  <a:cs typeface="Arial" panose="020B0604020202020204" pitchFamily="34" charset="0"/>
                </a:endParaRPr>
              </a:p>
            </p:txBody>
          </p:sp>
          <p:cxnSp>
            <p:nvCxnSpPr>
              <p:cNvPr id="169" name="Straight Arrow Connector 168">
                <a:extLst>
                  <a:ext uri="{FF2B5EF4-FFF2-40B4-BE49-F238E27FC236}">
                    <a16:creationId xmlns:a16="http://schemas.microsoft.com/office/drawing/2014/main" id="{3CA5EC22-622B-49AA-8E77-19A8195F497B}"/>
                  </a:ext>
                </a:extLst>
              </p:cNvPr>
              <p:cNvCxnSpPr>
                <a:cxnSpLocks/>
                <a:stCxn id="168" idx="2"/>
              </p:cNvCxnSpPr>
              <p:nvPr/>
            </p:nvCxnSpPr>
            <p:spPr>
              <a:xfrm>
                <a:off x="23674304" y="11446567"/>
                <a:ext cx="0" cy="311726"/>
              </a:xfrm>
              <a:prstGeom prst="straightConnector1">
                <a:avLst/>
              </a:prstGeom>
              <a:noFill/>
              <a:ln w="28575" cap="flat" cmpd="sng" algn="ctr">
                <a:solidFill>
                  <a:schemeClr val="bg1"/>
                </a:solidFill>
                <a:prstDash val="solid"/>
                <a:miter lim="800000"/>
                <a:tailEnd type="triangle"/>
              </a:ln>
              <a:effectLst/>
            </p:spPr>
          </p:cxnSp>
          <p:sp>
            <p:nvSpPr>
              <p:cNvPr id="170" name="Rectangle 169">
                <a:extLst>
                  <a:ext uri="{FF2B5EF4-FFF2-40B4-BE49-F238E27FC236}">
                    <a16:creationId xmlns:a16="http://schemas.microsoft.com/office/drawing/2014/main" id="{AD3A541B-321E-4D55-8470-C6CD164D62DA}"/>
                  </a:ext>
                </a:extLst>
              </p:cNvPr>
              <p:cNvSpPr/>
              <p:nvPr/>
            </p:nvSpPr>
            <p:spPr>
              <a:xfrm>
                <a:off x="22575960" y="10846674"/>
                <a:ext cx="2408938" cy="1597800"/>
              </a:xfrm>
              <a:prstGeom prst="rect">
                <a:avLst/>
              </a:prstGeom>
              <a:noFill/>
              <a:ln w="28575">
                <a:solidFill>
                  <a:srgbClr val="F68B1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5">
                <a:extLst>
                  <a:ext uri="{FF2B5EF4-FFF2-40B4-BE49-F238E27FC236}">
                    <a16:creationId xmlns:a16="http://schemas.microsoft.com/office/drawing/2014/main" id="{E465D245-C490-448F-916D-D684807222E6}"/>
                  </a:ext>
                </a:extLst>
              </p:cNvPr>
              <p:cNvSpPr txBox="1"/>
              <p:nvPr/>
            </p:nvSpPr>
            <p:spPr>
              <a:xfrm>
                <a:off x="22340242" y="7107935"/>
                <a:ext cx="527418" cy="457021"/>
              </a:xfrm>
              <a:prstGeom prst="rect">
                <a:avLst/>
              </a:prstGeom>
              <a:solidFill>
                <a:srgbClr val="00ADDC"/>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l-GR" sz="1200" b="1" kern="0">
                    <a:solidFill>
                      <a:sysClr val="windowText" lastClr="000000"/>
                    </a:solidFill>
                    <a:latin typeface="Arial" panose="020B0604020202020204" pitchFamily="34" charset="0"/>
                    <a:cs typeface="Arial" panose="020B0604020202020204" pitchFamily="34" charset="0"/>
                  </a:rPr>
                  <a:t>Σ</a:t>
                </a:r>
                <a:endParaRPr lang="en-US" sz="900" b="1" kern="0">
                  <a:solidFill>
                    <a:sysClr val="windowText" lastClr="000000"/>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EBCFDEEB-6256-4155-8398-082887308AEB}"/>
                  </a:ext>
                </a:extLst>
              </p:cNvPr>
              <p:cNvSpPr/>
              <p:nvPr/>
            </p:nvSpPr>
            <p:spPr>
              <a:xfrm flipH="1">
                <a:off x="21869009" y="8149154"/>
                <a:ext cx="4705233" cy="4456683"/>
              </a:xfrm>
              <a:prstGeom prst="rect">
                <a:avLst/>
              </a:prstGeom>
              <a:noFill/>
              <a:ln w="28575">
                <a:solidFill>
                  <a:srgbClr val="B2D33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0">
                <a:extLst>
                  <a:ext uri="{FF2B5EF4-FFF2-40B4-BE49-F238E27FC236}">
                    <a16:creationId xmlns:a16="http://schemas.microsoft.com/office/drawing/2014/main" id="{3FA936C2-A0AE-4DE6-964C-BED55FA0A242}"/>
                  </a:ext>
                </a:extLst>
              </p:cNvPr>
              <p:cNvSpPr txBox="1"/>
              <p:nvPr/>
            </p:nvSpPr>
            <p:spPr>
              <a:xfrm>
                <a:off x="21774917" y="7780137"/>
                <a:ext cx="4112519" cy="451099"/>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600" b="1" kern="0" dirty="0">
                    <a:solidFill>
                      <a:schemeClr val="bg1"/>
                    </a:solidFill>
                    <a:latin typeface="Arial" panose="020B0604020202020204" pitchFamily="34" charset="0"/>
                    <a:cs typeface="Arial" panose="020B0604020202020204" pitchFamily="34" charset="0"/>
                  </a:rPr>
                  <a:t>Block Downconverter Chassis (Group 2)</a:t>
                </a:r>
              </a:p>
            </p:txBody>
          </p:sp>
          <p:sp>
            <p:nvSpPr>
              <p:cNvPr id="174" name="TextBox 10">
                <a:extLst>
                  <a:ext uri="{FF2B5EF4-FFF2-40B4-BE49-F238E27FC236}">
                    <a16:creationId xmlns:a16="http://schemas.microsoft.com/office/drawing/2014/main" id="{D2A58929-3528-4470-B28F-8E496412A588}"/>
                  </a:ext>
                </a:extLst>
              </p:cNvPr>
              <p:cNvSpPr txBox="1"/>
              <p:nvPr/>
            </p:nvSpPr>
            <p:spPr>
              <a:xfrm>
                <a:off x="26461938" y="6124729"/>
                <a:ext cx="2221911" cy="694985"/>
              </a:xfrm>
              <a:prstGeom prst="rect">
                <a:avLst/>
              </a:prstGeom>
              <a:solidFill>
                <a:srgbClr val="B72467"/>
              </a:solidFill>
              <a:ln w="9525" cmpd="sng">
                <a:solidFill>
                  <a:schemeClr val="tx1"/>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400" b="1" kern="0" dirty="0">
                    <a:solidFill>
                      <a:schemeClr val="bg1"/>
                    </a:solidFill>
                    <a:latin typeface="Arial" panose="020B0604020202020204" pitchFamily="34" charset="0"/>
                    <a:cs typeface="Arial" panose="020B0604020202020204" pitchFamily="34" charset="0"/>
                  </a:rPr>
                  <a:t>Other Block Downconverter Chassis</a:t>
                </a:r>
                <a:endParaRPr lang="en-US" sz="1000" b="1" kern="0" dirty="0">
                  <a:solidFill>
                    <a:schemeClr val="bg1"/>
                  </a:solidFill>
                  <a:latin typeface="Arial" panose="020B0604020202020204" pitchFamily="34" charset="0"/>
                  <a:cs typeface="Arial" panose="020B0604020202020204" pitchFamily="34" charset="0"/>
                </a:endParaRPr>
              </a:p>
            </p:txBody>
          </p:sp>
          <p:cxnSp>
            <p:nvCxnSpPr>
              <p:cNvPr id="176" name="Straight Arrow Connector 175">
                <a:extLst>
                  <a:ext uri="{FF2B5EF4-FFF2-40B4-BE49-F238E27FC236}">
                    <a16:creationId xmlns:a16="http://schemas.microsoft.com/office/drawing/2014/main" id="{B48AB8F8-9170-4099-9742-11DF25C25420}"/>
                  </a:ext>
                </a:extLst>
              </p:cNvPr>
              <p:cNvCxnSpPr>
                <a:cxnSpLocks/>
                <a:stCxn id="77" idx="3"/>
                <a:endCxn id="174" idx="1"/>
              </p:cNvCxnSpPr>
              <p:nvPr/>
            </p:nvCxnSpPr>
            <p:spPr>
              <a:xfrm>
                <a:off x="22617408" y="6463442"/>
                <a:ext cx="3844530" cy="8780"/>
              </a:xfrm>
              <a:prstGeom prst="straightConnector1">
                <a:avLst/>
              </a:prstGeom>
              <a:noFill/>
              <a:ln w="57150" cap="flat" cmpd="sng" algn="ctr">
                <a:solidFill>
                  <a:schemeClr val="bg1"/>
                </a:solidFill>
                <a:prstDash val="solid"/>
                <a:miter lim="800000"/>
                <a:tailEnd type="triangle"/>
              </a:ln>
              <a:effectLst/>
            </p:spPr>
          </p:cxnSp>
          <p:cxnSp>
            <p:nvCxnSpPr>
              <p:cNvPr id="177" name="Connector: Elbow 176">
                <a:extLst>
                  <a:ext uri="{FF2B5EF4-FFF2-40B4-BE49-F238E27FC236}">
                    <a16:creationId xmlns:a16="http://schemas.microsoft.com/office/drawing/2014/main" id="{F78B3D40-8137-422F-B94D-338808160436}"/>
                  </a:ext>
                </a:extLst>
              </p:cNvPr>
              <p:cNvCxnSpPr>
                <a:cxnSpLocks/>
                <a:stCxn id="171" idx="3"/>
                <a:endCxn id="174" idx="2"/>
              </p:cNvCxnSpPr>
              <p:nvPr/>
            </p:nvCxnSpPr>
            <p:spPr>
              <a:xfrm flipV="1">
                <a:off x="22867660" y="6819714"/>
                <a:ext cx="4705234" cy="516732"/>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CBA7D0EC-10A3-43D7-B1E3-FE7A4A63C423}"/>
                  </a:ext>
                </a:extLst>
              </p:cNvPr>
              <p:cNvCxnSpPr>
                <a:cxnSpLocks/>
                <a:endCxn id="124" idx="0"/>
              </p:cNvCxnSpPr>
              <p:nvPr/>
            </p:nvCxnSpPr>
            <p:spPr>
              <a:xfrm>
                <a:off x="23384796" y="7353330"/>
                <a:ext cx="1" cy="1409475"/>
              </a:xfrm>
              <a:prstGeom prst="straightConnector1">
                <a:avLst/>
              </a:prstGeom>
              <a:noFill/>
              <a:ln w="38100" cap="flat" cmpd="sng" algn="ctr">
                <a:solidFill>
                  <a:schemeClr val="bg1"/>
                </a:solidFill>
                <a:prstDash val="solid"/>
                <a:miter lim="800000"/>
                <a:tailEnd type="triangle"/>
              </a:ln>
              <a:effectLst/>
            </p:spPr>
          </p:cxnSp>
          <p:sp>
            <p:nvSpPr>
              <p:cNvPr id="199" name="TextBox 10">
                <a:extLst>
                  <a:ext uri="{FF2B5EF4-FFF2-40B4-BE49-F238E27FC236}">
                    <a16:creationId xmlns:a16="http://schemas.microsoft.com/office/drawing/2014/main" id="{132487F5-207A-4CE2-B91E-2590F4D8ABC4}"/>
                  </a:ext>
                </a:extLst>
              </p:cNvPr>
              <p:cNvSpPr txBox="1"/>
              <p:nvPr/>
            </p:nvSpPr>
            <p:spPr>
              <a:xfrm>
                <a:off x="19391568" y="5745435"/>
                <a:ext cx="2355140" cy="473129"/>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600" b="1" kern="0" dirty="0">
                    <a:solidFill>
                      <a:srgbClr val="00ADDC"/>
                    </a:solidFill>
                    <a:latin typeface="Arial" panose="020B0604020202020204" pitchFamily="34" charset="0"/>
                    <a:cs typeface="Arial" panose="020B0604020202020204" pitchFamily="34" charset="0"/>
                  </a:rPr>
                  <a:t>LO Conditioner PCB</a:t>
                </a:r>
                <a:endParaRPr lang="en-US" sz="1050" b="1" kern="0" dirty="0">
                  <a:solidFill>
                    <a:srgbClr val="00ADDC"/>
                  </a:solidFill>
                  <a:latin typeface="Arial" panose="020B0604020202020204" pitchFamily="34" charset="0"/>
                  <a:cs typeface="Arial" panose="020B0604020202020204" pitchFamily="34" charset="0"/>
                </a:endParaRPr>
              </a:p>
            </p:txBody>
          </p:sp>
          <p:sp>
            <p:nvSpPr>
              <p:cNvPr id="135" name="TextBox 10">
                <a:extLst>
                  <a:ext uri="{FF2B5EF4-FFF2-40B4-BE49-F238E27FC236}">
                    <a16:creationId xmlns:a16="http://schemas.microsoft.com/office/drawing/2014/main" id="{7D90E981-23A3-4375-9575-71B9E1042588}"/>
                  </a:ext>
                </a:extLst>
              </p:cNvPr>
              <p:cNvSpPr txBox="1"/>
              <p:nvPr/>
            </p:nvSpPr>
            <p:spPr>
              <a:xfrm>
                <a:off x="26888391" y="11846186"/>
                <a:ext cx="612648" cy="546686"/>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900" kern="0">
                  <a:solidFill>
                    <a:sysClr val="windowText" lastClr="000000"/>
                  </a:solidFill>
                  <a:latin typeface="Arial" panose="020B0604020202020204" pitchFamily="34" charset="0"/>
                  <a:cs typeface="Arial" panose="020B0604020202020204" pitchFamily="34" charset="0"/>
                </a:endParaRPr>
              </a:p>
            </p:txBody>
          </p:sp>
          <p:sp>
            <p:nvSpPr>
              <p:cNvPr id="148" name="TextBox 10">
                <a:extLst>
                  <a:ext uri="{FF2B5EF4-FFF2-40B4-BE49-F238E27FC236}">
                    <a16:creationId xmlns:a16="http://schemas.microsoft.com/office/drawing/2014/main" id="{0F3CF510-D2D5-4FA2-88C8-7E4E83B5D11D}"/>
                  </a:ext>
                </a:extLst>
              </p:cNvPr>
              <p:cNvSpPr txBox="1"/>
              <p:nvPr/>
            </p:nvSpPr>
            <p:spPr>
              <a:xfrm>
                <a:off x="26851613" y="11764626"/>
                <a:ext cx="612648" cy="546686"/>
              </a:xfrm>
              <a:prstGeom prst="rect">
                <a:avLst/>
              </a:prstGeom>
              <a:solidFill>
                <a:schemeClr val="bg1"/>
              </a:solidFill>
              <a:ln w="9525" cmpd="sng">
                <a:solidFill>
                  <a:sysClr val="windowText" lastClr="000000"/>
                </a:solid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endParaRPr lang="en-US" sz="900" kern="0">
                  <a:solidFill>
                    <a:sysClr val="windowText" lastClr="000000"/>
                  </a:solidFill>
                  <a:latin typeface="Arial" panose="020B0604020202020204" pitchFamily="34" charset="0"/>
                  <a:cs typeface="Arial" panose="020B0604020202020204" pitchFamily="34" charset="0"/>
                </a:endParaRPr>
              </a:p>
            </p:txBody>
          </p:sp>
          <p:sp>
            <p:nvSpPr>
              <p:cNvPr id="161" name="TextBox 10">
                <a:extLst>
                  <a:ext uri="{FF2B5EF4-FFF2-40B4-BE49-F238E27FC236}">
                    <a16:creationId xmlns:a16="http://schemas.microsoft.com/office/drawing/2014/main" id="{2B2E882D-2850-439F-BE95-45D479C8E3D1}"/>
                  </a:ext>
                </a:extLst>
              </p:cNvPr>
              <p:cNvSpPr txBox="1"/>
              <p:nvPr/>
            </p:nvSpPr>
            <p:spPr>
              <a:xfrm>
                <a:off x="26817650" y="11690678"/>
                <a:ext cx="612648" cy="546686"/>
              </a:xfrm>
              <a:prstGeom prst="rect">
                <a:avLst/>
              </a:prstGeom>
              <a:solidFill>
                <a:schemeClr val="bg1"/>
              </a:solidFill>
              <a:ln w="9525" cmpd="sng">
                <a:solidFill>
                  <a:sysClr val="windowText" lastClr="000000"/>
                </a:solidFill>
              </a:ln>
              <a:effectLst/>
            </p:spPr>
            <p:txBody>
              <a:bodyPr wrap="square" lIns="91440" tIns="45720" rIns="91440" bIns="4572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en-US" sz="1200" b="1" kern="0" dirty="0">
                    <a:solidFill>
                      <a:sysClr val="windowText" lastClr="000000"/>
                    </a:solidFill>
                    <a:latin typeface="Arial"/>
                    <a:cs typeface="Arial"/>
                  </a:rPr>
                  <a:t>DAC</a:t>
                </a:r>
              </a:p>
            </p:txBody>
          </p:sp>
        </p:grpSp>
      </p:grpSp>
      <p:grpSp>
        <p:nvGrpSpPr>
          <p:cNvPr id="243" name="Group 242">
            <a:extLst>
              <a:ext uri="{FF2B5EF4-FFF2-40B4-BE49-F238E27FC236}">
                <a16:creationId xmlns:a16="http://schemas.microsoft.com/office/drawing/2014/main" id="{2480F15A-DED3-4174-B1D7-F907AEF99549}"/>
              </a:ext>
            </a:extLst>
          </p:cNvPr>
          <p:cNvGrpSpPr>
            <a:grpSpLocks noChangeAspect="1"/>
          </p:cNvGrpSpPr>
          <p:nvPr/>
        </p:nvGrpSpPr>
        <p:grpSpPr>
          <a:xfrm>
            <a:off x="12632124" y="16341825"/>
            <a:ext cx="8288548" cy="3767009"/>
            <a:chOff x="9661884" y="11763784"/>
            <a:chExt cx="5517899" cy="2507792"/>
          </a:xfrm>
        </p:grpSpPr>
        <p:cxnSp>
          <p:nvCxnSpPr>
            <p:cNvPr id="231" name="Straight Arrow Connector 230">
              <a:extLst>
                <a:ext uri="{FF2B5EF4-FFF2-40B4-BE49-F238E27FC236}">
                  <a16:creationId xmlns:a16="http://schemas.microsoft.com/office/drawing/2014/main" id="{074349C9-2332-4729-8AB6-55E9B97AE143}"/>
                </a:ext>
              </a:extLst>
            </p:cNvPr>
            <p:cNvCxnSpPr>
              <a:cxnSpLocks/>
            </p:cNvCxnSpPr>
            <p:nvPr/>
          </p:nvCxnSpPr>
          <p:spPr>
            <a:xfrm>
              <a:off x="10045150" y="13559539"/>
              <a:ext cx="5134633"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B0E28D1-AEDC-410E-8CAC-F5E8CE62609A}"/>
                </a:ext>
              </a:extLst>
            </p:cNvPr>
            <p:cNvCxnSpPr>
              <a:cxnSpLocks/>
            </p:cNvCxnSpPr>
            <p:nvPr/>
          </p:nvCxnSpPr>
          <p:spPr>
            <a:xfrm flipV="1">
              <a:off x="10060217" y="11852039"/>
              <a:ext cx="0" cy="17075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43791467-7E54-484E-A026-0C144D54F8F5}"/>
                </a:ext>
              </a:extLst>
            </p:cNvPr>
            <p:cNvCxnSpPr/>
            <p:nvPr/>
          </p:nvCxnSpPr>
          <p:spPr>
            <a:xfrm flipV="1">
              <a:off x="10761442" y="12444050"/>
              <a:ext cx="0" cy="109728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0724F13E-E1E3-4FC6-A5B6-98AD51A115DA}"/>
                </a:ext>
              </a:extLst>
            </p:cNvPr>
            <p:cNvCxnSpPr>
              <a:cxnSpLocks/>
            </p:cNvCxnSpPr>
            <p:nvPr/>
          </p:nvCxnSpPr>
          <p:spPr>
            <a:xfrm flipV="1">
              <a:off x="13486192" y="12223905"/>
              <a:ext cx="0" cy="131742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5" name="TextBox 234">
              <a:extLst>
                <a:ext uri="{FF2B5EF4-FFF2-40B4-BE49-F238E27FC236}">
                  <a16:creationId xmlns:a16="http://schemas.microsoft.com/office/drawing/2014/main" id="{29A8BF08-1040-45D8-8232-2F57A09DD03C}"/>
                </a:ext>
              </a:extLst>
            </p:cNvPr>
            <p:cNvSpPr txBox="1"/>
            <p:nvPr/>
          </p:nvSpPr>
          <p:spPr>
            <a:xfrm>
              <a:off x="10566074" y="13583189"/>
              <a:ext cx="392184" cy="266363"/>
            </a:xfrm>
            <a:prstGeom prst="rect">
              <a:avLst/>
            </a:prstGeom>
            <a:noFill/>
            <a:ln>
              <a:noFill/>
            </a:ln>
          </p:spPr>
          <p:txBody>
            <a:bodyPr wrap="square" rtlCol="0">
              <a:spAutoFit/>
            </a:bodyPr>
            <a:lstStyle/>
            <a:p>
              <a:pPr algn="ctr"/>
              <a:r>
                <a:rPr lang="en-US" sz="2000" dirty="0">
                  <a:solidFill>
                    <a:schemeClr val="bg1"/>
                  </a:solidFill>
                  <a:latin typeface="Arial" panose="020B0604020202020204" pitchFamily="34" charset="0"/>
                  <a:cs typeface="Arial" panose="020B0604020202020204" pitchFamily="34" charset="0"/>
                </a:rPr>
                <a:t>IF</a:t>
              </a:r>
              <a:r>
                <a:rPr lang="en-US" sz="2000" baseline="-25000" dirty="0">
                  <a:solidFill>
                    <a:schemeClr val="bg1"/>
                  </a:solidFill>
                  <a:latin typeface="Arial" panose="020B0604020202020204" pitchFamily="34" charset="0"/>
                  <a:cs typeface="Arial" panose="020B0604020202020204" pitchFamily="34" charset="0"/>
                </a:rPr>
                <a:t>D</a:t>
              </a:r>
            </a:p>
          </p:txBody>
        </p:sp>
        <p:sp>
          <p:nvSpPr>
            <p:cNvPr id="236" name="TextBox 235">
              <a:extLst>
                <a:ext uri="{FF2B5EF4-FFF2-40B4-BE49-F238E27FC236}">
                  <a16:creationId xmlns:a16="http://schemas.microsoft.com/office/drawing/2014/main" id="{F826BC9E-5AF7-4BA5-A657-FD6F2A0B373D}"/>
                </a:ext>
              </a:extLst>
            </p:cNvPr>
            <p:cNvSpPr txBox="1"/>
            <p:nvPr/>
          </p:nvSpPr>
          <p:spPr>
            <a:xfrm>
              <a:off x="13032455" y="13584881"/>
              <a:ext cx="907474" cy="266363"/>
            </a:xfrm>
            <a:prstGeom prst="rect">
              <a:avLst/>
            </a:prstGeom>
            <a:noFill/>
          </p:spPr>
          <p:txBody>
            <a:bodyPr wrap="square" rtlCol="0">
              <a:spAutoFit/>
            </a:bodyPr>
            <a:lstStyle/>
            <a:p>
              <a:pPr algn="ctr"/>
              <a:r>
                <a:rPr lang="en-US" sz="2000" dirty="0">
                  <a:solidFill>
                    <a:schemeClr val="bg1"/>
                  </a:solidFill>
                  <a:latin typeface="Arial" panose="020B0604020202020204" pitchFamily="34" charset="0"/>
                  <a:cs typeface="Arial" panose="020B0604020202020204" pitchFamily="34" charset="0"/>
                </a:rPr>
                <a:t>RF</a:t>
              </a:r>
            </a:p>
          </p:txBody>
        </p:sp>
        <p:sp>
          <p:nvSpPr>
            <p:cNvPr id="237" name="TextBox 236">
              <a:extLst>
                <a:ext uri="{FF2B5EF4-FFF2-40B4-BE49-F238E27FC236}">
                  <a16:creationId xmlns:a16="http://schemas.microsoft.com/office/drawing/2014/main" id="{6B95BC2C-B5DA-435D-9296-964C609260AD}"/>
                </a:ext>
              </a:extLst>
            </p:cNvPr>
            <p:cNvSpPr txBox="1"/>
            <p:nvPr/>
          </p:nvSpPr>
          <p:spPr>
            <a:xfrm>
              <a:off x="13697084" y="13581496"/>
              <a:ext cx="632421" cy="266363"/>
            </a:xfrm>
            <a:prstGeom prst="rect">
              <a:avLst/>
            </a:prstGeom>
            <a:noFill/>
            <a:ln>
              <a:noFill/>
            </a:ln>
          </p:spPr>
          <p:txBody>
            <a:bodyPr wrap="square" rtlCol="0">
              <a:spAutoFit/>
            </a:bodyPr>
            <a:lstStyle/>
            <a:p>
              <a:pPr algn="ctr"/>
              <a:r>
                <a:rPr lang="en-US" sz="2000" dirty="0">
                  <a:solidFill>
                    <a:srgbClr val="F68B1F"/>
                  </a:solidFill>
                  <a:latin typeface="Arial" panose="020B0604020202020204" pitchFamily="34" charset="0"/>
                  <a:cs typeface="Arial" panose="020B0604020202020204" pitchFamily="34" charset="0"/>
                </a:rPr>
                <a:t>LO</a:t>
              </a:r>
              <a:r>
                <a:rPr lang="en-US" sz="2000" baseline="-25000" dirty="0">
                  <a:solidFill>
                    <a:srgbClr val="F68B1F"/>
                  </a:solidFill>
                  <a:latin typeface="Arial" panose="020B0604020202020204" pitchFamily="34" charset="0"/>
                  <a:cs typeface="Arial" panose="020B0604020202020204" pitchFamily="34" charset="0"/>
                </a:rPr>
                <a:t>D2</a:t>
              </a:r>
            </a:p>
          </p:txBody>
        </p:sp>
        <p:sp>
          <p:nvSpPr>
            <p:cNvPr id="238" name="TextBox 237">
              <a:extLst>
                <a:ext uri="{FF2B5EF4-FFF2-40B4-BE49-F238E27FC236}">
                  <a16:creationId xmlns:a16="http://schemas.microsoft.com/office/drawing/2014/main" id="{969DFBA6-E54B-4AC7-9FF2-1A10D6B46B90}"/>
                </a:ext>
              </a:extLst>
            </p:cNvPr>
            <p:cNvSpPr txBox="1"/>
            <p:nvPr/>
          </p:nvSpPr>
          <p:spPr>
            <a:xfrm rot="16200000">
              <a:off x="9177332" y="12439217"/>
              <a:ext cx="1317426" cy="348321"/>
            </a:xfrm>
            <a:prstGeom prst="rect">
              <a:avLst/>
            </a:prstGeom>
            <a:noFill/>
          </p:spPr>
          <p:txBody>
            <a:bodyPr wrap="square" rtlCol="0">
              <a:spAutoFit/>
            </a:bodyPr>
            <a:lstStyle/>
            <a:p>
              <a:pPr algn="ctr"/>
              <a:r>
                <a:rPr lang="en-US" sz="2800" dirty="0">
                  <a:solidFill>
                    <a:schemeClr val="bg1"/>
                  </a:solidFill>
                  <a:latin typeface="Arial" panose="020B0604020202020204" pitchFamily="34" charset="0"/>
                  <a:cs typeface="Arial" panose="020B0604020202020204" pitchFamily="34" charset="0"/>
                </a:rPr>
                <a:t>Power</a:t>
              </a:r>
            </a:p>
          </p:txBody>
        </p:sp>
        <p:sp>
          <p:nvSpPr>
            <p:cNvPr id="239" name="TextBox 238">
              <a:extLst>
                <a:ext uri="{FF2B5EF4-FFF2-40B4-BE49-F238E27FC236}">
                  <a16:creationId xmlns:a16="http://schemas.microsoft.com/office/drawing/2014/main" id="{25CD82E1-C03D-4815-8D90-C4BC30C7C90D}"/>
                </a:ext>
              </a:extLst>
            </p:cNvPr>
            <p:cNvSpPr txBox="1"/>
            <p:nvPr/>
          </p:nvSpPr>
          <p:spPr>
            <a:xfrm>
              <a:off x="11759063" y="13923255"/>
              <a:ext cx="1454896" cy="348321"/>
            </a:xfrm>
            <a:prstGeom prst="rect">
              <a:avLst/>
            </a:prstGeom>
            <a:noFill/>
          </p:spPr>
          <p:txBody>
            <a:bodyPr wrap="square" rtlCol="0">
              <a:spAutoFit/>
            </a:bodyPr>
            <a:lstStyle/>
            <a:p>
              <a:pPr algn="ctr"/>
              <a:r>
                <a:rPr lang="en-US" sz="2800" dirty="0">
                  <a:solidFill>
                    <a:schemeClr val="bg1"/>
                  </a:solidFill>
                  <a:latin typeface="Arial" panose="020B0604020202020204" pitchFamily="34" charset="0"/>
                  <a:cs typeface="Arial" panose="020B0604020202020204" pitchFamily="34" charset="0"/>
                </a:rPr>
                <a:t>Frequency</a:t>
              </a:r>
            </a:p>
          </p:txBody>
        </p:sp>
        <p:cxnSp>
          <p:nvCxnSpPr>
            <p:cNvPr id="240" name="Straight Arrow Connector 239">
              <a:extLst>
                <a:ext uri="{FF2B5EF4-FFF2-40B4-BE49-F238E27FC236}">
                  <a16:creationId xmlns:a16="http://schemas.microsoft.com/office/drawing/2014/main" id="{CA2ABC56-E61C-4AD1-AD61-8A20C7A2BE32}"/>
                </a:ext>
              </a:extLst>
            </p:cNvPr>
            <p:cNvCxnSpPr>
              <a:cxnSpLocks/>
            </p:cNvCxnSpPr>
            <p:nvPr/>
          </p:nvCxnSpPr>
          <p:spPr>
            <a:xfrm flipV="1">
              <a:off x="13016468" y="12223905"/>
              <a:ext cx="0" cy="1317425"/>
            </a:xfrm>
            <a:prstGeom prst="straightConnector1">
              <a:avLst/>
            </a:prstGeom>
            <a:ln w="38100">
              <a:solidFill>
                <a:srgbClr val="B2D33B"/>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1" name="TextBox 240">
              <a:extLst>
                <a:ext uri="{FF2B5EF4-FFF2-40B4-BE49-F238E27FC236}">
                  <a16:creationId xmlns:a16="http://schemas.microsoft.com/office/drawing/2014/main" id="{2A58BE69-F700-4947-A34B-74E62AC39681}"/>
                </a:ext>
              </a:extLst>
            </p:cNvPr>
            <p:cNvSpPr txBox="1"/>
            <p:nvPr/>
          </p:nvSpPr>
          <p:spPr>
            <a:xfrm>
              <a:off x="12774509" y="13584881"/>
              <a:ext cx="529600" cy="266363"/>
            </a:xfrm>
            <a:prstGeom prst="rect">
              <a:avLst/>
            </a:prstGeom>
            <a:noFill/>
            <a:ln>
              <a:noFill/>
            </a:ln>
          </p:spPr>
          <p:txBody>
            <a:bodyPr wrap="square" rtlCol="0">
              <a:spAutoFit/>
            </a:bodyPr>
            <a:lstStyle/>
            <a:p>
              <a:pPr algn="ctr"/>
              <a:r>
                <a:rPr lang="en-US" sz="2000" dirty="0">
                  <a:solidFill>
                    <a:srgbClr val="B2D33B"/>
                  </a:solidFill>
                  <a:latin typeface="Arial" panose="020B0604020202020204" pitchFamily="34" charset="0"/>
                  <a:cs typeface="Arial" panose="020B0604020202020204" pitchFamily="34" charset="0"/>
                </a:rPr>
                <a:t>LO</a:t>
              </a:r>
              <a:r>
                <a:rPr lang="en-US" sz="2000" baseline="-25000" dirty="0">
                  <a:solidFill>
                    <a:srgbClr val="B2D33B"/>
                  </a:solidFill>
                  <a:latin typeface="Arial" panose="020B0604020202020204" pitchFamily="34" charset="0"/>
                  <a:cs typeface="Arial" panose="020B0604020202020204" pitchFamily="34" charset="0"/>
                </a:rPr>
                <a:t>D1</a:t>
              </a:r>
            </a:p>
          </p:txBody>
        </p:sp>
        <p:cxnSp>
          <p:nvCxnSpPr>
            <p:cNvPr id="242" name="Straight Arrow Connector 241">
              <a:extLst>
                <a:ext uri="{FF2B5EF4-FFF2-40B4-BE49-F238E27FC236}">
                  <a16:creationId xmlns:a16="http://schemas.microsoft.com/office/drawing/2014/main" id="{C33D6433-64D9-4F70-B956-CD531566645E}"/>
                </a:ext>
              </a:extLst>
            </p:cNvPr>
            <p:cNvCxnSpPr>
              <a:cxnSpLocks/>
            </p:cNvCxnSpPr>
            <p:nvPr/>
          </p:nvCxnSpPr>
          <p:spPr>
            <a:xfrm flipV="1">
              <a:off x="13958187" y="12223904"/>
              <a:ext cx="0" cy="1317425"/>
            </a:xfrm>
            <a:prstGeom prst="straightConnector1">
              <a:avLst/>
            </a:prstGeom>
            <a:ln w="38100">
              <a:solidFill>
                <a:srgbClr val="F68B1F"/>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0" name="TextBox 2">
                  <a:extLst>
                    <a:ext uri="{FF2B5EF4-FFF2-40B4-BE49-F238E27FC236}">
                      <a16:creationId xmlns:a16="http://schemas.microsoft.com/office/drawing/2014/main" id="{0A31D988-2E16-4B48-B202-7B7AE87E693D}"/>
                    </a:ext>
                  </a:extLst>
                </p:cNvPr>
                <p:cNvSpPr txBox="1"/>
                <p:nvPr/>
              </p:nvSpPr>
              <p:spPr>
                <a:xfrm>
                  <a:off x="10490224" y="11763784"/>
                  <a:ext cx="1998023" cy="32783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𝑓</m:t>
                            </m:r>
                          </m:e>
                          <m:sub>
                            <m:r>
                              <a:rPr lang="en-US" sz="3200" i="1">
                                <a:solidFill>
                                  <a:schemeClr val="bg1"/>
                                </a:solidFill>
                                <a:latin typeface="Cambria Math" panose="02040503050406030204" pitchFamily="18" charset="0"/>
                              </a:rPr>
                              <m:t>𝐼𝐹</m:t>
                            </m:r>
                          </m:sub>
                        </m:sSub>
                        <m:r>
                          <a:rPr lang="en-US" sz="3200" i="1">
                            <a:solidFill>
                              <a:schemeClr val="bg1"/>
                            </a:solidFill>
                            <a:latin typeface="Cambria Math" panose="02040503050406030204" pitchFamily="18" charset="0"/>
                          </a:rPr>
                          <m:t>=</m:t>
                        </m:r>
                        <m:d>
                          <m:dPr>
                            <m:begChr m:val="|"/>
                            <m:endChr m:val="|"/>
                            <m:ctrlPr>
                              <a:rPr lang="en-US" sz="3200" i="1">
                                <a:solidFill>
                                  <a:schemeClr val="bg1"/>
                                </a:solidFill>
                                <a:latin typeface="Cambria Math" panose="02040503050406030204" pitchFamily="18" charset="0"/>
                              </a:rPr>
                            </m:ctrlPr>
                          </m:dPr>
                          <m:e>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𝑓</m:t>
                                </m:r>
                              </m:e>
                              <m:sub>
                                <m:r>
                                  <a:rPr lang="en-US" sz="3200" i="1">
                                    <a:solidFill>
                                      <a:schemeClr val="bg1"/>
                                    </a:solidFill>
                                    <a:latin typeface="Cambria Math" panose="02040503050406030204" pitchFamily="18" charset="0"/>
                                  </a:rPr>
                                  <m:t>𝐿𝑂</m:t>
                                </m:r>
                              </m:sub>
                            </m:sSub>
                            <m:r>
                              <a:rPr lang="en-US" sz="3200" i="1">
                                <a:solidFill>
                                  <a:schemeClr val="bg1"/>
                                </a:solidFill>
                                <a:latin typeface="Cambria Math" panose="02040503050406030204" pitchFamily="18" charset="0"/>
                              </a:rPr>
                              <m:t>−</m:t>
                            </m:r>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𝑓</m:t>
                                </m:r>
                              </m:e>
                              <m:sub>
                                <m:r>
                                  <a:rPr lang="en-US" sz="3200" i="1">
                                    <a:solidFill>
                                      <a:schemeClr val="bg1"/>
                                    </a:solidFill>
                                    <a:latin typeface="Cambria Math" panose="02040503050406030204" pitchFamily="18" charset="0"/>
                                  </a:rPr>
                                  <m:t>𝑅𝐹</m:t>
                                </m:r>
                              </m:sub>
                            </m:sSub>
                          </m:e>
                        </m:d>
                      </m:oMath>
                    </m:oMathPara>
                  </a14:m>
                  <a:endParaRPr lang="en-US" sz="3200" dirty="0">
                    <a:solidFill>
                      <a:schemeClr val="bg1"/>
                    </a:solidFill>
                  </a:endParaRPr>
                </a:p>
              </p:txBody>
            </p:sp>
          </mc:Choice>
          <mc:Fallback xmlns="">
            <p:sp>
              <p:nvSpPr>
                <p:cNvPr id="230" name="TextBox 2">
                  <a:extLst>
                    <a:ext uri="{FF2B5EF4-FFF2-40B4-BE49-F238E27FC236}">
                      <a16:creationId xmlns:a16="http://schemas.microsoft.com/office/drawing/2014/main" id="{0A31D988-2E16-4B48-B202-7B7AE87E693D}"/>
                    </a:ext>
                  </a:extLst>
                </p:cNvPr>
                <p:cNvSpPr txBox="1">
                  <a:spLocks noRot="1" noChangeAspect="1" noMove="1" noResize="1" noEditPoints="1" noAdjustHandles="1" noChangeArrowheads="1" noChangeShapeType="1" noTextEdit="1"/>
                </p:cNvSpPr>
                <p:nvPr/>
              </p:nvSpPr>
              <p:spPr>
                <a:xfrm>
                  <a:off x="10490224" y="11763784"/>
                  <a:ext cx="1998023" cy="327832"/>
                </a:xfrm>
                <a:prstGeom prst="rect">
                  <a:avLst/>
                </a:prstGeom>
                <a:blipFill>
                  <a:blip r:embed="rId10"/>
                  <a:stretch>
                    <a:fillRect/>
                  </a:stretch>
                </a:blipFill>
              </p:spPr>
              <p:txBody>
                <a:bodyPr/>
                <a:lstStyle/>
                <a:p>
                  <a:r>
                    <a:rPr lang="en-US">
                      <a:noFill/>
                    </a:rPr>
                    <a:t> </a:t>
                  </a:r>
                </a:p>
              </p:txBody>
            </p:sp>
          </mc:Fallback>
        </mc:AlternateContent>
        <p:cxnSp>
          <p:nvCxnSpPr>
            <p:cNvPr id="225" name="Straight Arrow Connector 224">
              <a:extLst>
                <a:ext uri="{FF2B5EF4-FFF2-40B4-BE49-F238E27FC236}">
                  <a16:creationId xmlns:a16="http://schemas.microsoft.com/office/drawing/2014/main" id="{C8A647E4-3165-466A-A30D-FC7A598741FE}"/>
                </a:ext>
              </a:extLst>
            </p:cNvPr>
            <p:cNvCxnSpPr>
              <a:cxnSpLocks/>
            </p:cNvCxnSpPr>
            <p:nvPr/>
          </p:nvCxnSpPr>
          <p:spPr>
            <a:xfrm flipV="1">
              <a:off x="12461736" y="12225206"/>
              <a:ext cx="0" cy="1317425"/>
            </a:xfrm>
            <a:prstGeom prst="straightConnector1">
              <a:avLst/>
            </a:prstGeom>
            <a:ln w="38100">
              <a:solidFill>
                <a:srgbClr val="00ADDC"/>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D4E13850-A1DA-4C78-9E8F-C34F1D54D612}"/>
                </a:ext>
              </a:extLst>
            </p:cNvPr>
            <p:cNvSpPr txBox="1"/>
            <p:nvPr/>
          </p:nvSpPr>
          <p:spPr>
            <a:xfrm>
              <a:off x="12194413" y="13586182"/>
              <a:ext cx="529600" cy="266363"/>
            </a:xfrm>
            <a:prstGeom prst="rect">
              <a:avLst/>
            </a:prstGeom>
            <a:noFill/>
            <a:ln>
              <a:noFill/>
            </a:ln>
          </p:spPr>
          <p:txBody>
            <a:bodyPr wrap="square" rtlCol="0">
              <a:spAutoFit/>
            </a:bodyPr>
            <a:lstStyle/>
            <a:p>
              <a:pPr algn="ctr"/>
              <a:r>
                <a:rPr lang="en-US" sz="2000" dirty="0">
                  <a:solidFill>
                    <a:srgbClr val="00ADDC"/>
                  </a:solidFill>
                  <a:latin typeface="Arial" panose="020B0604020202020204" pitchFamily="34" charset="0"/>
                  <a:cs typeface="Arial" panose="020B0604020202020204" pitchFamily="34" charset="0"/>
                </a:rPr>
                <a:t>LO</a:t>
              </a:r>
              <a:r>
                <a:rPr lang="en-US" sz="2000" baseline="-25000" dirty="0">
                  <a:solidFill>
                    <a:srgbClr val="00ADDC"/>
                  </a:solidFill>
                  <a:latin typeface="Arial" panose="020B0604020202020204" pitchFamily="34" charset="0"/>
                  <a:cs typeface="Arial" panose="020B0604020202020204" pitchFamily="34" charset="0"/>
                </a:rPr>
                <a:t>U1</a:t>
              </a:r>
            </a:p>
          </p:txBody>
        </p:sp>
        <p:cxnSp>
          <p:nvCxnSpPr>
            <p:cNvPr id="227" name="Straight Arrow Connector 226">
              <a:extLst>
                <a:ext uri="{FF2B5EF4-FFF2-40B4-BE49-F238E27FC236}">
                  <a16:creationId xmlns:a16="http://schemas.microsoft.com/office/drawing/2014/main" id="{047DEDBA-AAAF-4DBF-9587-16BB1E81D704}"/>
                </a:ext>
              </a:extLst>
            </p:cNvPr>
            <p:cNvCxnSpPr>
              <a:cxnSpLocks/>
            </p:cNvCxnSpPr>
            <p:nvPr/>
          </p:nvCxnSpPr>
          <p:spPr>
            <a:xfrm flipV="1">
              <a:off x="14530643" y="12222213"/>
              <a:ext cx="0" cy="1317425"/>
            </a:xfrm>
            <a:prstGeom prst="straightConnector1">
              <a:avLst/>
            </a:prstGeom>
            <a:ln w="38100">
              <a:solidFill>
                <a:srgbClr val="FFCD3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E99934F6-43CC-4BA0-BE86-9D99ED1E752C}"/>
                </a:ext>
              </a:extLst>
            </p:cNvPr>
            <p:cNvSpPr txBox="1"/>
            <p:nvPr/>
          </p:nvSpPr>
          <p:spPr>
            <a:xfrm>
              <a:off x="14294335" y="13583189"/>
              <a:ext cx="529600" cy="266363"/>
            </a:xfrm>
            <a:prstGeom prst="rect">
              <a:avLst/>
            </a:prstGeom>
            <a:noFill/>
            <a:ln>
              <a:noFill/>
            </a:ln>
          </p:spPr>
          <p:txBody>
            <a:bodyPr wrap="square" rtlCol="0">
              <a:spAutoFit/>
            </a:bodyPr>
            <a:lstStyle/>
            <a:p>
              <a:pPr algn="ctr"/>
              <a:r>
                <a:rPr lang="en-US" sz="2000" dirty="0">
                  <a:solidFill>
                    <a:srgbClr val="FFCD34"/>
                  </a:solidFill>
                  <a:latin typeface="Arial" panose="020B0604020202020204" pitchFamily="34" charset="0"/>
                  <a:cs typeface="Arial" panose="020B0604020202020204" pitchFamily="34" charset="0"/>
                </a:rPr>
                <a:t>LO</a:t>
              </a:r>
              <a:r>
                <a:rPr lang="en-US" sz="2000" baseline="-25000" dirty="0">
                  <a:solidFill>
                    <a:srgbClr val="FFCD34"/>
                  </a:solidFill>
                  <a:latin typeface="Arial" panose="020B0604020202020204" pitchFamily="34" charset="0"/>
                  <a:cs typeface="Arial" panose="020B0604020202020204" pitchFamily="34" charset="0"/>
                </a:rPr>
                <a:t>U2</a:t>
              </a:r>
            </a:p>
          </p:txBody>
        </p:sp>
        <p:cxnSp>
          <p:nvCxnSpPr>
            <p:cNvPr id="222" name="Straight Arrow Connector 221">
              <a:extLst>
                <a:ext uri="{FF2B5EF4-FFF2-40B4-BE49-F238E27FC236}">
                  <a16:creationId xmlns:a16="http://schemas.microsoft.com/office/drawing/2014/main" id="{6994AFB7-83D9-4C0A-8993-6CF6A7BF9846}"/>
                </a:ext>
              </a:extLst>
            </p:cNvPr>
            <p:cNvCxnSpPr/>
            <p:nvPr/>
          </p:nvCxnSpPr>
          <p:spPr>
            <a:xfrm flipV="1">
              <a:off x="11516800" y="12442358"/>
              <a:ext cx="0" cy="109728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43F2EE8B-6FB5-480D-AB7E-A044C7AC09B1}"/>
                </a:ext>
              </a:extLst>
            </p:cNvPr>
            <p:cNvSpPr txBox="1"/>
            <p:nvPr/>
          </p:nvSpPr>
          <p:spPr>
            <a:xfrm>
              <a:off x="11321432" y="13581497"/>
              <a:ext cx="392184" cy="266363"/>
            </a:xfrm>
            <a:prstGeom prst="rect">
              <a:avLst/>
            </a:prstGeom>
            <a:noFill/>
          </p:spPr>
          <p:txBody>
            <a:bodyPr wrap="square" rtlCol="0">
              <a:spAutoFit/>
            </a:bodyPr>
            <a:lstStyle/>
            <a:p>
              <a:pPr algn="ctr"/>
              <a:r>
                <a:rPr lang="en-US" sz="2000" dirty="0">
                  <a:solidFill>
                    <a:schemeClr val="bg1"/>
                  </a:solidFill>
                  <a:latin typeface="Arial" panose="020B0604020202020204" pitchFamily="34" charset="0"/>
                  <a:cs typeface="Arial" panose="020B0604020202020204" pitchFamily="34" charset="0"/>
                </a:rPr>
                <a:t>IF</a:t>
              </a:r>
              <a:r>
                <a:rPr lang="en-US" sz="2000" baseline="-25000" dirty="0">
                  <a:solidFill>
                    <a:schemeClr val="bg1"/>
                  </a:solidFill>
                  <a:latin typeface="Arial" panose="020B0604020202020204" pitchFamily="34" charset="0"/>
                  <a:cs typeface="Arial" panose="020B0604020202020204" pitchFamily="34" charset="0"/>
                </a:rPr>
                <a:t>U</a:t>
              </a:r>
            </a:p>
          </p:txBody>
        </p:sp>
      </p:grpSp>
      <mc:AlternateContent xmlns:mc="http://schemas.openxmlformats.org/markup-compatibility/2006" xmlns:a14="http://schemas.microsoft.com/office/drawing/2010/main">
        <mc:Choice Requires="a14">
          <p:sp>
            <p:nvSpPr>
              <p:cNvPr id="244" name="Rounded Rectangle 46">
                <a:extLst>
                  <a:ext uri="{FF2B5EF4-FFF2-40B4-BE49-F238E27FC236}">
                    <a16:creationId xmlns:a16="http://schemas.microsoft.com/office/drawing/2014/main" id="{9F9E9769-8C33-49B9-85EF-51358C21FDDE}"/>
                  </a:ext>
                </a:extLst>
              </p:cNvPr>
              <p:cNvSpPr/>
              <p:nvPr/>
            </p:nvSpPr>
            <p:spPr bwMode="auto">
              <a:xfrm>
                <a:off x="1258473" y="19551594"/>
                <a:ext cx="11949363" cy="8539758"/>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800" b="1" cap="all" dirty="0">
                    <a:latin typeface="Arial" panose="020B0604020202020204" pitchFamily="34" charset="0"/>
                    <a:cs typeface="Arial" panose="020B0604020202020204" pitchFamily="34" charset="0"/>
                  </a:rPr>
                  <a:t>3. Frequency Scaling Combinatorics</a:t>
                </a:r>
                <a:endParaRPr lang="en-US" sz="28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When designing the LO conditioner board, the choice of the LO Ref frequency and the integer multipliers is a critical decision with far-reaching performance consequences. Because the board will have </a:t>
                </a:r>
                <a:r>
                  <a:rPr lang="en-US" sz="2400" b="1" dirty="0">
                    <a:latin typeface="Arial" panose="020B0604020202020204" pitchFamily="34" charset="0"/>
                    <a:cs typeface="Arial" panose="020B0604020202020204" pitchFamily="34" charset="0"/>
                  </a:rPr>
                  <a:t>one input frequency</a:t>
                </a:r>
                <a:r>
                  <a:rPr lang="en-US" sz="2400" dirty="0">
                    <a:latin typeface="Arial" panose="020B0604020202020204" pitchFamily="34" charset="0"/>
                    <a:cs typeface="Arial" panose="020B0604020202020204" pitchFamily="34" charset="0"/>
                  </a:rPr>
                  <a:t> (LO Ref), and </a:t>
                </a:r>
                <a:r>
                  <a:rPr lang="en-US" sz="2400" b="1" dirty="0">
                    <a:latin typeface="Arial" panose="020B0604020202020204" pitchFamily="34" charset="0"/>
                    <a:cs typeface="Arial" panose="020B0604020202020204" pitchFamily="34" charset="0"/>
                  </a:rPr>
                  <a:t>two output frequencies</a:t>
                </a:r>
                <a:r>
                  <a:rPr lang="en-US" sz="2400" dirty="0">
                    <a:latin typeface="Arial" panose="020B0604020202020204" pitchFamily="34" charset="0"/>
                    <a:cs typeface="Arial" panose="020B0604020202020204" pitchFamily="34" charset="0"/>
                  </a:rPr>
                  <a:t>, the </a:t>
                </a:r>
                <a:r>
                  <a:rPr lang="en-US" sz="2400" b="1" dirty="0">
                    <a:latin typeface="Arial" panose="020B0604020202020204" pitchFamily="34" charset="0"/>
                    <a:cs typeface="Arial" panose="020B0604020202020204" pitchFamily="34" charset="0"/>
                  </a:rPr>
                  <a:t>integer multipliers </a:t>
                </a:r>
                <a:r>
                  <a:rPr lang="en-US" sz="2400" dirty="0">
                    <a:latin typeface="Arial" panose="020B0604020202020204" pitchFamily="34" charset="0"/>
                    <a:cs typeface="Arial" panose="020B0604020202020204" pitchFamily="34" charset="0"/>
                  </a:rPr>
                  <a:t>that create LO up and LO down </a:t>
                </a:r>
                <a:r>
                  <a:rPr lang="en-US" sz="2400" b="1" dirty="0">
                    <a:latin typeface="Arial" panose="020B0604020202020204" pitchFamily="34" charset="0"/>
                    <a:cs typeface="Arial" panose="020B0604020202020204" pitchFamily="34" charset="0"/>
                  </a:rPr>
                  <a:t>must be different </a:t>
                </a:r>
                <a:r>
                  <a:rPr lang="en-US" sz="2400" dirty="0">
                    <a:latin typeface="Arial" panose="020B0604020202020204" pitchFamily="34" charset="0"/>
                    <a:cs typeface="Arial" panose="020B0604020202020204" pitchFamily="34" charset="0"/>
                  </a:rPr>
                  <a:t>(n choose 2 binomial coefficient). LO Ref can also be chosen so that the </a:t>
                </a:r>
                <a:r>
                  <a:rPr lang="en-US" sz="2400" b="1" dirty="0">
                    <a:latin typeface="Arial" panose="020B0604020202020204" pitchFamily="34" charset="0"/>
                    <a:cs typeface="Arial" panose="020B0604020202020204" pitchFamily="34" charset="0"/>
                  </a:rPr>
                  <a:t>multipliers </a:t>
                </a:r>
                <a:r>
                  <a:rPr lang="en-US" sz="2400" dirty="0">
                    <a:latin typeface="Arial" panose="020B0604020202020204" pitchFamily="34" charset="0"/>
                    <a:cs typeface="Arial" panose="020B0604020202020204" pitchFamily="34" charset="0"/>
                  </a:rPr>
                  <a:t>for LO up and down </a:t>
                </a:r>
                <a:r>
                  <a:rPr lang="en-US" sz="2400" b="1" dirty="0">
                    <a:latin typeface="Arial" panose="020B0604020202020204" pitchFamily="34" charset="0"/>
                    <a:cs typeface="Arial" panose="020B0604020202020204" pitchFamily="34" charset="0"/>
                  </a:rPr>
                  <a:t>could be swapped </a:t>
                </a:r>
                <a:r>
                  <a:rPr lang="en-US" sz="2400" dirty="0">
                    <a:latin typeface="Arial" panose="020B0604020202020204" pitchFamily="34" charset="0"/>
                    <a:cs typeface="Arial" panose="020B0604020202020204" pitchFamily="34" charset="0"/>
                  </a:rPr>
                  <a:t>(multiplies options by two). </a:t>
                </a:r>
                <a:r>
                  <a:rPr lang="en-US" sz="2400" b="1" dirty="0">
                    <a:latin typeface="Arial" panose="020B0604020202020204" pitchFamily="34" charset="0"/>
                    <a:cs typeface="Arial" panose="020B0604020202020204" pitchFamily="34" charset="0"/>
                  </a:rPr>
                  <a:t>LO up and down can</a:t>
                </a:r>
                <a:r>
                  <a:rPr lang="en-US" sz="2400" dirty="0">
                    <a:latin typeface="Arial" panose="020B0604020202020204" pitchFamily="34" charset="0"/>
                    <a:cs typeface="Arial" panose="020B0604020202020204" pitchFamily="34" charset="0"/>
                  </a:rPr>
                  <a:t> also </a:t>
                </a:r>
                <a:r>
                  <a:rPr lang="en-US" sz="2400" b="1" dirty="0">
                    <a:latin typeface="Arial" panose="020B0604020202020204" pitchFamily="34" charset="0"/>
                    <a:cs typeface="Arial" panose="020B0604020202020204" pitchFamily="34" charset="0"/>
                  </a:rPr>
                  <a:t>be above or below its associated RF</a:t>
                </a:r>
                <a:r>
                  <a:rPr lang="en-US" sz="2400" dirty="0">
                    <a:latin typeface="Arial" panose="020B0604020202020204" pitchFamily="34" charset="0"/>
                    <a:cs typeface="Arial" panose="020B0604020202020204" pitchFamily="34" charset="0"/>
                  </a:rPr>
                  <a:t> (multiplies options by two again). Based on the LO Ref frequency constraint, reasonable integer multipliers are 2, 3, and 4. This fixes “n” for the binomial coefficient, and results in a sample space as follows:</a:t>
                </a:r>
              </a:p>
              <a:p>
                <a:pPr algn="just"/>
                <a:endParaRPr lang="en-US" sz="2400" dirty="0">
                  <a:latin typeface="Arial" panose="020B060402020202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Arial" panose="020B0604020202020204" pitchFamily="34" charset="0"/>
                          <a:cs typeface="Times New Roman"/>
                        </a:rPr>
                        <m:t>𝑁𝑢𝑚𝑏𝑒𝑟</m:t>
                      </m:r>
                      <m:r>
                        <a:rPr lang="en-US" sz="2400" i="1">
                          <a:latin typeface="Cambria Math" panose="02040503050406030204" pitchFamily="18" charset="0"/>
                          <a:ea typeface="Arial" panose="020B0604020202020204" pitchFamily="34" charset="0"/>
                          <a:cs typeface="Times New Roman"/>
                        </a:rPr>
                        <m:t> </m:t>
                      </m:r>
                      <m:r>
                        <a:rPr lang="en-US" sz="2400" i="1">
                          <a:latin typeface="Cambria Math" panose="02040503050406030204" pitchFamily="18" charset="0"/>
                          <a:ea typeface="Arial" panose="020B0604020202020204" pitchFamily="34" charset="0"/>
                          <a:cs typeface="Times New Roman"/>
                        </a:rPr>
                        <m:t>𝑜𝑓</m:t>
                      </m:r>
                      <m:r>
                        <a:rPr lang="en-US" sz="2400" i="1">
                          <a:latin typeface="Cambria Math" panose="02040503050406030204" pitchFamily="18" charset="0"/>
                          <a:ea typeface="Arial" panose="020B0604020202020204" pitchFamily="34" charset="0"/>
                          <a:cs typeface="Times New Roman"/>
                        </a:rPr>
                        <m:t> </m:t>
                      </m:r>
                      <m:r>
                        <a:rPr lang="en-US" sz="2400" i="1">
                          <a:latin typeface="Cambria Math" panose="02040503050406030204" pitchFamily="18" charset="0"/>
                          <a:ea typeface="Arial" panose="020B0604020202020204" pitchFamily="34" charset="0"/>
                          <a:cs typeface="Times New Roman"/>
                        </a:rPr>
                        <m:t>𝑂𝑝𝑡𝑖𝑜𝑛𝑠</m:t>
                      </m:r>
                      <m:r>
                        <a:rPr lang="en-US" sz="2400" i="1">
                          <a:latin typeface="Cambria Math" panose="02040503050406030204" pitchFamily="18" charset="0"/>
                          <a:ea typeface="Arial" panose="020B0604020202020204" pitchFamily="34" charset="0"/>
                          <a:cs typeface="Times New Roman"/>
                        </a:rPr>
                        <m:t>=2×2×</m:t>
                      </m:r>
                      <m:d>
                        <m:dPr>
                          <m:ctrlPr>
                            <a:rPr lang="en-US" sz="2400" i="1">
                              <a:latin typeface="Cambria Math" panose="02040503050406030204" pitchFamily="18" charset="0"/>
                              <a:ea typeface="Arial" panose="020B0604020202020204" pitchFamily="34" charset="0"/>
                              <a:cs typeface="Times New Roman"/>
                            </a:rPr>
                          </m:ctrlPr>
                        </m:dPr>
                        <m:e>
                          <m:f>
                            <m:fPr>
                              <m:type m:val="noBar"/>
                              <m:ctrlPr>
                                <a:rPr lang="en-US" sz="2400" i="1">
                                  <a:latin typeface="Cambria Math" panose="02040503050406030204" pitchFamily="18" charset="0"/>
                                  <a:ea typeface="Arial" panose="020B0604020202020204" pitchFamily="34" charset="0"/>
                                  <a:cs typeface="Times New Roman"/>
                                </a:rPr>
                              </m:ctrlPr>
                            </m:fPr>
                            <m:num>
                              <m:r>
                                <a:rPr lang="en-US" sz="2400" i="1">
                                  <a:latin typeface="Cambria Math" panose="02040503050406030204" pitchFamily="18" charset="0"/>
                                  <a:ea typeface="Arial" panose="020B0604020202020204" pitchFamily="34" charset="0"/>
                                  <a:cs typeface="Times New Roman"/>
                                </a:rPr>
                                <m:t>3</m:t>
                              </m:r>
                            </m:num>
                            <m:den>
                              <m:r>
                                <a:rPr lang="en-US" sz="2400" i="1">
                                  <a:latin typeface="Cambria Math" panose="02040503050406030204" pitchFamily="18" charset="0"/>
                                  <a:ea typeface="Arial" panose="020B0604020202020204" pitchFamily="34" charset="0"/>
                                  <a:cs typeface="Times New Roman"/>
                                </a:rPr>
                                <m:t>2</m:t>
                              </m:r>
                            </m:den>
                          </m:f>
                        </m:e>
                      </m:d>
                      <m:r>
                        <a:rPr lang="en-US" sz="2400" i="1">
                          <a:latin typeface="Cambria Math" panose="02040503050406030204" pitchFamily="18" charset="0"/>
                          <a:ea typeface="Arial" panose="020B0604020202020204" pitchFamily="34" charset="0"/>
                          <a:cs typeface="Times New Roman"/>
                        </a:rPr>
                        <m:t>=4×</m:t>
                      </m:r>
                      <m:f>
                        <m:fPr>
                          <m:ctrlPr>
                            <a:rPr lang="en-US" sz="2400" i="1">
                              <a:latin typeface="Cambria Math" panose="02040503050406030204" pitchFamily="18" charset="0"/>
                              <a:cs typeface="Times New Roman"/>
                            </a:rPr>
                          </m:ctrlPr>
                        </m:fPr>
                        <m:num>
                          <m:r>
                            <a:rPr lang="en-US" sz="2400" i="1">
                              <a:latin typeface="Cambria Math" panose="02040503050406030204" pitchFamily="18" charset="0"/>
                              <a:cs typeface="Times New Roman"/>
                            </a:rPr>
                            <m:t>3!</m:t>
                          </m:r>
                        </m:num>
                        <m:den>
                          <m:r>
                            <a:rPr lang="en-US" sz="2400" i="1">
                              <a:latin typeface="Cambria Math" panose="02040503050406030204" pitchFamily="18" charset="0"/>
                              <a:cs typeface="Times New Roman"/>
                            </a:rPr>
                            <m:t>2!</m:t>
                          </m:r>
                          <m:d>
                            <m:dPr>
                              <m:ctrlPr>
                                <a:rPr lang="en-US" sz="2400" i="1">
                                  <a:latin typeface="Cambria Math" panose="02040503050406030204" pitchFamily="18" charset="0"/>
                                  <a:cs typeface="Times New Roman"/>
                                </a:rPr>
                              </m:ctrlPr>
                            </m:dPr>
                            <m:e>
                              <m:r>
                                <a:rPr lang="en-US" sz="2400" i="1">
                                  <a:latin typeface="Cambria Math" panose="02040503050406030204" pitchFamily="18" charset="0"/>
                                  <a:cs typeface="Times New Roman"/>
                                </a:rPr>
                                <m:t>3−2</m:t>
                              </m:r>
                            </m:e>
                          </m:d>
                          <m:r>
                            <a:rPr lang="en-US" sz="2400" i="1">
                              <a:latin typeface="Cambria Math" panose="02040503050406030204" pitchFamily="18" charset="0"/>
                              <a:cs typeface="Times New Roman"/>
                            </a:rPr>
                            <m:t>!</m:t>
                          </m:r>
                        </m:den>
                      </m:f>
                      <m:r>
                        <a:rPr lang="en-US" sz="2400" i="1">
                          <a:latin typeface="Cambria Math" panose="02040503050406030204" pitchFamily="18" charset="0"/>
                          <a:ea typeface="Arial" panose="020B0604020202020204" pitchFamily="34" charset="0"/>
                          <a:cs typeface="Times New Roman"/>
                        </a:rPr>
                        <m:t>=4×3=12 </m:t>
                      </m:r>
                      <m:r>
                        <a:rPr lang="en-US" sz="2400" i="1">
                          <a:latin typeface="Cambria Math" panose="02040503050406030204" pitchFamily="18" charset="0"/>
                          <a:ea typeface="Arial" panose="020B0604020202020204" pitchFamily="34" charset="0"/>
                          <a:cs typeface="Times New Roman"/>
                        </a:rPr>
                        <m:t>𝑜𝑝𝑡𝑖𝑜𝑛𝑠</m:t>
                      </m:r>
                      <m:r>
                        <a:rPr lang="en-US" sz="2400" i="1">
                          <a:latin typeface="Cambria Math" panose="02040503050406030204" pitchFamily="18" charset="0"/>
                          <a:ea typeface="Arial" panose="020B0604020202020204" pitchFamily="34" charset="0"/>
                          <a:cs typeface="Times New Roman"/>
                        </a:rPr>
                        <m:t> </m:t>
                      </m:r>
                      <m:r>
                        <a:rPr lang="en-US" sz="2400" i="1">
                          <a:latin typeface="Cambria Math" panose="02040503050406030204" pitchFamily="18" charset="0"/>
                          <a:ea typeface="Arial" panose="020B0604020202020204" pitchFamily="34" charset="0"/>
                          <a:cs typeface="Times New Roman"/>
                        </a:rPr>
                        <m:t>𝑓𝑜𝑟</m:t>
                      </m:r>
                      <m:r>
                        <a:rPr lang="en-US" sz="2400" i="1">
                          <a:latin typeface="Cambria Math" panose="02040503050406030204" pitchFamily="18" charset="0"/>
                          <a:ea typeface="Arial" panose="020B0604020202020204" pitchFamily="34" charset="0"/>
                          <a:cs typeface="Times New Roman"/>
                        </a:rPr>
                        <m:t> </m:t>
                      </m:r>
                      <m:r>
                        <a:rPr lang="en-US" sz="2400" i="1">
                          <a:latin typeface="Cambria Math" panose="02040503050406030204" pitchFamily="18" charset="0"/>
                          <a:ea typeface="Arial" panose="020B0604020202020204" pitchFamily="34" charset="0"/>
                          <a:cs typeface="Times New Roman"/>
                        </a:rPr>
                        <m:t>𝑒𝑎𝑐h</m:t>
                      </m:r>
                      <m:r>
                        <a:rPr lang="en-US" sz="2400" i="1">
                          <a:latin typeface="Cambria Math" panose="02040503050406030204" pitchFamily="18" charset="0"/>
                          <a:ea typeface="Arial" panose="020B0604020202020204" pitchFamily="34" charset="0"/>
                          <a:cs typeface="Times New Roman"/>
                        </a:rPr>
                        <m:t> </m:t>
                      </m:r>
                      <m:r>
                        <a:rPr lang="en-US" sz="2400" i="1">
                          <a:latin typeface="Cambria Math" panose="02040503050406030204" pitchFamily="18" charset="0"/>
                          <a:ea typeface="Arial" panose="020B0604020202020204" pitchFamily="34" charset="0"/>
                          <a:cs typeface="Times New Roman"/>
                        </a:rPr>
                        <m:t>𝑅𝐹</m:t>
                      </m:r>
                    </m:oMath>
                  </m:oMathPara>
                </a14:m>
                <a:endParaRPr lang="en-US" sz="2400" dirty="0">
                  <a:solidFill>
                    <a:srgbClr val="0070C0"/>
                  </a:solidFill>
                  <a:latin typeface="Arial"/>
                  <a:ea typeface="Arial" panose="020B0604020202020204" pitchFamily="34" charset="0"/>
                  <a:cs typeface="Times New Roman"/>
                </a:endParaRP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For the three RFs in question, the 36 results were filtered further based on </a:t>
                </a:r>
                <a:r>
                  <a:rPr lang="en-US" sz="2400" b="1" dirty="0">
                    <a:latin typeface="Arial" panose="020B0604020202020204" pitchFamily="34" charset="0"/>
                    <a:cs typeface="Arial" panose="020B0604020202020204" pitchFamily="34" charset="0"/>
                  </a:rPr>
                  <a:t>whether the resulting IFs were in the desired ranges</a:t>
                </a:r>
                <a:r>
                  <a:rPr lang="en-US" sz="2400" dirty="0">
                    <a:latin typeface="Arial" panose="020B0604020202020204" pitchFamily="34" charset="0"/>
                    <a:cs typeface="Arial" panose="020B0604020202020204" pitchFamily="34" charset="0"/>
                  </a:rPr>
                  <a:t>, and </a:t>
                </a:r>
                <a:r>
                  <a:rPr lang="en-US" sz="2400" b="1" dirty="0">
                    <a:latin typeface="Arial" panose="020B0604020202020204" pitchFamily="34" charset="0"/>
                    <a:cs typeface="Arial" panose="020B0604020202020204" pitchFamily="34" charset="0"/>
                  </a:rPr>
                  <a:t>whether filters were available at the resulting LO frequencies</a:t>
                </a:r>
                <a:r>
                  <a:rPr lang="en-US" sz="2400" dirty="0">
                    <a:latin typeface="Arial" panose="020B0604020202020204" pitchFamily="34" charset="0"/>
                    <a:cs typeface="Arial" panose="020B0604020202020204" pitchFamily="34" charset="0"/>
                  </a:rPr>
                  <a:t>. Among the configurations that were still valid (14), the spurs created during </a:t>
                </a:r>
                <a:r>
                  <a:rPr lang="en-US" sz="2400" dirty="0" err="1">
                    <a:latin typeface="Arial" panose="020B0604020202020204" pitchFamily="34" charset="0"/>
                    <a:cs typeface="Arial" panose="020B0604020202020204" pitchFamily="34" charset="0"/>
                  </a:rPr>
                  <a:t>upconversion</a:t>
                </a:r>
                <a:r>
                  <a:rPr lang="en-US" sz="2400" dirty="0">
                    <a:latin typeface="Arial" panose="020B0604020202020204" pitchFamily="34" charset="0"/>
                    <a:cs typeface="Arial" panose="020B0604020202020204" pitchFamily="34" charset="0"/>
                  </a:rPr>
                  <a:t> were used to pick the least problematic mixing schemes.</a:t>
                </a:r>
              </a:p>
            </p:txBody>
          </p:sp>
        </mc:Choice>
        <mc:Fallback xmlns="">
          <p:sp>
            <p:nvSpPr>
              <p:cNvPr id="244" name="Rounded Rectangle 46">
                <a:extLst>
                  <a:ext uri="{FF2B5EF4-FFF2-40B4-BE49-F238E27FC236}">
                    <a16:creationId xmlns:a16="http://schemas.microsoft.com/office/drawing/2014/main" id="{9F9E9769-8C33-49B9-85EF-51358C21FDDE}"/>
                  </a:ext>
                </a:extLst>
              </p:cNvPr>
              <p:cNvSpPr>
                <a:spLocks noRot="1" noChangeAspect="1" noMove="1" noResize="1" noEditPoints="1" noAdjustHandles="1" noChangeArrowheads="1" noChangeShapeType="1" noTextEdit="1"/>
              </p:cNvSpPr>
              <p:nvPr/>
            </p:nvSpPr>
            <p:spPr bwMode="auto">
              <a:xfrm>
                <a:off x="1258473" y="19551594"/>
                <a:ext cx="11949363" cy="8539758"/>
              </a:xfrm>
              <a:prstGeom prst="roundRect">
                <a:avLst/>
              </a:prstGeom>
              <a:blipFill>
                <a:blip r:embed="rId11"/>
                <a:stretch>
                  <a:fillRect/>
                </a:stretch>
              </a:blipFill>
              <a:ln w="9525" cap="flat" cmpd="sng" algn="ctr">
                <a:solidFill>
                  <a:srgbClr val="024B5C"/>
                </a:solidFill>
                <a:prstDash val="solid"/>
                <a:round/>
                <a:headEnd type="none" w="med" len="med"/>
                <a:tailEnd type="none" w="med" len="med"/>
              </a:ln>
              <a:effectLst/>
            </p:spPr>
            <p:txBody>
              <a:bodyPr/>
              <a:lstStyle/>
              <a:p>
                <a:r>
                  <a:rPr lang="en-US">
                    <a:noFill/>
                  </a:rPr>
                  <a:t> </a:t>
                </a:r>
              </a:p>
            </p:txBody>
          </p:sp>
        </mc:Fallback>
      </mc:AlternateContent>
      <p:graphicFrame>
        <p:nvGraphicFramePr>
          <p:cNvPr id="162" name="Table 161">
            <a:extLst>
              <a:ext uri="{FF2B5EF4-FFF2-40B4-BE49-F238E27FC236}">
                <a16:creationId xmlns:a16="http://schemas.microsoft.com/office/drawing/2014/main" id="{397444EA-0522-4324-A8D0-9C49B612FDDA}"/>
              </a:ext>
            </a:extLst>
          </p:cNvPr>
          <p:cNvGraphicFramePr>
            <a:graphicFrameLocks noGrp="1"/>
          </p:cNvGraphicFramePr>
          <p:nvPr>
            <p:extLst>
              <p:ext uri="{D42A27DB-BD31-4B8C-83A1-F6EECF244321}">
                <p14:modId xmlns:p14="http://schemas.microsoft.com/office/powerpoint/2010/main" val="1154049844"/>
              </p:ext>
            </p:extLst>
          </p:nvPr>
        </p:nvGraphicFramePr>
        <p:xfrm>
          <a:off x="13840806" y="21777900"/>
          <a:ext cx="8070539" cy="4307205"/>
        </p:xfrm>
        <a:graphic>
          <a:graphicData uri="http://schemas.openxmlformats.org/drawingml/2006/table">
            <a:tbl>
              <a:tblPr/>
              <a:tblGrid>
                <a:gridCol w="1217613">
                  <a:extLst>
                    <a:ext uri="{9D8B030D-6E8A-4147-A177-3AD203B41FA5}">
                      <a16:colId xmlns:a16="http://schemas.microsoft.com/office/drawing/2014/main" val="3455722260"/>
                    </a:ext>
                  </a:extLst>
                </a:gridCol>
                <a:gridCol w="639763">
                  <a:extLst>
                    <a:ext uri="{9D8B030D-6E8A-4147-A177-3AD203B41FA5}">
                      <a16:colId xmlns:a16="http://schemas.microsoft.com/office/drawing/2014/main" val="1561791481"/>
                    </a:ext>
                  </a:extLst>
                </a:gridCol>
                <a:gridCol w="742950">
                  <a:extLst>
                    <a:ext uri="{9D8B030D-6E8A-4147-A177-3AD203B41FA5}">
                      <a16:colId xmlns:a16="http://schemas.microsoft.com/office/drawing/2014/main" val="1537508134"/>
                    </a:ext>
                  </a:extLst>
                </a:gridCol>
                <a:gridCol w="495300">
                  <a:extLst>
                    <a:ext uri="{9D8B030D-6E8A-4147-A177-3AD203B41FA5}">
                      <a16:colId xmlns:a16="http://schemas.microsoft.com/office/drawing/2014/main" val="546607309"/>
                    </a:ext>
                  </a:extLst>
                </a:gridCol>
                <a:gridCol w="493713">
                  <a:extLst>
                    <a:ext uri="{9D8B030D-6E8A-4147-A177-3AD203B41FA5}">
                      <a16:colId xmlns:a16="http://schemas.microsoft.com/office/drawing/2014/main" val="1189471522"/>
                    </a:ext>
                  </a:extLst>
                </a:gridCol>
                <a:gridCol w="495300">
                  <a:extLst>
                    <a:ext uri="{9D8B030D-6E8A-4147-A177-3AD203B41FA5}">
                      <a16:colId xmlns:a16="http://schemas.microsoft.com/office/drawing/2014/main" val="3078498301"/>
                    </a:ext>
                  </a:extLst>
                </a:gridCol>
                <a:gridCol w="493713">
                  <a:extLst>
                    <a:ext uri="{9D8B030D-6E8A-4147-A177-3AD203B41FA5}">
                      <a16:colId xmlns:a16="http://schemas.microsoft.com/office/drawing/2014/main" val="1499208"/>
                    </a:ext>
                  </a:extLst>
                </a:gridCol>
                <a:gridCol w="866775">
                  <a:extLst>
                    <a:ext uri="{9D8B030D-6E8A-4147-A177-3AD203B41FA5}">
                      <a16:colId xmlns:a16="http://schemas.microsoft.com/office/drawing/2014/main" val="2722339372"/>
                    </a:ext>
                  </a:extLst>
                </a:gridCol>
                <a:gridCol w="584200">
                  <a:extLst>
                    <a:ext uri="{9D8B030D-6E8A-4147-A177-3AD203B41FA5}">
                      <a16:colId xmlns:a16="http://schemas.microsoft.com/office/drawing/2014/main" val="2262938286"/>
                    </a:ext>
                  </a:extLst>
                </a:gridCol>
                <a:gridCol w="621749">
                  <a:extLst>
                    <a:ext uri="{9D8B030D-6E8A-4147-A177-3AD203B41FA5}">
                      <a16:colId xmlns:a16="http://schemas.microsoft.com/office/drawing/2014/main" val="1348147353"/>
                    </a:ext>
                  </a:extLst>
                </a:gridCol>
                <a:gridCol w="680404">
                  <a:extLst>
                    <a:ext uri="{9D8B030D-6E8A-4147-A177-3AD203B41FA5}">
                      <a16:colId xmlns:a16="http://schemas.microsoft.com/office/drawing/2014/main" val="2559362201"/>
                    </a:ext>
                  </a:extLst>
                </a:gridCol>
                <a:gridCol w="739059">
                  <a:extLst>
                    <a:ext uri="{9D8B030D-6E8A-4147-A177-3AD203B41FA5}">
                      <a16:colId xmlns:a16="http://schemas.microsoft.com/office/drawing/2014/main" val="2520599787"/>
                    </a:ext>
                  </a:extLst>
                </a:gridCol>
              </a:tblGrid>
              <a:tr h="160360">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Mach F (Hz)</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78192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10">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Frequency &amp; Harmonics Calculations</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hMerge="1">
                  <a:txBody>
                    <a:bodyPr/>
                    <a:lstStyle/>
                    <a:p>
                      <a:pPr algn="l" fontAlgn="b"/>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a:noFill/>
                    </a:lnL>
                    <a:lnR>
                      <a:noFill/>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hMerge="1">
                  <a:txBody>
                    <a:bodyPr/>
                    <a:lstStyle/>
                    <a:p>
                      <a:pPr algn="l" fontAlgn="b"/>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89378629"/>
                  </a:ext>
                </a:extLst>
              </a:tr>
              <a:tr h="168378">
                <a:tc gridSpan="2">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RF</a:t>
                      </a:r>
                    </a:p>
                  </a:txBody>
                  <a:tcPr marL="9525" marR="9525" marT="9525" marB="0" anchor="b">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LO Ref</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LO Down</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LO Up</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fontAlgn="ctr"/>
                      <a:r>
                        <a:rPr lang="en-US" sz="1600" b="1" i="0" u="none" strike="noStrike" dirty="0">
                          <a:solidFill>
                            <a:schemeClr val="bg1"/>
                          </a:solidFill>
                          <a:effectLst/>
                          <a:latin typeface="Arial" panose="020B0604020202020204" pitchFamily="34" charset="0"/>
                          <a:cs typeface="Arial" panose="020B0604020202020204" pitchFamily="34" charset="0"/>
                        </a:rPr>
                        <a:t>IF Down</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1" i="0" u="none" strike="noStrike" dirty="0">
                          <a:solidFill>
                            <a:schemeClr val="bg1"/>
                          </a:solidFill>
                          <a:effectLst/>
                          <a:latin typeface="Arial" panose="020B0604020202020204" pitchFamily="34" charset="0"/>
                          <a:cs typeface="Arial" panose="020B0604020202020204" pitchFamily="34" charset="0"/>
                        </a:rPr>
                        <a:t>IF Up</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sz="1600" b="1" i="0" u="none" strike="noStrike" dirty="0">
                          <a:solidFill>
                            <a:schemeClr val="bg1"/>
                          </a:solidFill>
                          <a:effectLst/>
                          <a:latin typeface="Arial" panose="020B0604020202020204" pitchFamily="34" charset="0"/>
                          <a:cs typeface="Arial" panose="020B0604020202020204" pitchFamily="34" charset="0"/>
                        </a:rPr>
                        <a:t>2,3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rowSpan="2">
                  <a:txBody>
                    <a:bodyPr/>
                    <a:lstStyle/>
                    <a:p>
                      <a:pPr algn="ctr" fontAlgn="ctr"/>
                      <a:r>
                        <a:rPr lang="en-US" sz="1600" b="1" i="0" u="none" strike="noStrike" dirty="0">
                          <a:solidFill>
                            <a:schemeClr val="bg1"/>
                          </a:solidFill>
                          <a:effectLst/>
                          <a:latin typeface="Arial" panose="020B0604020202020204" pitchFamily="34" charset="0"/>
                          <a:cs typeface="Arial" panose="020B0604020202020204" pitchFamily="34" charset="0"/>
                        </a:rPr>
                        <a:t>2,4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rowSpan="2">
                  <a:txBody>
                    <a:bodyPr/>
                    <a:lstStyle/>
                    <a:p>
                      <a:pPr algn="ctr" fontAlgn="ctr"/>
                      <a:r>
                        <a:rPr lang="en-US" sz="1600" b="1" i="0" u="none" strike="noStrike" dirty="0">
                          <a:solidFill>
                            <a:schemeClr val="bg1"/>
                          </a:solidFill>
                          <a:effectLst/>
                          <a:latin typeface="Arial" panose="020B0604020202020204" pitchFamily="34" charset="0"/>
                          <a:cs typeface="Arial" panose="020B0604020202020204" pitchFamily="34" charset="0"/>
                        </a:rPr>
                        <a:t>3,4</a:t>
                      </a:r>
                    </a:p>
                  </a:txBody>
                  <a:tcPr marL="9525" marR="9525" marT="9525" marB="0"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95686555"/>
                  </a:ext>
                </a:extLst>
              </a:tr>
              <a:tr h="168378">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F Des</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MHz</a:t>
                      </a:r>
                    </a:p>
                  </a:txBody>
                  <a:tcPr marL="9525" marR="9525" marT="9525" marB="0" anchor="b">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MHz</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C</a:t>
                      </a:r>
                    </a:p>
                  </a:txBody>
                  <a:tcPr marL="9525" marR="9525" marT="9525"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MHz</a:t>
                      </a:r>
                    </a:p>
                  </a:txBody>
                  <a:tcPr marL="9525" marR="9525" marT="9525" marB="0" anchor="b">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C</a:t>
                      </a:r>
                    </a:p>
                  </a:txBody>
                  <a:tcPr marL="9525" marR="9525" marT="9525" marB="0" anchor="b">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MHz</a:t>
                      </a:r>
                    </a:p>
                  </a:txBody>
                  <a:tcPr marL="9525" marR="9525" marT="9525" marB="0" anchor="b">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MHz</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i="0" u="none" strike="noStrike" dirty="0">
                          <a:solidFill>
                            <a:schemeClr val="bg1"/>
                          </a:solidFill>
                          <a:effectLst/>
                          <a:latin typeface="Arial" panose="020B0604020202020204" pitchFamily="34" charset="0"/>
                          <a:cs typeface="Arial" panose="020B0604020202020204" pitchFamily="34" charset="0"/>
                        </a:rPr>
                        <a:t>MHz</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ctr"/>
                      <a:endParaRPr lang="en-US"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bg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n-US"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n-US"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5862994"/>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RF1_2</a:t>
                      </a:r>
                    </a:p>
                  </a:txBody>
                  <a:tcPr marL="9525" marR="9525" marT="9525" marB="0" anchor="b">
                    <a:lnL w="38100" cap="flat" cmpd="sng" algn="ctr">
                      <a:solidFill>
                        <a:schemeClr val="bg1"/>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197</a:t>
                      </a:r>
                    </a:p>
                  </a:txBody>
                  <a:tcPr marL="9525" marR="9525" marT="9525" marB="0" anchor="b">
                    <a:lnL>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87</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2</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173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346</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149</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rowSpan="4">
                  <a:txBody>
                    <a:bodyPr/>
                    <a:lstStyle/>
                    <a:p>
                      <a:pPr algn="ctr" fontAlgn="ctr"/>
                      <a:r>
                        <a:rPr lang="en-US" sz="2400" b="1" i="0" u="none" strike="noStrike" dirty="0">
                          <a:solidFill>
                            <a:schemeClr val="bg1"/>
                          </a:solidFill>
                          <a:effectLst/>
                          <a:latin typeface="Arial" panose="020B0604020202020204" pitchFamily="34" charset="0"/>
                          <a:cs typeface="Arial" panose="020B0604020202020204" pitchFamily="34" charset="0"/>
                        </a:rPr>
                        <a:t>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rowSpan="4">
                  <a:txBody>
                    <a:bodyPr/>
                    <a:lstStyle/>
                    <a:p>
                      <a:pPr algn="ctr" fontAlgn="ctr"/>
                      <a:r>
                        <a:rPr lang="en-US" sz="2400" b="1" i="0" u="none" strike="noStrike" dirty="0">
                          <a:solidFill>
                            <a:schemeClr val="bg1"/>
                          </a:solidFill>
                          <a:effectLst/>
                          <a:latin typeface="Arial" panose="020B0604020202020204" pitchFamily="34" charset="0"/>
                          <a:cs typeface="Arial" panose="020B0604020202020204" pitchFamily="34" charset="0"/>
                        </a:rPr>
                        <a:t>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rowSpan="4">
                  <a:txBody>
                    <a:bodyPr/>
                    <a:lstStyle/>
                    <a:p>
                      <a:pPr algn="ctr" fontAlgn="ctr"/>
                      <a:r>
                        <a:rPr lang="en-US" sz="2400" b="1" i="0" u="none" strike="noStrike" dirty="0">
                          <a:solidFill>
                            <a:schemeClr val="bg1"/>
                          </a:solidFill>
                          <a:effectLst/>
                          <a:latin typeface="Arial" panose="020B0604020202020204" pitchFamily="34" charset="0"/>
                          <a:cs typeface="Arial" panose="020B0604020202020204" pitchFamily="34" charset="0"/>
                        </a:rPr>
                        <a:t>1</a:t>
                      </a:r>
                    </a:p>
                  </a:txBody>
                  <a:tcPr marL="9525" marR="9525" marT="9525" marB="0"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16437942"/>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RF1_5</a:t>
                      </a:r>
                    </a:p>
                  </a:txBody>
                  <a:tcPr marL="9525" marR="9525" marT="9525" marB="0" anchor="b">
                    <a:lnL w="38100" cap="flat" cmpd="sng" algn="ctr">
                      <a:solidFill>
                        <a:schemeClr val="bg1"/>
                      </a:solidFill>
                      <a:prstDash val="solid"/>
                      <a:round/>
                      <a:headEnd type="none" w="med" len="med"/>
                      <a:tailEnd type="none" w="med" len="med"/>
                    </a:lnL>
                    <a:lnR>
                      <a:noFill/>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197</a:t>
                      </a:r>
                    </a:p>
                  </a:txBody>
                  <a:tcPr marL="9525" marR="9525" marT="9525" marB="0" anchor="b">
                    <a:lnL>
                      <a:noFill/>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43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173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2</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86</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111</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04638619"/>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RF1_7</a:t>
                      </a:r>
                    </a:p>
                  </a:txBody>
                  <a:tcPr marL="9525" marR="9525" marT="9525" marB="0" anchor="b">
                    <a:lnL w="38100" cap="flat" cmpd="sng" algn="ctr">
                      <a:solidFill>
                        <a:schemeClr val="bg1"/>
                      </a:solidFill>
                      <a:prstDash val="solid"/>
                      <a:round/>
                      <a:headEnd type="none" w="med" len="med"/>
                      <a:tailEnd type="none" w="med" len="med"/>
                    </a:lnL>
                    <a:lnR>
                      <a:noFill/>
                    </a:lnR>
                    <a:lnT>
                      <a:noFill/>
                    </a:lnT>
                    <a:lnB>
                      <a:noFill/>
                    </a:lnB>
                    <a:solidFill>
                      <a:srgbClr val="00ADDC"/>
                    </a:solidFill>
                  </a:tcPr>
                </a:tc>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197</a:t>
                      </a:r>
                    </a:p>
                  </a:txBody>
                  <a:tcPr marL="9525" marR="9525" marT="9525" marB="0" anchor="b">
                    <a:lnL>
                      <a:noFill/>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111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2</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221</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332</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135</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76176686"/>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RF1_10</a:t>
                      </a:r>
                    </a:p>
                  </a:txBody>
                  <a:tcPr marL="9525" marR="9525" marT="9525" marB="0" anchor="b">
                    <a:lnL w="38100" cap="flat" cmpd="sng" algn="ctr">
                      <a:solidFill>
                        <a:schemeClr val="bg1"/>
                      </a:solidFill>
                      <a:prstDash val="solid"/>
                      <a:round/>
                      <a:headEnd type="none" w="med" len="med"/>
                      <a:tailEnd type="none" w="med" len="med"/>
                    </a:lnL>
                    <a:lnR>
                      <a:noFill/>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197</a:t>
                      </a:r>
                    </a:p>
                  </a:txBody>
                  <a:tcPr marL="9525" marR="9525" marT="9525" marB="0" anchor="b">
                    <a:lnL>
                      <a:noFill/>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74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221</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295</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B2D33B"/>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98</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179918912"/>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RF2_1</a:t>
                      </a:r>
                    </a:p>
                  </a:txBody>
                  <a:tcPr marL="9525" marR="9525" marT="9525" marB="0" anchor="b">
                    <a:lnL w="38100" cap="flat" cmpd="sng" algn="ctr">
                      <a:solidFill>
                        <a:schemeClr val="bg1"/>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394</a:t>
                      </a:r>
                    </a:p>
                  </a:txBody>
                  <a:tcPr marL="9525" marR="9525" marT="9525" marB="0" anchor="b">
                    <a:lnL>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185</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2</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370</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555</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161</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FFCD34"/>
                    </a:solidFill>
                  </a:tcPr>
                </a:tc>
                <a:tc rowSpan="6">
                  <a:txBody>
                    <a:bodyPr/>
                    <a:lstStyle/>
                    <a:p>
                      <a:pPr algn="ctr" fontAlgn="ctr"/>
                      <a:r>
                        <a:rPr lang="en-US" sz="2400" b="1" i="0" u="none" strike="noStrike" dirty="0">
                          <a:solidFill>
                            <a:schemeClr val="bg1"/>
                          </a:solidFill>
                          <a:effectLst/>
                          <a:latin typeface="Arial" panose="020B0604020202020204" pitchFamily="34" charset="0"/>
                          <a:cs typeface="Arial" panose="020B0604020202020204" pitchFamily="34" charset="0"/>
                        </a:rPr>
                        <a:t>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rowSpan="6">
                  <a:txBody>
                    <a:bodyPr/>
                    <a:lstStyle/>
                    <a:p>
                      <a:pPr algn="ctr" fontAlgn="ctr"/>
                      <a:r>
                        <a:rPr lang="en-US" sz="2400" b="1" i="0" u="none" strike="noStrike" dirty="0">
                          <a:solidFill>
                            <a:schemeClr val="bg1"/>
                          </a:solidFill>
                          <a:effectLst/>
                          <a:latin typeface="Arial" panose="020B0604020202020204" pitchFamily="34" charset="0"/>
                          <a:cs typeface="Arial" panose="020B0604020202020204" pitchFamily="34" charset="0"/>
                        </a:rPr>
                        <a:t>0</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rowSpan="6">
                  <a:txBody>
                    <a:bodyPr/>
                    <a:lstStyle/>
                    <a:p>
                      <a:pPr algn="ctr" fontAlgn="ctr"/>
                      <a:r>
                        <a:rPr lang="en-US" sz="2400" b="1" i="0" u="none" strike="noStrike" dirty="0">
                          <a:solidFill>
                            <a:schemeClr val="bg1"/>
                          </a:solidFill>
                          <a:effectLst/>
                          <a:latin typeface="Arial" panose="020B0604020202020204" pitchFamily="34" charset="0"/>
                          <a:cs typeface="Arial" panose="020B0604020202020204" pitchFamily="34" charset="0"/>
                        </a:rPr>
                        <a:t>3</a:t>
                      </a:r>
                    </a:p>
                  </a:txBody>
                  <a:tcPr marL="9525" marR="9525" marT="9525" marB="0"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73637427"/>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RF2_3</a:t>
                      </a:r>
                    </a:p>
                  </a:txBody>
                  <a:tcPr marL="9525" marR="9525" marT="9525" marB="0" anchor="b">
                    <a:lnL w="38100" cap="flat" cmpd="sng" algn="ctr">
                      <a:solidFill>
                        <a:schemeClr val="bg1"/>
                      </a:solidFill>
                      <a:prstDash val="solid"/>
                      <a:round/>
                      <a:headEnd type="none" w="med" len="med"/>
                      <a:tailEnd type="none" w="med" len="med"/>
                    </a:lnL>
                    <a:lnR>
                      <a:noFill/>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394</a:t>
                      </a:r>
                    </a:p>
                  </a:txBody>
                  <a:tcPr marL="9525" marR="9525" marT="9525" marB="0" anchor="b">
                    <a:lnL>
                      <a:noFill/>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123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370</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2</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247</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147</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286376776"/>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RF2_4</a:t>
                      </a:r>
                    </a:p>
                  </a:txBody>
                  <a:tcPr marL="9525" marR="9525" marT="9525" marB="0" anchor="b">
                    <a:lnL w="38100" cap="flat" cmpd="sng" algn="ctr">
                      <a:solidFill>
                        <a:schemeClr val="bg1"/>
                      </a:solidFill>
                      <a:prstDash val="solid"/>
                      <a:round/>
                      <a:headEnd type="none" w="med" len="med"/>
                      <a:tailEnd type="none" w="med" len="med"/>
                    </a:lnL>
                    <a:lnR>
                      <a:noFill/>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394</a:t>
                      </a:r>
                    </a:p>
                  </a:txBody>
                  <a:tcPr marL="9525" marR="9525" marT="9525" marB="0" anchor="b">
                    <a:lnL>
                      <a:noFill/>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123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370</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494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99</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708803274"/>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RF2_6</a:t>
                      </a:r>
                    </a:p>
                  </a:txBody>
                  <a:tcPr marL="9525" marR="9525" marT="9525" marB="0" anchor="b">
                    <a:lnL w="38100" cap="flat" cmpd="sng" algn="ctr">
                      <a:solidFill>
                        <a:schemeClr val="bg1"/>
                      </a:solidFill>
                      <a:prstDash val="solid"/>
                      <a:round/>
                      <a:headEnd type="none" w="med" len="med"/>
                      <a:tailEnd type="none" w="med" len="med"/>
                    </a:lnL>
                    <a:lnR>
                      <a:noFill/>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394</a:t>
                      </a:r>
                    </a:p>
                  </a:txBody>
                  <a:tcPr marL="9525" marR="9525" marT="9525" marB="0" anchor="b">
                    <a:lnL>
                      <a:noFill/>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93</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370</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278</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117</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192196522"/>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RF2_9</a:t>
                      </a:r>
                    </a:p>
                  </a:txBody>
                  <a:tcPr marL="9525" marR="9525" marT="9525" marB="0" anchor="b">
                    <a:lnL w="38100" cap="flat" cmpd="sng" algn="ctr">
                      <a:solidFill>
                        <a:schemeClr val="bg1"/>
                      </a:solidFill>
                      <a:prstDash val="solid"/>
                      <a:round/>
                      <a:headEnd type="none" w="med" len="med"/>
                      <a:tailEnd type="none" w="med" len="med"/>
                    </a:lnL>
                    <a:lnR>
                      <a:noFill/>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394</a:t>
                      </a:r>
                    </a:p>
                  </a:txBody>
                  <a:tcPr marL="9525" marR="9525" marT="9525" marB="0" anchor="b">
                    <a:lnL>
                      <a:noFill/>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139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418</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2</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279</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115</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16570611"/>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RF2_10</a:t>
                      </a:r>
                    </a:p>
                  </a:txBody>
                  <a:tcPr marL="9525" marR="9525" marT="9525" marB="0" anchor="b">
                    <a:lnL w="38100" cap="flat" cmpd="sng" algn="ctr">
                      <a:solidFill>
                        <a:schemeClr val="bg1"/>
                      </a:solidFill>
                      <a:prstDash val="solid"/>
                      <a:round/>
                      <a:headEnd type="none" w="med" len="med"/>
                      <a:tailEnd type="none" w="med" len="med"/>
                    </a:lnL>
                    <a:lnR>
                      <a:noFill/>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394</a:t>
                      </a:r>
                    </a:p>
                  </a:txBody>
                  <a:tcPr marL="9525" marR="9525" marT="9525" marB="0" anchor="b">
                    <a:lnL>
                      <a:noFill/>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139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418</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557</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00ADDC"/>
                    </a:solidFill>
                  </a:tcPr>
                </a:tc>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B2D33B"/>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163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61371987"/>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RF3_4</a:t>
                      </a:r>
                    </a:p>
                  </a:txBody>
                  <a:tcPr marL="9525" marR="9525" marT="9525" marB="0" anchor="b">
                    <a:lnL w="38100" cap="flat" cmpd="sng" algn="ctr">
                      <a:solidFill>
                        <a:schemeClr val="bg1"/>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591</a:t>
                      </a:r>
                    </a:p>
                  </a:txBody>
                  <a:tcPr marL="9525" marR="9525" marT="9525" marB="0" anchor="b">
                    <a:lnL>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00ADDC"/>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189</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567</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756</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00ADDC"/>
                    </a:solidFill>
                  </a:tcPr>
                </a:tc>
                <a:tc>
                  <a:txBody>
                    <a:bodyPr/>
                    <a:lstStyle/>
                    <a:p>
                      <a:pPr algn="ctr" fontAlgn="b"/>
                      <a:r>
                        <a:rPr lang="en-US" sz="1600" b="1" i="0" u="none" strike="noStrike">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B2D33B"/>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165</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a:noFill/>
                    </a:lnB>
                    <a:solidFill>
                      <a:srgbClr val="B2D33B"/>
                    </a:solidFill>
                  </a:tcPr>
                </a:tc>
                <a:tc rowSpan="4">
                  <a:txBody>
                    <a:bodyPr/>
                    <a:lstStyle/>
                    <a:p>
                      <a:pPr algn="ctr" fontAlgn="ctr"/>
                      <a:r>
                        <a:rPr lang="en-US" sz="2400" b="1" i="0" u="none" strike="noStrike" dirty="0">
                          <a:solidFill>
                            <a:schemeClr val="bg1"/>
                          </a:solidFill>
                          <a:effectLst/>
                          <a:latin typeface="Arial" panose="020B0604020202020204" pitchFamily="34" charset="0"/>
                          <a:cs typeface="Arial" panose="020B0604020202020204" pitchFamily="34" charset="0"/>
                        </a:rPr>
                        <a:t>1</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rowSpan="4">
                  <a:txBody>
                    <a:bodyPr/>
                    <a:lstStyle/>
                    <a:p>
                      <a:pPr algn="ctr" fontAlgn="ctr"/>
                      <a:r>
                        <a:rPr lang="en-US" sz="2400" b="1" i="0" u="none" strike="noStrike" dirty="0">
                          <a:solidFill>
                            <a:schemeClr val="bg1"/>
                          </a:solidFill>
                          <a:effectLst/>
                          <a:latin typeface="Arial" panose="020B0604020202020204" pitchFamily="34" charset="0"/>
                          <a:cs typeface="Arial" panose="020B0604020202020204" pitchFamily="34" charset="0"/>
                        </a:rPr>
                        <a:t>0</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rowSpan="4">
                  <a:txBody>
                    <a:bodyPr/>
                    <a:lstStyle/>
                    <a:p>
                      <a:pPr algn="ctr" fontAlgn="ctr"/>
                      <a:r>
                        <a:rPr lang="en-US" sz="2400" b="1" i="0" u="none" strike="noStrike" dirty="0">
                          <a:solidFill>
                            <a:schemeClr val="bg1"/>
                          </a:solidFill>
                          <a:effectLst/>
                          <a:latin typeface="Arial" panose="020B0604020202020204" pitchFamily="34" charset="0"/>
                          <a:cs typeface="Arial" panose="020B0604020202020204" pitchFamily="34" charset="0"/>
                        </a:rPr>
                        <a:t>3</a:t>
                      </a:r>
                    </a:p>
                  </a:txBody>
                  <a:tcPr marL="9525" marR="9525" marT="9525" marB="0"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22931042"/>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RF3_6</a:t>
                      </a:r>
                    </a:p>
                  </a:txBody>
                  <a:tcPr marL="9525" marR="9525" marT="9525" marB="0" anchor="b">
                    <a:lnL w="38100" cap="flat" cmpd="sng" algn="ctr">
                      <a:solidFill>
                        <a:schemeClr val="bg1"/>
                      </a:solidFill>
                      <a:prstDash val="solid"/>
                      <a:round/>
                      <a:headEnd type="none" w="med" len="med"/>
                      <a:tailEnd type="none" w="med" len="med"/>
                    </a:lnL>
                    <a:lnR>
                      <a:noFill/>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591</a:t>
                      </a:r>
                    </a:p>
                  </a:txBody>
                  <a:tcPr marL="9525" marR="9525" marT="9525" marB="0" anchor="b">
                    <a:lnL>
                      <a:noFill/>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142</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567</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425</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166</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53096965"/>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RF3_9</a:t>
                      </a:r>
                    </a:p>
                  </a:txBody>
                  <a:tcPr marL="9525" marR="9525" marT="9525" marB="0" anchor="b">
                    <a:lnL w="38100" cap="flat" cmpd="sng" algn="ctr">
                      <a:solidFill>
                        <a:schemeClr val="bg1"/>
                      </a:solidFill>
                      <a:prstDash val="solid"/>
                      <a:round/>
                      <a:headEnd type="none" w="med" len="med"/>
                      <a:tailEnd type="none" w="med" len="med"/>
                    </a:lnL>
                    <a:lnR>
                      <a:noFill/>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591</a:t>
                      </a:r>
                    </a:p>
                  </a:txBody>
                  <a:tcPr marL="9525" marR="9525" marT="9525" marB="0" anchor="b">
                    <a:lnL>
                      <a:noFill/>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205</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615</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2</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410</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00ADDC"/>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181</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solidFill>
                      <a:srgbClr val="B2D33B"/>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70436192"/>
                  </a:ext>
                </a:extLst>
              </a:tr>
              <a:tr h="160360">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RF3_12</a:t>
                      </a:r>
                    </a:p>
                  </a:txBody>
                  <a:tcPr marL="9525" marR="9525" marT="9525" marB="0" anchor="b">
                    <a:lnL w="38100" cap="flat" cmpd="sng" algn="ctr">
                      <a:solidFill>
                        <a:schemeClr val="bg1"/>
                      </a:solidFill>
                      <a:prstDash val="solid"/>
                      <a:round/>
                      <a:headEnd type="none" w="med" len="med"/>
                      <a:tailEnd type="none" w="med" len="med"/>
                    </a:lnL>
                    <a:lnR>
                      <a:noFill/>
                    </a:lnR>
                    <a:lnT>
                      <a:noFill/>
                    </a:lnT>
                    <a:lnB w="38100" cap="flat" cmpd="sng" algn="ctr">
                      <a:solidFill>
                        <a:schemeClr val="bg1"/>
                      </a:solidFill>
                      <a:prstDash val="solid"/>
                      <a:round/>
                      <a:headEnd type="none" w="med" len="med"/>
                      <a:tailEnd type="none" w="med" len="med"/>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591</a:t>
                      </a:r>
                    </a:p>
                  </a:txBody>
                  <a:tcPr marL="9525" marR="9525" marT="9525" marB="0" anchor="b">
                    <a:lnL>
                      <a:noFill/>
                    </a:lnL>
                    <a:lnR w="28575" cap="flat" cmpd="sng" algn="ctr">
                      <a:solidFill>
                        <a:schemeClr val="bg1"/>
                      </a:solidFill>
                      <a:prstDash val="solid"/>
                      <a:round/>
                      <a:headEnd type="none" w="med" len="med"/>
                      <a:tailEnd type="none" w="med" len="med"/>
                    </a:lnR>
                    <a:lnT>
                      <a:noFill/>
                    </a:lnT>
                    <a:lnB w="38100" cap="flat" cmpd="sng" algn="ctr">
                      <a:solidFill>
                        <a:schemeClr val="bg1"/>
                      </a:solidFill>
                      <a:prstDash val="solid"/>
                      <a:round/>
                      <a:headEnd type="none" w="med" len="med"/>
                      <a:tailEnd type="none" w="med" len="med"/>
                    </a:lnB>
                    <a:solidFill>
                      <a:srgbClr val="FFCD34"/>
                    </a:solidFil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154</a:t>
                      </a: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38100" cap="flat" cmpd="sng" algn="ctr">
                      <a:solidFill>
                        <a:schemeClr val="bg1"/>
                      </a:solidFill>
                      <a:prstDash val="solid"/>
                      <a:round/>
                      <a:headEnd type="none" w="med" len="med"/>
                      <a:tailEnd type="none" w="med" len="med"/>
                    </a:lnB>
                    <a:solidFill>
                      <a:srgbClr val="FFCD34"/>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38100" cap="flat" cmpd="sng" algn="ctr">
                      <a:solidFill>
                        <a:schemeClr val="bg1"/>
                      </a:solidFill>
                      <a:prstDash val="solid"/>
                      <a:round/>
                      <a:headEnd type="none" w="med" len="med"/>
                      <a:tailEnd type="none" w="med" len="med"/>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615</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38100" cap="flat" cmpd="sng" algn="ctr">
                      <a:solidFill>
                        <a:schemeClr val="bg1"/>
                      </a:solidFill>
                      <a:prstDash val="solid"/>
                      <a:round/>
                      <a:headEnd type="none" w="med" len="med"/>
                      <a:tailEnd type="none" w="med" len="med"/>
                    </a:lnB>
                    <a:solidFill>
                      <a:srgbClr val="FFCD34"/>
                    </a:solidFill>
                  </a:tcPr>
                </a:tc>
                <a:tc>
                  <a:txBody>
                    <a:bodyPr/>
                    <a:lstStyle/>
                    <a:p>
                      <a:pPr algn="ctr" fontAlgn="b"/>
                      <a:r>
                        <a:rPr lang="en-US" sz="1600" b="1" i="0" u="none" strike="noStrike" dirty="0">
                          <a:solidFill>
                            <a:schemeClr val="tx1"/>
                          </a:solidFill>
                          <a:effectLst/>
                          <a:latin typeface="Arial" panose="020B0604020202020204" pitchFamily="34" charset="0"/>
                          <a:cs typeface="Arial" panose="020B0604020202020204" pitchFamily="34" charset="0"/>
                        </a:rPr>
                        <a:t>3</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38100" cap="flat" cmpd="sng" algn="ctr">
                      <a:solidFill>
                        <a:schemeClr val="bg1"/>
                      </a:solidFill>
                      <a:prstDash val="solid"/>
                      <a:round/>
                      <a:headEnd type="none" w="med" len="med"/>
                      <a:tailEnd type="none" w="med" len="med"/>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461</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38100" cap="flat" cmpd="sng" algn="ctr">
                      <a:solidFill>
                        <a:schemeClr val="bg1"/>
                      </a:solidFill>
                      <a:prstDash val="solid"/>
                      <a:round/>
                      <a:headEnd type="none" w="med" len="med"/>
                      <a:tailEnd type="none" w="med" len="med"/>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24</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38100" cap="flat" cmpd="sng" algn="ctr">
                      <a:solidFill>
                        <a:schemeClr val="bg1"/>
                      </a:solidFill>
                      <a:prstDash val="solid"/>
                      <a:round/>
                      <a:headEnd type="none" w="med" len="med"/>
                      <a:tailEnd type="none" w="med" len="med"/>
                    </a:lnB>
                    <a:solidFill>
                      <a:srgbClr val="FFCD34"/>
                    </a:solidFill>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130</a:t>
                      </a:r>
                    </a:p>
                  </a:txBody>
                  <a:tcPr marL="9525" marR="9525" marT="9525"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w="38100" cap="flat" cmpd="sng" algn="ctr">
                      <a:solidFill>
                        <a:schemeClr val="bg1"/>
                      </a:solidFill>
                      <a:prstDash val="solid"/>
                      <a:round/>
                      <a:headEnd type="none" w="med" len="med"/>
                      <a:tailEnd type="none" w="med" len="med"/>
                    </a:lnB>
                    <a:solidFill>
                      <a:srgbClr val="FFCD34"/>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51643389"/>
                  </a:ext>
                </a:extLst>
              </a:tr>
            </a:tbl>
          </a:graphicData>
        </a:graphic>
      </p:graphicFrame>
      <mc:AlternateContent xmlns:mc="http://schemas.openxmlformats.org/markup-compatibility/2006" xmlns:a14="http://schemas.microsoft.com/office/drawing/2010/main">
        <mc:Choice Requires="a14">
          <p:sp>
            <p:nvSpPr>
              <p:cNvPr id="219" name="TextBox 2">
                <a:extLst>
                  <a:ext uri="{FF2B5EF4-FFF2-40B4-BE49-F238E27FC236}">
                    <a16:creationId xmlns:a16="http://schemas.microsoft.com/office/drawing/2014/main" id="{5E950788-1C04-441E-BCAE-8BA3266F2B4A}"/>
                  </a:ext>
                </a:extLst>
              </p:cNvPr>
              <p:cNvSpPr txBox="1"/>
              <p:nvPr/>
            </p:nvSpPr>
            <p:spPr>
              <a:xfrm>
                <a:off x="20920672" y="32083985"/>
                <a:ext cx="8561855" cy="43088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𝑃h𝑎𝑠𝑒</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𝑒𝑟𝑟𝑜𝑟</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𝑒</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𝑗𝑖𝑡𝑡𝑒𝑟</m:t>
                      </m:r>
                      <m:r>
                        <a:rPr lang="en-US" sz="2800" b="0" i="1" smtClean="0">
                          <a:solidFill>
                            <a:schemeClr val="bg1"/>
                          </a:solidFill>
                          <a:latin typeface="Cambria Math" panose="02040503050406030204" pitchFamily="18" charset="0"/>
                        </a:rPr>
                        <m:t> </m:t>
                      </m:r>
                      <m:d>
                        <m:dPr>
                          <m:ctrlPr>
                            <a:rPr lang="en-US" sz="2800" b="0" i="1">
                              <a:solidFill>
                                <a:schemeClr val="bg1"/>
                              </a:solidFill>
                              <a:latin typeface="Cambria Math" panose="02040503050406030204" pitchFamily="18" charset="0"/>
                            </a:rPr>
                          </m:ctrlPr>
                        </m:dPr>
                        <m:e>
                          <m:r>
                            <a:rPr lang="en-US" sz="2800" b="0" i="1">
                              <a:solidFill>
                                <a:schemeClr val="bg1"/>
                              </a:solidFill>
                              <a:latin typeface="Cambria Math" panose="02040503050406030204" pitchFamily="18" charset="0"/>
                            </a:rPr>
                            <m:t>𝑠</m:t>
                          </m:r>
                        </m:e>
                      </m:d>
                      <m:r>
                        <a:rPr lang="en-US" sz="2800" b="0" i="1">
                          <a:solidFill>
                            <a:schemeClr val="bg1"/>
                          </a:solidFill>
                          <a:latin typeface="Cambria Math" panose="02040503050406030204" pitchFamily="18" charset="0"/>
                        </a:rPr>
                        <m:t>×360°×</m:t>
                      </m:r>
                      <m:r>
                        <a:rPr lang="en-US" sz="2800" b="0" i="1">
                          <a:solidFill>
                            <a:schemeClr val="bg1"/>
                          </a:solidFill>
                          <a:latin typeface="Cambria Math" panose="02040503050406030204" pitchFamily="18" charset="0"/>
                        </a:rPr>
                        <m:t>𝑓</m:t>
                      </m:r>
                      <m:r>
                        <a:rPr lang="en-US" sz="2800" b="0" i="1">
                          <a:solidFill>
                            <a:schemeClr val="bg1"/>
                          </a:solidFill>
                          <a:latin typeface="Cambria Math" panose="02040503050406030204" pitchFamily="18" charset="0"/>
                        </a:rPr>
                        <m:t> (</m:t>
                      </m:r>
                      <m:r>
                        <a:rPr lang="en-US" sz="2800" b="0" i="1">
                          <a:solidFill>
                            <a:schemeClr val="bg1"/>
                          </a:solidFill>
                          <a:latin typeface="Cambria Math" panose="02040503050406030204" pitchFamily="18" charset="0"/>
                        </a:rPr>
                        <m:t>𝐻𝑧</m:t>
                      </m:r>
                      <m:r>
                        <a:rPr lang="en-US" sz="2800" b="0" i="1">
                          <a:solidFill>
                            <a:schemeClr val="bg1"/>
                          </a:solidFill>
                          <a:latin typeface="Cambria Math" panose="02040503050406030204" pitchFamily="18" charset="0"/>
                        </a:rPr>
                        <m:t>)</m:t>
                      </m:r>
                    </m:oMath>
                  </m:oMathPara>
                </a14:m>
                <a:endParaRPr lang="en-US" sz="2800" dirty="0">
                  <a:solidFill>
                    <a:schemeClr val="bg1"/>
                  </a:solidFill>
                </a:endParaRPr>
              </a:p>
            </p:txBody>
          </p:sp>
        </mc:Choice>
        <mc:Fallback xmlns="">
          <p:sp>
            <p:nvSpPr>
              <p:cNvPr id="219" name="TextBox 2">
                <a:extLst>
                  <a:ext uri="{FF2B5EF4-FFF2-40B4-BE49-F238E27FC236}">
                    <a16:creationId xmlns:a16="http://schemas.microsoft.com/office/drawing/2014/main" id="{5E950788-1C04-441E-BCAE-8BA3266F2B4A}"/>
                  </a:ext>
                </a:extLst>
              </p:cNvPr>
              <p:cNvSpPr txBox="1">
                <a:spLocks noRot="1" noChangeAspect="1" noMove="1" noResize="1" noEditPoints="1" noAdjustHandles="1" noChangeArrowheads="1" noChangeShapeType="1" noTextEdit="1"/>
              </p:cNvSpPr>
              <p:nvPr/>
            </p:nvSpPr>
            <p:spPr>
              <a:xfrm>
                <a:off x="20920672" y="32083985"/>
                <a:ext cx="8561855" cy="430887"/>
              </a:xfrm>
              <a:prstGeom prst="rect">
                <a:avLst/>
              </a:prstGeom>
              <a:blipFill>
                <a:blip r:embed="rId12"/>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C65BA22-78D1-47FD-A0DB-180FA78CB9E2}"/>
              </a:ext>
            </a:extLst>
          </p:cNvPr>
          <p:cNvGrpSpPr/>
          <p:nvPr/>
        </p:nvGrpSpPr>
        <p:grpSpPr>
          <a:xfrm>
            <a:off x="12755165" y="12811007"/>
            <a:ext cx="7408070" cy="3113210"/>
            <a:chOff x="2197180" y="12382693"/>
            <a:chExt cx="7408070" cy="3113210"/>
          </a:xfrm>
        </p:grpSpPr>
        <p:cxnSp>
          <p:nvCxnSpPr>
            <p:cNvPr id="213" name="Straight Arrow Connector 212">
              <a:extLst>
                <a:ext uri="{FF2B5EF4-FFF2-40B4-BE49-F238E27FC236}">
                  <a16:creationId xmlns:a16="http://schemas.microsoft.com/office/drawing/2014/main" id="{F005EB8A-35A0-4E42-B895-306F80FCDE77}"/>
                </a:ext>
              </a:extLst>
            </p:cNvPr>
            <p:cNvCxnSpPr>
              <a:cxnSpLocks/>
            </p:cNvCxnSpPr>
            <p:nvPr/>
          </p:nvCxnSpPr>
          <p:spPr>
            <a:xfrm>
              <a:off x="2762698" y="14042699"/>
              <a:ext cx="684255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56D68799-75E2-4AE4-9832-16C17B22D56E}"/>
                </a:ext>
              </a:extLst>
            </p:cNvPr>
            <p:cNvCxnSpPr>
              <a:cxnSpLocks/>
            </p:cNvCxnSpPr>
            <p:nvPr/>
          </p:nvCxnSpPr>
          <p:spPr>
            <a:xfrm flipV="1">
              <a:off x="2762698" y="12410497"/>
              <a:ext cx="0" cy="17075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AC5ED06E-43DC-4D46-8F29-8256CB2E4967}"/>
                </a:ext>
              </a:extLst>
            </p:cNvPr>
            <p:cNvCxnSpPr/>
            <p:nvPr/>
          </p:nvCxnSpPr>
          <p:spPr>
            <a:xfrm flipV="1">
              <a:off x="3787600" y="12927210"/>
              <a:ext cx="0" cy="109728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6F9A759-3940-4B19-8A0A-4BEE7C21DD07}"/>
                </a:ext>
              </a:extLst>
            </p:cNvPr>
            <p:cNvCxnSpPr/>
            <p:nvPr/>
          </p:nvCxnSpPr>
          <p:spPr>
            <a:xfrm flipV="1">
              <a:off x="6554260" y="13155810"/>
              <a:ext cx="0" cy="86868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6F7DBF-A83F-46EA-B27E-87B7A51AB1B1}"/>
                </a:ext>
              </a:extLst>
            </p:cNvPr>
            <p:cNvCxnSpPr/>
            <p:nvPr/>
          </p:nvCxnSpPr>
          <p:spPr>
            <a:xfrm flipV="1">
              <a:off x="5372560" y="13475850"/>
              <a:ext cx="0" cy="54864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7C7F2C4F-8AD7-4A62-B0BA-B821CD184D4D}"/>
                </a:ext>
              </a:extLst>
            </p:cNvPr>
            <p:cNvCxnSpPr/>
            <p:nvPr/>
          </p:nvCxnSpPr>
          <p:spPr>
            <a:xfrm flipV="1">
              <a:off x="7759253" y="13475850"/>
              <a:ext cx="0" cy="54864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17F2D5B2-C58A-46BC-9ABF-0B6BAC6D28E3}"/>
                </a:ext>
              </a:extLst>
            </p:cNvPr>
            <p:cNvSpPr txBox="1"/>
            <p:nvPr/>
          </p:nvSpPr>
          <p:spPr>
            <a:xfrm>
              <a:off x="3131984" y="14088648"/>
              <a:ext cx="1337829" cy="400110"/>
            </a:xfrm>
            <a:prstGeom prst="rect">
              <a:avLst/>
            </a:prstGeom>
            <a:noFill/>
          </p:spPr>
          <p:txBody>
            <a:bodyPr wrap="square" rtlCol="0">
              <a:spAutoFit/>
            </a:bodyPr>
            <a:lstStyle/>
            <a:p>
              <a:pPr algn="ctr"/>
              <a:r>
                <a:rPr lang="en-US" sz="2000" dirty="0">
                  <a:solidFill>
                    <a:schemeClr val="bg1"/>
                  </a:solidFill>
                  <a:latin typeface="Arial" panose="020B0604020202020204" pitchFamily="34" charset="0"/>
                  <a:cs typeface="Arial" panose="020B0604020202020204" pitchFamily="34" charset="0"/>
                </a:rPr>
                <a:t>LO Ref</a:t>
              </a:r>
            </a:p>
          </p:txBody>
        </p:sp>
        <p:sp>
          <p:nvSpPr>
            <p:cNvPr id="205" name="TextBox 204">
              <a:extLst>
                <a:ext uri="{FF2B5EF4-FFF2-40B4-BE49-F238E27FC236}">
                  <a16:creationId xmlns:a16="http://schemas.microsoft.com/office/drawing/2014/main" id="{05336473-E33A-4E9D-A59E-F3E974022973}"/>
                </a:ext>
              </a:extLst>
            </p:cNvPr>
            <p:cNvSpPr txBox="1"/>
            <p:nvPr/>
          </p:nvSpPr>
          <p:spPr>
            <a:xfrm>
              <a:off x="5790428" y="14524243"/>
              <a:ext cx="1527663" cy="400110"/>
            </a:xfrm>
            <a:prstGeom prst="rect">
              <a:avLst/>
            </a:prstGeom>
            <a:noFill/>
          </p:spPr>
          <p:txBody>
            <a:bodyPr wrap="square" rtlCol="0">
              <a:spAutoFit/>
            </a:bodyPr>
            <a:lstStyle/>
            <a:p>
              <a:pPr algn="ctr"/>
              <a:r>
                <a:rPr lang="en-US" sz="2000" dirty="0">
                  <a:solidFill>
                    <a:schemeClr val="bg1"/>
                  </a:solidFill>
                  <a:latin typeface="Arial" panose="020B0604020202020204" pitchFamily="34" charset="0"/>
                  <a:cs typeface="Arial" panose="020B0604020202020204" pitchFamily="34" charset="0"/>
                </a:rPr>
                <a:t>C * LO Ref</a:t>
              </a:r>
            </a:p>
          </p:txBody>
        </p:sp>
        <p:sp>
          <p:nvSpPr>
            <p:cNvPr id="206" name="TextBox 205">
              <a:extLst>
                <a:ext uri="{FF2B5EF4-FFF2-40B4-BE49-F238E27FC236}">
                  <a16:creationId xmlns:a16="http://schemas.microsoft.com/office/drawing/2014/main" id="{61A1E875-A433-4CF5-B62C-63679972970B}"/>
                </a:ext>
              </a:extLst>
            </p:cNvPr>
            <p:cNvSpPr txBox="1"/>
            <p:nvPr/>
          </p:nvSpPr>
          <p:spPr>
            <a:xfrm>
              <a:off x="4404819" y="14071374"/>
              <a:ext cx="1813594" cy="400110"/>
            </a:xfrm>
            <a:prstGeom prst="rect">
              <a:avLst/>
            </a:prstGeom>
            <a:noFill/>
          </p:spPr>
          <p:txBody>
            <a:bodyPr wrap="square" rtlCol="0">
              <a:spAutoFit/>
            </a:bodyPr>
            <a:lstStyle/>
            <a:p>
              <a:pPr algn="ctr"/>
              <a:r>
                <a:rPr lang="en-US" sz="2000" dirty="0">
                  <a:solidFill>
                    <a:schemeClr val="bg1"/>
                  </a:solidFill>
                  <a:latin typeface="Arial" panose="020B0604020202020204" pitchFamily="34" charset="0"/>
                  <a:cs typeface="Arial" panose="020B0604020202020204" pitchFamily="34" charset="0"/>
                </a:rPr>
                <a:t>(C-1) * LO Ref</a:t>
              </a:r>
            </a:p>
          </p:txBody>
        </p:sp>
        <p:sp>
          <p:nvSpPr>
            <p:cNvPr id="207" name="TextBox 206">
              <a:extLst>
                <a:ext uri="{FF2B5EF4-FFF2-40B4-BE49-F238E27FC236}">
                  <a16:creationId xmlns:a16="http://schemas.microsoft.com/office/drawing/2014/main" id="{0A4EA364-ADD9-4A71-9B35-2C85A6320188}"/>
                </a:ext>
              </a:extLst>
            </p:cNvPr>
            <p:cNvSpPr txBox="1"/>
            <p:nvPr/>
          </p:nvSpPr>
          <p:spPr>
            <a:xfrm>
              <a:off x="6866589" y="14071374"/>
              <a:ext cx="1899201" cy="400110"/>
            </a:xfrm>
            <a:prstGeom prst="rect">
              <a:avLst/>
            </a:prstGeom>
            <a:noFill/>
          </p:spPr>
          <p:txBody>
            <a:bodyPr wrap="square" rtlCol="0">
              <a:spAutoFit/>
            </a:bodyPr>
            <a:lstStyle/>
            <a:p>
              <a:pPr algn="ctr"/>
              <a:r>
                <a:rPr lang="en-US" sz="2000" dirty="0">
                  <a:solidFill>
                    <a:schemeClr val="bg1"/>
                  </a:solidFill>
                  <a:latin typeface="Arial" panose="020B0604020202020204" pitchFamily="34" charset="0"/>
                  <a:cs typeface="Arial" panose="020B0604020202020204" pitchFamily="34" charset="0"/>
                </a:rPr>
                <a:t>(C+1) * LO Ref</a:t>
              </a:r>
            </a:p>
          </p:txBody>
        </p:sp>
        <p:sp>
          <p:nvSpPr>
            <p:cNvPr id="202" name="TextBox 201">
              <a:extLst>
                <a:ext uri="{FF2B5EF4-FFF2-40B4-BE49-F238E27FC236}">
                  <a16:creationId xmlns:a16="http://schemas.microsoft.com/office/drawing/2014/main" id="{6696F9FB-F9AB-4AFB-B13F-E687C61945DF}"/>
                </a:ext>
              </a:extLst>
            </p:cNvPr>
            <p:cNvSpPr txBox="1"/>
            <p:nvPr/>
          </p:nvSpPr>
          <p:spPr>
            <a:xfrm rot="16200000">
              <a:off x="1652535" y="12927338"/>
              <a:ext cx="1612509" cy="523220"/>
            </a:xfrm>
            <a:prstGeom prst="rect">
              <a:avLst/>
            </a:prstGeom>
            <a:noFill/>
          </p:spPr>
          <p:txBody>
            <a:bodyPr wrap="square" rtlCol="0">
              <a:spAutoFit/>
            </a:bodyPr>
            <a:lstStyle/>
            <a:p>
              <a:pPr algn="ctr"/>
              <a:r>
                <a:rPr lang="en-US" sz="2800" dirty="0">
                  <a:solidFill>
                    <a:schemeClr val="bg1"/>
                  </a:solidFill>
                  <a:latin typeface="Arial" panose="020B0604020202020204" pitchFamily="34" charset="0"/>
                  <a:cs typeface="Arial" panose="020B0604020202020204" pitchFamily="34" charset="0"/>
                </a:rPr>
                <a:t>Power</a:t>
              </a:r>
            </a:p>
          </p:txBody>
        </p:sp>
        <p:sp>
          <p:nvSpPr>
            <p:cNvPr id="200" name="TextBox 199">
              <a:extLst>
                <a:ext uri="{FF2B5EF4-FFF2-40B4-BE49-F238E27FC236}">
                  <a16:creationId xmlns:a16="http://schemas.microsoft.com/office/drawing/2014/main" id="{2D595830-2016-44FB-AA41-1E0F3ADD93D4}"/>
                </a:ext>
              </a:extLst>
            </p:cNvPr>
            <p:cNvSpPr txBox="1"/>
            <p:nvPr/>
          </p:nvSpPr>
          <p:spPr>
            <a:xfrm>
              <a:off x="5396351" y="14972683"/>
              <a:ext cx="2303856" cy="523220"/>
            </a:xfrm>
            <a:prstGeom prst="rect">
              <a:avLst/>
            </a:prstGeom>
            <a:noFill/>
          </p:spPr>
          <p:txBody>
            <a:bodyPr wrap="square" rtlCol="0">
              <a:spAutoFit/>
            </a:bodyPr>
            <a:lstStyle/>
            <a:p>
              <a:pPr algn="ctr"/>
              <a:r>
                <a:rPr lang="en-US" sz="2800" dirty="0">
                  <a:solidFill>
                    <a:schemeClr val="bg1"/>
                  </a:solidFill>
                  <a:latin typeface="Arial" panose="020B0604020202020204" pitchFamily="34" charset="0"/>
                  <a:cs typeface="Arial" panose="020B0604020202020204" pitchFamily="34" charset="0"/>
                </a:rPr>
                <a:t>Frequency</a:t>
              </a:r>
            </a:p>
          </p:txBody>
        </p:sp>
        <p:sp>
          <p:nvSpPr>
            <p:cNvPr id="195" name="TextBox 194">
              <a:extLst>
                <a:ext uri="{FF2B5EF4-FFF2-40B4-BE49-F238E27FC236}">
                  <a16:creationId xmlns:a16="http://schemas.microsoft.com/office/drawing/2014/main" id="{59023F3C-5927-467B-B365-2610228C911D}"/>
                </a:ext>
              </a:extLst>
            </p:cNvPr>
            <p:cNvSpPr txBox="1"/>
            <p:nvPr/>
          </p:nvSpPr>
          <p:spPr>
            <a:xfrm>
              <a:off x="5544324" y="13418372"/>
              <a:ext cx="795523"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LO Ref</a:t>
              </a:r>
            </a:p>
          </p:txBody>
        </p:sp>
        <p:cxnSp>
          <p:nvCxnSpPr>
            <p:cNvPr id="197" name="Straight Arrow Connector 196">
              <a:extLst>
                <a:ext uri="{FF2B5EF4-FFF2-40B4-BE49-F238E27FC236}">
                  <a16:creationId xmlns:a16="http://schemas.microsoft.com/office/drawing/2014/main" id="{107D073B-9380-4ADA-8045-DAEC65016EB8}"/>
                </a:ext>
              </a:extLst>
            </p:cNvPr>
            <p:cNvCxnSpPr>
              <a:cxnSpLocks/>
            </p:cNvCxnSpPr>
            <p:nvPr/>
          </p:nvCxnSpPr>
          <p:spPr>
            <a:xfrm>
              <a:off x="5640523" y="13772614"/>
              <a:ext cx="580672"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5D4A558E-05C1-46B8-A26C-9D577303ECC1}"/>
                </a:ext>
              </a:extLst>
            </p:cNvPr>
            <p:cNvCxnSpPr>
              <a:cxnSpLocks/>
              <a:endCxn id="205" idx="0"/>
            </p:cNvCxnSpPr>
            <p:nvPr/>
          </p:nvCxnSpPr>
          <p:spPr>
            <a:xfrm>
              <a:off x="6554260" y="14053164"/>
              <a:ext cx="0" cy="471079"/>
            </a:xfrm>
            <a:prstGeom prst="straightConnector1">
              <a:avLst/>
            </a:prstGeom>
            <a:ln w="38100">
              <a:solidFill>
                <a:schemeClr val="bg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C55B5592-F51B-4DE8-82AA-C414DD056E3E}"/>
                </a:ext>
              </a:extLst>
            </p:cNvPr>
            <p:cNvSpPr txBox="1"/>
            <p:nvPr/>
          </p:nvSpPr>
          <p:spPr>
            <a:xfrm>
              <a:off x="6763282" y="13437470"/>
              <a:ext cx="795523"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LO Ref</a:t>
              </a:r>
            </a:p>
          </p:txBody>
        </p:sp>
        <p:cxnSp>
          <p:nvCxnSpPr>
            <p:cNvPr id="217" name="Straight Arrow Connector 216">
              <a:extLst>
                <a:ext uri="{FF2B5EF4-FFF2-40B4-BE49-F238E27FC236}">
                  <a16:creationId xmlns:a16="http://schemas.microsoft.com/office/drawing/2014/main" id="{9711220A-01BA-4B47-910C-011F7BC3CBDD}"/>
                </a:ext>
              </a:extLst>
            </p:cNvPr>
            <p:cNvCxnSpPr>
              <a:cxnSpLocks/>
            </p:cNvCxnSpPr>
            <p:nvPr/>
          </p:nvCxnSpPr>
          <p:spPr>
            <a:xfrm>
              <a:off x="6859481" y="13791712"/>
              <a:ext cx="580672"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8123CCB7-83E7-4220-9FB2-1E3DAE7A14B9}"/>
              </a:ext>
            </a:extLst>
          </p:cNvPr>
          <p:cNvGrpSpPr/>
          <p:nvPr/>
        </p:nvGrpSpPr>
        <p:grpSpPr>
          <a:xfrm>
            <a:off x="12105980" y="10474931"/>
            <a:ext cx="9596217" cy="2058001"/>
            <a:chOff x="11301110" y="14270349"/>
            <a:chExt cx="9596217" cy="2058001"/>
          </a:xfrm>
        </p:grpSpPr>
        <mc:AlternateContent xmlns:mc="http://schemas.openxmlformats.org/markup-compatibility/2006" xmlns:a14="http://schemas.microsoft.com/office/drawing/2010/main">
          <mc:Choice Requires="a14">
            <p:sp>
              <p:nvSpPr>
                <p:cNvPr id="220" name="TextBox 2">
                  <a:extLst>
                    <a:ext uri="{FF2B5EF4-FFF2-40B4-BE49-F238E27FC236}">
                      <a16:creationId xmlns:a16="http://schemas.microsoft.com/office/drawing/2014/main" id="{FF7F6286-993E-4F46-8BC0-4322CF1130AE}"/>
                    </a:ext>
                  </a:extLst>
                </p:cNvPr>
                <p:cNvSpPr txBox="1"/>
                <p:nvPr/>
              </p:nvSpPr>
              <p:spPr>
                <a:xfrm>
                  <a:off x="11301110" y="14270349"/>
                  <a:ext cx="9596217" cy="129266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𝐿</m:t>
                        </m:r>
                        <m:sSub>
                          <m:sSubPr>
                            <m:ctrlPr>
                              <a:rPr lang="en-US" sz="2800" b="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𝑂</m:t>
                            </m:r>
                          </m:e>
                          <m:sub>
                            <m:r>
                              <a:rPr lang="en-US" sz="2800" b="0" i="1" smtClean="0">
                                <a:solidFill>
                                  <a:schemeClr val="bg1"/>
                                </a:solidFill>
                                <a:latin typeface="Cambria Math" panose="02040503050406030204" pitchFamily="18" charset="0"/>
                              </a:rPr>
                              <m:t>𝑈𝑃</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𝑂𝑅</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𝐷𝑊𝑁</m:t>
                            </m:r>
                          </m:sub>
                        </m:sSub>
                        <m:r>
                          <a:rPr lang="en-US" sz="2800" b="0" i="1" smtClean="0">
                            <a:solidFill>
                              <a:schemeClr val="bg1"/>
                            </a:solidFill>
                            <a:latin typeface="Cambria Math" panose="02040503050406030204" pitchFamily="18" charset="0"/>
                          </a:rPr>
                          <m:t>  </m:t>
                        </m:r>
                        <m:d>
                          <m:dPr>
                            <m:ctrlPr>
                              <a:rPr lang="en-US" sz="2800" b="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𝑀𝐻𝑧</m:t>
                            </m:r>
                          </m:e>
                        </m:d>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𝐶</m:t>
                        </m:r>
                        <m:r>
                          <a:rPr lang="en-US" sz="2800" b="0" i="1" smtClean="0">
                            <a:solidFill>
                              <a:schemeClr val="bg1"/>
                            </a:solidFill>
                            <a:latin typeface="Cambria Math" panose="02040503050406030204" pitchFamily="18" charset="0"/>
                          </a:rPr>
                          <m:t>×</m:t>
                        </m:r>
                        <m:d>
                          <m:dPr>
                            <m:ctrlPr>
                              <a:rPr lang="en-US" sz="2800" b="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𝐿</m:t>
                            </m:r>
                            <m:sSub>
                              <m:sSubPr>
                                <m:ctrlPr>
                                  <a:rPr lang="en-US" sz="2800" b="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𝑂</m:t>
                                </m:r>
                              </m:e>
                              <m:sub>
                                <m:r>
                                  <a:rPr lang="en-US" sz="2800" b="0" i="1" smtClean="0">
                                    <a:solidFill>
                                      <a:schemeClr val="bg1"/>
                                    </a:solidFill>
                                    <a:latin typeface="Cambria Math" panose="02040503050406030204" pitchFamily="18" charset="0"/>
                                  </a:rPr>
                                  <m:t>𝑅𝐸𝐹</m:t>
                                </m:r>
                              </m:sub>
                            </m:sSub>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𝑒</m:t>
                            </m:r>
                          </m:e>
                        </m:d>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𝑀𝐻𝑧</m:t>
                        </m:r>
                        <m:r>
                          <a:rPr lang="en-US" sz="2800" b="0" i="1">
                            <a:solidFill>
                              <a:schemeClr val="bg1"/>
                            </a:solidFill>
                            <a:latin typeface="Cambria Math" panose="02040503050406030204" pitchFamily="18" charset="0"/>
                          </a:rPr>
                          <m:t>, </m:t>
                        </m:r>
                      </m:oMath>
                    </m:oMathPara>
                  </a14:m>
                  <a:endParaRPr lang="en-US" sz="2800" b="0" i="1" dirty="0">
                    <a:solidFill>
                      <a:schemeClr val="bg1"/>
                    </a:solidFill>
                    <a:latin typeface="Cambria Math" panose="02040503050406030204" pitchFamily="18" charset="0"/>
                  </a:endParaRPr>
                </a:p>
                <a:p>
                  <a:endParaRPr lang="en-US" sz="2800" b="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𝑤h𝑒𝑟𝑒</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𝑒</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𝑖𝑠</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𝑝h𝑎𝑠𝑒</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𝑜𝑟</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𝑓𝑟𝑒𝑞𝑢𝑒𝑛𝑐𝑦</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𝑒𝑟𝑟𝑜𝑟</m:t>
                        </m:r>
                        <m:r>
                          <a:rPr lang="en-US" sz="2800" b="0" i="1" smtClean="0">
                            <a:solidFill>
                              <a:schemeClr val="bg1"/>
                            </a:solidFill>
                            <a:latin typeface="Cambria Math" panose="02040503050406030204" pitchFamily="18" charset="0"/>
                          </a:rPr>
                          <m:t> &amp; </m:t>
                        </m:r>
                        <m:r>
                          <a:rPr lang="en-US" sz="2800" b="0" i="1" smtClean="0">
                            <a:solidFill>
                              <a:schemeClr val="bg1"/>
                            </a:solidFill>
                            <a:latin typeface="Cambria Math" panose="02040503050406030204" pitchFamily="18" charset="0"/>
                          </a:rPr>
                          <m:t>𝐶</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𝑎</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𝑐𝑜𝑛𝑠𝑡𝑎𝑛𝑡</m:t>
                        </m:r>
                      </m:oMath>
                    </m:oMathPara>
                  </a14:m>
                  <a:endParaRPr lang="en-US" sz="2800" dirty="0">
                    <a:solidFill>
                      <a:schemeClr val="bg1"/>
                    </a:solidFill>
                  </a:endParaRPr>
                </a:p>
              </p:txBody>
            </p:sp>
          </mc:Choice>
          <mc:Fallback xmlns="">
            <p:sp>
              <p:nvSpPr>
                <p:cNvPr id="220" name="TextBox 2">
                  <a:extLst>
                    <a:ext uri="{FF2B5EF4-FFF2-40B4-BE49-F238E27FC236}">
                      <a16:creationId xmlns:a16="http://schemas.microsoft.com/office/drawing/2014/main" id="{FF7F6286-993E-4F46-8BC0-4322CF1130AE}"/>
                    </a:ext>
                  </a:extLst>
                </p:cNvPr>
                <p:cNvSpPr txBox="1">
                  <a:spLocks noRot="1" noChangeAspect="1" noMove="1" noResize="1" noEditPoints="1" noAdjustHandles="1" noChangeArrowheads="1" noChangeShapeType="1" noTextEdit="1"/>
                </p:cNvSpPr>
                <p:nvPr/>
              </p:nvSpPr>
              <p:spPr>
                <a:xfrm>
                  <a:off x="11301110" y="14270349"/>
                  <a:ext cx="9596217" cy="129266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
                  <a:extLst>
                    <a:ext uri="{FF2B5EF4-FFF2-40B4-BE49-F238E27FC236}">
                      <a16:creationId xmlns:a16="http://schemas.microsoft.com/office/drawing/2014/main" id="{4941E69B-6F08-45D2-8807-986B08EDC98B}"/>
                    </a:ext>
                  </a:extLst>
                </p:cNvPr>
                <p:cNvSpPr txBox="1"/>
                <p:nvPr/>
              </p:nvSpPr>
              <p:spPr>
                <a:xfrm>
                  <a:off x="12118673" y="15897463"/>
                  <a:ext cx="7961090" cy="43088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𝐿</m:t>
                        </m:r>
                        <m:sSub>
                          <m:sSubPr>
                            <m:ctrlPr>
                              <a:rPr lang="en-US" sz="2800" b="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𝑂</m:t>
                            </m:r>
                          </m:e>
                          <m:sub>
                            <m:r>
                              <a:rPr lang="en-US" sz="2800" b="0" i="1" smtClean="0">
                                <a:solidFill>
                                  <a:schemeClr val="bg1"/>
                                </a:solidFill>
                                <a:latin typeface="Cambria Math" panose="02040503050406030204" pitchFamily="18" charset="0"/>
                              </a:rPr>
                              <m:t>𝑈𝑃</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𝑂𝑅</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𝐷𝑊𝑁</m:t>
                            </m:r>
                          </m:sub>
                        </m:sSub>
                        <m:r>
                          <a:rPr lang="en-US" sz="2800" b="0" i="1" smtClean="0">
                            <a:solidFill>
                              <a:schemeClr val="bg1"/>
                            </a:solidFill>
                            <a:latin typeface="Cambria Math" panose="02040503050406030204" pitchFamily="18" charset="0"/>
                          </a:rPr>
                          <m:t>  </m:t>
                        </m:r>
                        <m:d>
                          <m:dPr>
                            <m:ctrlPr>
                              <a:rPr lang="en-US" sz="2800" b="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𝑀𝐻𝑧</m:t>
                            </m:r>
                          </m:e>
                        </m:d>
                        <m:r>
                          <a:rPr lang="en-US" sz="2800" b="0" i="1" smtClean="0">
                            <a:solidFill>
                              <a:schemeClr val="bg1"/>
                            </a:solidFill>
                            <a:latin typeface="Cambria Math" panose="02040503050406030204" pitchFamily="18" charset="0"/>
                          </a:rPr>
                          <m:t>=</m:t>
                        </m:r>
                        <m:d>
                          <m:dPr>
                            <m:ctrlPr>
                              <a:rPr lang="en-US" sz="2800" b="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𝐶</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𝐿</m:t>
                            </m:r>
                            <m:sSub>
                              <m:sSubPr>
                                <m:ctrlPr>
                                  <a:rPr lang="en-US" sz="2800" b="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𝑂</m:t>
                                </m:r>
                              </m:e>
                              <m:sub>
                                <m:r>
                                  <a:rPr lang="en-US" sz="2800" b="0" i="1" smtClean="0">
                                    <a:solidFill>
                                      <a:schemeClr val="bg1"/>
                                    </a:solidFill>
                                    <a:latin typeface="Cambria Math" panose="02040503050406030204" pitchFamily="18" charset="0"/>
                                  </a:rPr>
                                  <m:t>𝑅𝐸𝐹</m:t>
                                </m:r>
                              </m:sub>
                            </m:sSub>
                          </m:e>
                        </m:d>
                        <m:r>
                          <a:rPr lang="en-US" sz="2800" i="1">
                            <a:solidFill>
                              <a:schemeClr val="bg1"/>
                            </a:solidFill>
                            <a:latin typeface="Cambria Math" panose="02040503050406030204" pitchFamily="18" charset="0"/>
                          </a:rPr>
                          <m:t>±</m:t>
                        </m:r>
                        <m:d>
                          <m:dPr>
                            <m:ctrlPr>
                              <a:rPr lang="en-US" sz="2800" b="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𝐶</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𝑒</m:t>
                            </m:r>
                          </m:e>
                        </m:d>
                        <m:r>
                          <a:rPr lang="en-US" sz="2800" b="0" i="1" smtClean="0">
                            <a:solidFill>
                              <a:schemeClr val="bg1"/>
                            </a:solidFill>
                            <a:latin typeface="Cambria Math" panose="02040503050406030204" pitchFamily="18" charset="0"/>
                          </a:rPr>
                          <m:t> </m:t>
                        </m:r>
                        <m:r>
                          <a:rPr lang="en-US" sz="2800" i="1" smtClean="0">
                            <a:solidFill>
                              <a:schemeClr val="bg1"/>
                            </a:solidFill>
                            <a:latin typeface="Cambria Math" panose="02040503050406030204" pitchFamily="18" charset="0"/>
                          </a:rPr>
                          <m:t>𝑀𝐻𝑧</m:t>
                        </m:r>
                      </m:oMath>
                    </m:oMathPara>
                  </a14:m>
                  <a:endParaRPr lang="en-US" sz="2800" dirty="0">
                    <a:solidFill>
                      <a:schemeClr val="bg1"/>
                    </a:solidFill>
                  </a:endParaRPr>
                </a:p>
              </p:txBody>
            </p:sp>
          </mc:Choice>
          <mc:Fallback xmlns="">
            <p:sp>
              <p:nvSpPr>
                <p:cNvPr id="221" name="TextBox 2">
                  <a:extLst>
                    <a:ext uri="{FF2B5EF4-FFF2-40B4-BE49-F238E27FC236}">
                      <a16:creationId xmlns:a16="http://schemas.microsoft.com/office/drawing/2014/main" id="{4941E69B-6F08-45D2-8807-986B08EDC98B}"/>
                    </a:ext>
                  </a:extLst>
                </p:cNvPr>
                <p:cNvSpPr txBox="1">
                  <a:spLocks noRot="1" noChangeAspect="1" noMove="1" noResize="1" noEditPoints="1" noAdjustHandles="1" noChangeArrowheads="1" noChangeShapeType="1" noTextEdit="1"/>
                </p:cNvSpPr>
                <p:nvPr/>
              </p:nvSpPr>
              <p:spPr>
                <a:xfrm>
                  <a:off x="12118673" y="15897463"/>
                  <a:ext cx="7961090" cy="430887"/>
                </a:xfrm>
                <a:prstGeom prst="rect">
                  <a:avLst/>
                </a:prstGeom>
                <a:blipFill>
                  <a:blip r:embed="rId14"/>
                  <a:stretch>
                    <a:fillRect/>
                  </a:stretch>
                </a:blipFill>
              </p:spPr>
              <p:txBody>
                <a:bodyPr/>
                <a:lstStyle/>
                <a:p>
                  <a:r>
                    <a:rPr lang="en-US">
                      <a:noFill/>
                    </a:rPr>
                    <a:t> </a:t>
                  </a:r>
                </a:p>
              </p:txBody>
            </p:sp>
          </mc:Fallback>
        </mc:AlternateContent>
      </p:grpSp>
      <p:pic>
        <p:nvPicPr>
          <p:cNvPr id="247" name="Picture 246">
            <a:extLst>
              <a:ext uri="{FF2B5EF4-FFF2-40B4-BE49-F238E27FC236}">
                <a16:creationId xmlns:a16="http://schemas.microsoft.com/office/drawing/2014/main" id="{C68DA5FE-23C2-401D-BE32-E1D93562CD3B}"/>
              </a:ext>
            </a:extLst>
          </p:cNvPr>
          <p:cNvPicPr>
            <a:picLocks noChangeAspect="1"/>
          </p:cNvPicPr>
          <p:nvPr/>
        </p:nvPicPr>
        <p:blipFill>
          <a:blip r:embed="rId15"/>
          <a:stretch>
            <a:fillRect/>
          </a:stretch>
        </p:blipFill>
        <p:spPr>
          <a:xfrm>
            <a:off x="21996878" y="13429304"/>
            <a:ext cx="4907739" cy="2286000"/>
          </a:xfrm>
          <a:prstGeom prst="rect">
            <a:avLst/>
          </a:prstGeom>
          <a:ln>
            <a:solidFill>
              <a:schemeClr val="tx1"/>
            </a:solidFill>
          </a:ln>
        </p:spPr>
      </p:pic>
      <p:grpSp>
        <p:nvGrpSpPr>
          <p:cNvPr id="16" name="Group 15">
            <a:extLst>
              <a:ext uri="{FF2B5EF4-FFF2-40B4-BE49-F238E27FC236}">
                <a16:creationId xmlns:a16="http://schemas.microsoft.com/office/drawing/2014/main" id="{89ECC5F9-5A55-4AC3-8513-5050501AB1A6}"/>
              </a:ext>
            </a:extLst>
          </p:cNvPr>
          <p:cNvGrpSpPr/>
          <p:nvPr/>
        </p:nvGrpSpPr>
        <p:grpSpPr>
          <a:xfrm>
            <a:off x="17998705" y="26901754"/>
            <a:ext cx="14365398" cy="5000732"/>
            <a:chOff x="17998705" y="26901754"/>
            <a:chExt cx="14365398" cy="5000732"/>
          </a:xfrm>
        </p:grpSpPr>
        <p:sp>
          <p:nvSpPr>
            <p:cNvPr id="185" name="Rounded Rectangle 46">
              <a:extLst>
                <a:ext uri="{FF2B5EF4-FFF2-40B4-BE49-F238E27FC236}">
                  <a16:creationId xmlns:a16="http://schemas.microsoft.com/office/drawing/2014/main" id="{39F4346A-B5FC-4BE9-A548-DA0A5CC3ED86}"/>
                </a:ext>
              </a:extLst>
            </p:cNvPr>
            <p:cNvSpPr/>
            <p:nvPr/>
          </p:nvSpPr>
          <p:spPr bwMode="auto">
            <a:xfrm>
              <a:off x="18769442" y="29970709"/>
              <a:ext cx="12823925" cy="1931777"/>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800" b="1" cap="all" dirty="0">
                  <a:latin typeface="Arial" panose="020B0604020202020204" pitchFamily="34" charset="0"/>
                  <a:cs typeface="Arial" panose="020B0604020202020204" pitchFamily="34" charset="0"/>
                </a:rPr>
                <a:t>5. Multipliers (left) VS MIXERS (RIGHT)</a:t>
              </a:r>
              <a:endParaRPr lang="en-US" sz="28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Although frequency multipliers do scale phase noise w/ frequency, they are more compact and require fewer supporting components (reduces board size/complexity/cost). Multipliers also dampen the nearest harmonics more than mixers.</a:t>
              </a:r>
            </a:p>
          </p:txBody>
        </p:sp>
        <p:grpSp>
          <p:nvGrpSpPr>
            <p:cNvPr id="45" name="Group 44">
              <a:extLst>
                <a:ext uri="{FF2B5EF4-FFF2-40B4-BE49-F238E27FC236}">
                  <a16:creationId xmlns:a16="http://schemas.microsoft.com/office/drawing/2014/main" id="{E2C96D81-C29B-4550-96BB-0F3D77360ED2}"/>
                </a:ext>
              </a:extLst>
            </p:cNvPr>
            <p:cNvGrpSpPr/>
            <p:nvPr/>
          </p:nvGrpSpPr>
          <p:grpSpPr>
            <a:xfrm>
              <a:off x="17998705" y="26901754"/>
              <a:ext cx="14365398" cy="2920853"/>
              <a:chOff x="21269517" y="28675479"/>
              <a:chExt cx="10666492" cy="2168771"/>
            </a:xfrm>
          </p:grpSpPr>
          <p:pic>
            <p:nvPicPr>
              <p:cNvPr id="55" name="Picture 54">
                <a:extLst>
                  <a:ext uri="{FF2B5EF4-FFF2-40B4-BE49-F238E27FC236}">
                    <a16:creationId xmlns:a16="http://schemas.microsoft.com/office/drawing/2014/main" id="{3A9A20F6-97EB-4CB8-BEE3-BE49379AFBE5}"/>
                  </a:ext>
                </a:extLst>
              </p:cNvPr>
              <p:cNvPicPr>
                <a:picLocks noChangeAspect="1"/>
              </p:cNvPicPr>
              <p:nvPr/>
            </p:nvPicPr>
            <p:blipFill rotWithShape="1">
              <a:blip r:embed="rId16" cstate="print">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rcRect b="37884"/>
              <a:stretch/>
            </p:blipFill>
            <p:spPr>
              <a:xfrm>
                <a:off x="26678209" y="28675479"/>
                <a:ext cx="5257800" cy="2168771"/>
              </a:xfrm>
              <a:prstGeom prst="rect">
                <a:avLst/>
              </a:prstGeom>
            </p:spPr>
          </p:pic>
          <p:pic>
            <p:nvPicPr>
              <p:cNvPr id="180" name="Picture 179">
                <a:extLst>
                  <a:ext uri="{FF2B5EF4-FFF2-40B4-BE49-F238E27FC236}">
                    <a16:creationId xmlns:a16="http://schemas.microsoft.com/office/drawing/2014/main" id="{01C8AA08-7389-4EB4-AF77-1C7DC3FC4705}"/>
                  </a:ext>
                </a:extLst>
              </p:cNvPr>
              <p:cNvPicPr>
                <a:picLocks noChangeAspect="1"/>
              </p:cNvPicPr>
              <p:nvPr/>
            </p:nvPicPr>
            <p:blipFill rotWithShape="1">
              <a:blip r:embed="rId18" cstate="print">
                <a:extLst>
                  <a:ext uri="{BEBA8EAE-BF5A-486C-A8C5-ECC9F3942E4B}">
                    <a14:imgProps xmlns:a14="http://schemas.microsoft.com/office/drawing/2010/main">
                      <a14:imgLayer r:embed="rId19">
                        <a14:imgEffect>
                          <a14:saturation sat="0"/>
                        </a14:imgEffect>
                      </a14:imgLayer>
                    </a14:imgProps>
                  </a:ext>
                  <a:ext uri="{28A0092B-C50C-407E-A947-70E740481C1C}">
                    <a14:useLocalDpi xmlns:a14="http://schemas.microsoft.com/office/drawing/2010/main" val="0"/>
                  </a:ext>
                </a:extLst>
              </a:blip>
              <a:srcRect b="38190"/>
              <a:stretch/>
            </p:blipFill>
            <p:spPr>
              <a:xfrm>
                <a:off x="21269517" y="28675479"/>
                <a:ext cx="5257800" cy="2158109"/>
              </a:xfrm>
              <a:prstGeom prst="rect">
                <a:avLst/>
              </a:prstGeom>
            </p:spPr>
          </p:pic>
        </p:grpSp>
      </p:grpSp>
      <p:pic>
        <p:nvPicPr>
          <p:cNvPr id="229" name="Picture 228">
            <a:extLst>
              <a:ext uri="{FF2B5EF4-FFF2-40B4-BE49-F238E27FC236}">
                <a16:creationId xmlns:a16="http://schemas.microsoft.com/office/drawing/2014/main" id="{B8032EC1-E884-48F0-A080-52EE771067D6}"/>
              </a:ext>
            </a:extLst>
          </p:cNvPr>
          <p:cNvPicPr>
            <a:picLocks noChangeAspect="1"/>
          </p:cNvPicPr>
          <p:nvPr/>
        </p:nvPicPr>
        <p:blipFill>
          <a:blip r:embed="rId20"/>
          <a:stretch>
            <a:fillRect/>
          </a:stretch>
        </p:blipFill>
        <p:spPr>
          <a:xfrm>
            <a:off x="26476554" y="14317638"/>
            <a:ext cx="4988255" cy="3200400"/>
          </a:xfrm>
          <a:prstGeom prst="rect">
            <a:avLst/>
          </a:prstGeom>
          <a:ln>
            <a:solidFill>
              <a:srgbClr val="000000"/>
            </a:solidFill>
          </a:ln>
        </p:spPr>
      </p:pic>
      <p:pic>
        <p:nvPicPr>
          <p:cNvPr id="246" name="Picture 245">
            <a:extLst>
              <a:ext uri="{FF2B5EF4-FFF2-40B4-BE49-F238E27FC236}">
                <a16:creationId xmlns:a16="http://schemas.microsoft.com/office/drawing/2014/main" id="{28622D7E-A581-48FE-B316-1601E072EDD0}"/>
              </a:ext>
            </a:extLst>
          </p:cNvPr>
          <p:cNvPicPr>
            <a:picLocks noChangeAspect="1"/>
          </p:cNvPicPr>
          <p:nvPr/>
        </p:nvPicPr>
        <p:blipFill rotWithShape="1">
          <a:blip r:embed="rId21"/>
          <a:srcRect l="451" r="-1" b="32021"/>
          <a:stretch/>
        </p:blipFill>
        <p:spPr>
          <a:xfrm>
            <a:off x="22027889" y="16198316"/>
            <a:ext cx="6104526" cy="3200400"/>
          </a:xfrm>
          <a:prstGeom prst="rect">
            <a:avLst/>
          </a:prstGeom>
          <a:ln>
            <a:solidFill>
              <a:srgbClr val="000000"/>
            </a:solidFill>
          </a:ln>
        </p:spPr>
      </p:pic>
      <p:pic>
        <p:nvPicPr>
          <p:cNvPr id="248" name="Picture 247">
            <a:extLst>
              <a:ext uri="{FF2B5EF4-FFF2-40B4-BE49-F238E27FC236}">
                <a16:creationId xmlns:a16="http://schemas.microsoft.com/office/drawing/2014/main" id="{4DBD6E80-23E6-4668-AF4D-28EA4A8AB3C9}"/>
              </a:ext>
            </a:extLst>
          </p:cNvPr>
          <p:cNvPicPr>
            <a:picLocks noChangeAspect="1"/>
          </p:cNvPicPr>
          <p:nvPr/>
        </p:nvPicPr>
        <p:blipFill>
          <a:blip r:embed="rId22"/>
          <a:stretch>
            <a:fillRect/>
          </a:stretch>
        </p:blipFill>
        <p:spPr>
          <a:xfrm>
            <a:off x="26070206" y="18104273"/>
            <a:ext cx="5087606" cy="3200400"/>
          </a:xfrm>
          <a:prstGeom prst="rect">
            <a:avLst/>
          </a:prstGeom>
          <a:ln>
            <a:solidFill>
              <a:schemeClr val="tx1"/>
            </a:solidFill>
          </a:ln>
        </p:spPr>
      </p:pic>
      <p:cxnSp>
        <p:nvCxnSpPr>
          <p:cNvPr id="50" name="Connector: Elbow 49">
            <a:extLst>
              <a:ext uri="{FF2B5EF4-FFF2-40B4-BE49-F238E27FC236}">
                <a16:creationId xmlns:a16="http://schemas.microsoft.com/office/drawing/2014/main" id="{12EF91A2-84C9-4B94-83BC-7673092A329E}"/>
              </a:ext>
            </a:extLst>
          </p:cNvPr>
          <p:cNvCxnSpPr>
            <a:cxnSpLocks/>
            <a:stCxn id="247" idx="2"/>
            <a:endCxn id="229" idx="1"/>
          </p:cNvCxnSpPr>
          <p:nvPr/>
        </p:nvCxnSpPr>
        <p:spPr>
          <a:xfrm rot="16200000" flipH="1">
            <a:off x="25362384" y="14803668"/>
            <a:ext cx="202534" cy="2025806"/>
          </a:xfrm>
          <a:prstGeom prst="bentConnector2">
            <a:avLst/>
          </a:prstGeom>
          <a:ln w="76200">
            <a:solidFill>
              <a:srgbClr val="00ADDC"/>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Connector: Elbow 248">
            <a:extLst>
              <a:ext uri="{FF2B5EF4-FFF2-40B4-BE49-F238E27FC236}">
                <a16:creationId xmlns:a16="http://schemas.microsoft.com/office/drawing/2014/main" id="{09E3EB45-9F03-424F-A429-2BA91594C880}"/>
              </a:ext>
            </a:extLst>
          </p:cNvPr>
          <p:cNvCxnSpPr>
            <a:cxnSpLocks/>
            <a:stCxn id="229" idx="2"/>
            <a:endCxn id="246" idx="3"/>
          </p:cNvCxnSpPr>
          <p:nvPr/>
        </p:nvCxnSpPr>
        <p:spPr>
          <a:xfrm rot="5400000">
            <a:off x="28411310" y="17239144"/>
            <a:ext cx="280478" cy="838267"/>
          </a:xfrm>
          <a:prstGeom prst="bentConnector2">
            <a:avLst/>
          </a:prstGeom>
          <a:ln w="76200">
            <a:solidFill>
              <a:srgbClr val="00ADDC"/>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Connector: Elbow 249">
            <a:extLst>
              <a:ext uri="{FF2B5EF4-FFF2-40B4-BE49-F238E27FC236}">
                <a16:creationId xmlns:a16="http://schemas.microsoft.com/office/drawing/2014/main" id="{BF08F842-C289-45FF-84CF-6876B50A696E}"/>
              </a:ext>
            </a:extLst>
          </p:cNvPr>
          <p:cNvCxnSpPr>
            <a:cxnSpLocks/>
            <a:stCxn id="246" idx="2"/>
            <a:endCxn id="248" idx="1"/>
          </p:cNvCxnSpPr>
          <p:nvPr/>
        </p:nvCxnSpPr>
        <p:spPr>
          <a:xfrm rot="16200000" flipH="1">
            <a:off x="25422301" y="19056567"/>
            <a:ext cx="305757" cy="990054"/>
          </a:xfrm>
          <a:prstGeom prst="bentConnector2">
            <a:avLst/>
          </a:prstGeom>
          <a:ln w="76200">
            <a:solidFill>
              <a:srgbClr val="00ADDC"/>
            </a:solidFill>
            <a:tailEnd type="triangle"/>
          </a:ln>
        </p:spPr>
        <p:style>
          <a:lnRef idx="1">
            <a:schemeClr val="accent1"/>
          </a:lnRef>
          <a:fillRef idx="0">
            <a:schemeClr val="accent1"/>
          </a:fillRef>
          <a:effectRef idx="0">
            <a:schemeClr val="accent1"/>
          </a:effectRef>
          <a:fontRef idx="minor">
            <a:schemeClr val="tx1"/>
          </a:fontRef>
        </p:style>
      </p:cxnSp>
      <p:grpSp>
        <p:nvGrpSpPr>
          <p:cNvPr id="343" name="Group 342">
            <a:extLst>
              <a:ext uri="{FF2B5EF4-FFF2-40B4-BE49-F238E27FC236}">
                <a16:creationId xmlns:a16="http://schemas.microsoft.com/office/drawing/2014/main" id="{B9F0CE25-68E8-4542-B49E-976B0E2D5B66}"/>
              </a:ext>
            </a:extLst>
          </p:cNvPr>
          <p:cNvGrpSpPr/>
          <p:nvPr/>
        </p:nvGrpSpPr>
        <p:grpSpPr>
          <a:xfrm>
            <a:off x="303525" y="28276219"/>
            <a:ext cx="15669268" cy="3305190"/>
            <a:chOff x="789932" y="29086389"/>
            <a:chExt cx="15669268" cy="3305190"/>
          </a:xfrm>
        </p:grpSpPr>
        <p:grpSp>
          <p:nvGrpSpPr>
            <p:cNvPr id="341" name="Group 340">
              <a:extLst>
                <a:ext uri="{FF2B5EF4-FFF2-40B4-BE49-F238E27FC236}">
                  <a16:creationId xmlns:a16="http://schemas.microsoft.com/office/drawing/2014/main" id="{C33144CF-001C-4375-8A0E-A6C0FE6F5330}"/>
                </a:ext>
              </a:extLst>
            </p:cNvPr>
            <p:cNvGrpSpPr/>
            <p:nvPr/>
          </p:nvGrpSpPr>
          <p:grpSpPr>
            <a:xfrm>
              <a:off x="789932" y="29086389"/>
              <a:ext cx="15669268" cy="2287240"/>
              <a:chOff x="513181" y="29459568"/>
              <a:chExt cx="15669268" cy="2287240"/>
            </a:xfrm>
          </p:grpSpPr>
          <p:grpSp>
            <p:nvGrpSpPr>
              <p:cNvPr id="332" name="Group 331">
                <a:extLst>
                  <a:ext uri="{FF2B5EF4-FFF2-40B4-BE49-F238E27FC236}">
                    <a16:creationId xmlns:a16="http://schemas.microsoft.com/office/drawing/2014/main" id="{F9D907C7-F894-4D5E-A8F7-AF9307F7D48F}"/>
                  </a:ext>
                </a:extLst>
              </p:cNvPr>
              <p:cNvGrpSpPr/>
              <p:nvPr/>
            </p:nvGrpSpPr>
            <p:grpSpPr>
              <a:xfrm>
                <a:off x="513181" y="30453695"/>
                <a:ext cx="4785840" cy="817880"/>
                <a:chOff x="646060" y="30626667"/>
                <a:chExt cx="4785840" cy="817880"/>
              </a:xfrm>
            </p:grpSpPr>
            <p:sp>
              <p:nvSpPr>
                <p:cNvPr id="252" name="TextBox 251">
                  <a:extLst>
                    <a:ext uri="{FF2B5EF4-FFF2-40B4-BE49-F238E27FC236}">
                      <a16:creationId xmlns:a16="http://schemas.microsoft.com/office/drawing/2014/main" id="{7CA5A37B-6023-42B2-AAC4-F0159382594C}"/>
                    </a:ext>
                  </a:extLst>
                </p:cNvPr>
                <p:cNvSpPr txBox="1"/>
                <p:nvPr/>
              </p:nvSpPr>
              <p:spPr>
                <a:xfrm>
                  <a:off x="646060" y="30837762"/>
                  <a:ext cx="1330960" cy="400110"/>
                </a:xfrm>
                <a:prstGeom prst="rect">
                  <a:avLst/>
                </a:prstGeom>
                <a:solidFill>
                  <a:srgbClr val="B2D33B"/>
                </a:solidFill>
              </p:spPr>
              <p:txBody>
                <a:bodyPr wrap="square" rtlCol="0">
                  <a:spAutoFit/>
                </a:bodyPr>
                <a:lstStyle/>
                <a:p>
                  <a:pPr algn="ctr"/>
                  <a:r>
                    <a:rPr lang="en-US" sz="2000" dirty="0">
                      <a:latin typeface="Arial" panose="020B0604020202020204" pitchFamily="34" charset="0"/>
                      <a:cs typeface="Arial" panose="020B0604020202020204" pitchFamily="34" charset="0"/>
                    </a:rPr>
                    <a:t>LO Ref In</a:t>
                  </a:r>
                </a:p>
              </p:txBody>
            </p:sp>
            <p:sp>
              <p:nvSpPr>
                <p:cNvPr id="256" name="TextBox 255">
                  <a:extLst>
                    <a:ext uri="{FF2B5EF4-FFF2-40B4-BE49-F238E27FC236}">
                      <a16:creationId xmlns:a16="http://schemas.microsoft.com/office/drawing/2014/main" id="{996CBEE2-C7EA-45F1-8C23-47F7FC11EC94}"/>
                    </a:ext>
                  </a:extLst>
                </p:cNvPr>
                <p:cNvSpPr txBox="1"/>
                <p:nvPr/>
              </p:nvSpPr>
              <p:spPr>
                <a:xfrm>
                  <a:off x="2277543" y="30837762"/>
                  <a:ext cx="862110" cy="400110"/>
                </a:xfrm>
                <a:prstGeom prst="rect">
                  <a:avLst/>
                </a:prstGeom>
                <a:solidFill>
                  <a:srgbClr val="B2D33B"/>
                </a:solidFill>
              </p:spPr>
              <p:txBody>
                <a:bodyPr wrap="square" rtlCol="0">
                  <a:spAutoFit/>
                </a:bodyPr>
                <a:lstStyle/>
                <a:p>
                  <a:pPr algn="ctr"/>
                  <a:r>
                    <a:rPr lang="en-US" sz="2000" dirty="0">
                      <a:latin typeface="Arial" panose="020B0604020202020204" pitchFamily="34" charset="0"/>
                      <a:cs typeface="Arial" panose="020B0604020202020204" pitchFamily="34" charset="0"/>
                    </a:rPr>
                    <a:t>BPF</a:t>
                  </a:r>
                </a:p>
              </p:txBody>
            </p:sp>
            <p:sp>
              <p:nvSpPr>
                <p:cNvPr id="257" name="Isosceles Triangle 256">
                  <a:extLst>
                    <a:ext uri="{FF2B5EF4-FFF2-40B4-BE49-F238E27FC236}">
                      <a16:creationId xmlns:a16="http://schemas.microsoft.com/office/drawing/2014/main" id="{A17C7D2B-9A15-4E89-A0F4-4591663A142E}"/>
                    </a:ext>
                  </a:extLst>
                </p:cNvPr>
                <p:cNvSpPr/>
                <p:nvPr/>
              </p:nvSpPr>
              <p:spPr>
                <a:xfrm rot="5400000">
                  <a:off x="3528343" y="30635064"/>
                  <a:ext cx="817880" cy="801086"/>
                </a:xfrm>
                <a:prstGeom prst="triangle">
                  <a:avLst/>
                </a:prstGeom>
                <a:solidFill>
                  <a:srgbClr val="B2D33B"/>
                </a:solidFill>
                <a:ln>
                  <a:solidFill>
                    <a:srgbClr val="B2D3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TextBox 262">
                  <a:extLst>
                    <a:ext uri="{FF2B5EF4-FFF2-40B4-BE49-F238E27FC236}">
                      <a16:creationId xmlns:a16="http://schemas.microsoft.com/office/drawing/2014/main" id="{D3E59CCD-C073-4FC4-81B4-5F849C1CA62B}"/>
                    </a:ext>
                  </a:extLst>
                </p:cNvPr>
                <p:cNvSpPr txBox="1"/>
                <p:nvPr/>
              </p:nvSpPr>
              <p:spPr>
                <a:xfrm>
                  <a:off x="4569790" y="30834605"/>
                  <a:ext cx="862110" cy="400110"/>
                </a:xfrm>
                <a:prstGeom prst="rect">
                  <a:avLst/>
                </a:prstGeom>
                <a:solidFill>
                  <a:srgbClr val="B2D33B"/>
                </a:solidFill>
              </p:spPr>
              <p:txBody>
                <a:bodyPr wrap="square" rtlCol="0">
                  <a:spAutoFit/>
                </a:bodyPr>
                <a:lstStyle/>
                <a:p>
                  <a:pPr algn="ctr"/>
                  <a:r>
                    <a:rPr lang="el-GR" sz="2000" dirty="0">
                      <a:latin typeface="Arial" panose="020B0604020202020204" pitchFamily="34" charset="0"/>
                      <a:cs typeface="Arial" panose="020B0604020202020204" pitchFamily="34" charset="0"/>
                    </a:rPr>
                    <a:t>Σ</a:t>
                  </a:r>
                  <a:endParaRPr lang="en-US" sz="2000" dirty="0">
                    <a:latin typeface="Arial" panose="020B0604020202020204" pitchFamily="34" charset="0"/>
                    <a:cs typeface="Arial" panose="020B0604020202020204" pitchFamily="34" charset="0"/>
                  </a:endParaRPr>
                </a:p>
              </p:txBody>
            </p:sp>
            <p:cxnSp>
              <p:nvCxnSpPr>
                <p:cNvPr id="282" name="Straight Arrow Connector 281">
                  <a:extLst>
                    <a:ext uri="{FF2B5EF4-FFF2-40B4-BE49-F238E27FC236}">
                      <a16:creationId xmlns:a16="http://schemas.microsoft.com/office/drawing/2014/main" id="{1FD34451-91A9-4CB2-8362-DCD6C33DB56C}"/>
                    </a:ext>
                  </a:extLst>
                </p:cNvPr>
                <p:cNvCxnSpPr>
                  <a:cxnSpLocks/>
                  <a:stCxn id="252" idx="3"/>
                  <a:endCxn id="256" idx="1"/>
                </p:cNvCxnSpPr>
                <p:nvPr/>
              </p:nvCxnSpPr>
              <p:spPr>
                <a:xfrm>
                  <a:off x="1977020" y="31037817"/>
                  <a:ext cx="30052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B8B38129-DFA8-4439-8303-E9C37FA22866}"/>
                    </a:ext>
                  </a:extLst>
                </p:cNvPr>
                <p:cNvCxnSpPr>
                  <a:cxnSpLocks/>
                  <a:stCxn id="256" idx="3"/>
                  <a:endCxn id="257" idx="3"/>
                </p:cNvCxnSpPr>
                <p:nvPr/>
              </p:nvCxnSpPr>
              <p:spPr>
                <a:xfrm flipV="1">
                  <a:off x="3139653" y="31035607"/>
                  <a:ext cx="397087" cy="22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043322BD-1E31-4D97-9B6B-2C2794D51B3A}"/>
                    </a:ext>
                  </a:extLst>
                </p:cNvPr>
                <p:cNvCxnSpPr>
                  <a:cxnSpLocks/>
                  <a:stCxn id="257" idx="0"/>
                  <a:endCxn id="263" idx="1"/>
                </p:cNvCxnSpPr>
                <p:nvPr/>
              </p:nvCxnSpPr>
              <p:spPr>
                <a:xfrm flipV="1">
                  <a:off x="4337826" y="31034660"/>
                  <a:ext cx="231964" cy="94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1" name="Group 320">
                <a:extLst>
                  <a:ext uri="{FF2B5EF4-FFF2-40B4-BE49-F238E27FC236}">
                    <a16:creationId xmlns:a16="http://schemas.microsoft.com/office/drawing/2014/main" id="{0B6362E3-F616-4C8F-A317-A4A597152654}"/>
                  </a:ext>
                </a:extLst>
              </p:cNvPr>
              <p:cNvGrpSpPr/>
              <p:nvPr/>
            </p:nvGrpSpPr>
            <p:grpSpPr>
              <a:xfrm>
                <a:off x="5949443" y="30928928"/>
                <a:ext cx="5941142" cy="817880"/>
                <a:chOff x="5064455" y="31256376"/>
                <a:chExt cx="5941142" cy="817880"/>
              </a:xfrm>
            </p:grpSpPr>
            <p:sp>
              <p:nvSpPr>
                <p:cNvPr id="260" name="TextBox 259">
                  <a:extLst>
                    <a:ext uri="{FF2B5EF4-FFF2-40B4-BE49-F238E27FC236}">
                      <a16:creationId xmlns:a16="http://schemas.microsoft.com/office/drawing/2014/main" id="{29574F12-3D11-49AE-8C8E-438A29D2C78E}"/>
                    </a:ext>
                  </a:extLst>
                </p:cNvPr>
                <p:cNvSpPr txBox="1"/>
                <p:nvPr/>
              </p:nvSpPr>
              <p:spPr>
                <a:xfrm>
                  <a:off x="6283604" y="31465261"/>
                  <a:ext cx="862110" cy="400110"/>
                </a:xfrm>
                <a:prstGeom prst="rect">
                  <a:avLst/>
                </a:prstGeom>
                <a:solidFill>
                  <a:srgbClr val="B2D33B"/>
                </a:solidFill>
              </p:spPr>
              <p:txBody>
                <a:bodyPr wrap="square" rtlCol="0">
                  <a:spAutoFit/>
                </a:bodyPr>
                <a:lstStyle/>
                <a:p>
                  <a:pPr algn="ctr"/>
                  <a:r>
                    <a:rPr lang="en-US" sz="2000" dirty="0">
                      <a:latin typeface="Arial" panose="020B0604020202020204" pitchFamily="34" charset="0"/>
                      <a:cs typeface="Arial" panose="020B0604020202020204" pitchFamily="34" charset="0"/>
                    </a:rPr>
                    <a:t>BPF</a:t>
                  </a:r>
                </a:p>
              </p:txBody>
            </p:sp>
            <p:sp>
              <p:nvSpPr>
                <p:cNvPr id="269" name="TextBox 268">
                  <a:extLst>
                    <a:ext uri="{FF2B5EF4-FFF2-40B4-BE49-F238E27FC236}">
                      <a16:creationId xmlns:a16="http://schemas.microsoft.com/office/drawing/2014/main" id="{A32D849B-82BE-42CB-9A2D-1A6A249B5712}"/>
                    </a:ext>
                  </a:extLst>
                </p:cNvPr>
                <p:cNvSpPr txBox="1"/>
                <p:nvPr/>
              </p:nvSpPr>
              <p:spPr>
                <a:xfrm>
                  <a:off x="5064455" y="31465261"/>
                  <a:ext cx="862110" cy="400110"/>
                </a:xfrm>
                <a:prstGeom prst="rect">
                  <a:avLst/>
                </a:prstGeom>
                <a:solidFill>
                  <a:srgbClr val="B2D33B"/>
                </a:solidFill>
              </p:spPr>
              <p:txBody>
                <a:bodyPr wrap="square" rtlCol="0">
                  <a:spAutoFit/>
                </a:bodyPr>
                <a:lstStyle/>
                <a:p>
                  <a:pPr algn="ctr"/>
                  <a:r>
                    <a:rPr lang="en-US" sz="2000" dirty="0">
                      <a:latin typeface="Arial" panose="020B0604020202020204" pitchFamily="34" charset="0"/>
                      <a:cs typeface="Arial" panose="020B0604020202020204" pitchFamily="34" charset="0"/>
                    </a:rPr>
                    <a:t>x3</a:t>
                  </a:r>
                </a:p>
              </p:txBody>
            </p:sp>
            <p:sp>
              <p:nvSpPr>
                <p:cNvPr id="279" name="Isosceles Triangle 278">
                  <a:extLst>
                    <a:ext uri="{FF2B5EF4-FFF2-40B4-BE49-F238E27FC236}">
                      <a16:creationId xmlns:a16="http://schemas.microsoft.com/office/drawing/2014/main" id="{B50A0A4A-4799-4EFE-A333-785AF3A40607}"/>
                    </a:ext>
                  </a:extLst>
                </p:cNvPr>
                <p:cNvSpPr/>
                <p:nvPr/>
              </p:nvSpPr>
              <p:spPr>
                <a:xfrm rot="5400000">
                  <a:off x="7456256" y="31264773"/>
                  <a:ext cx="817880" cy="801086"/>
                </a:xfrm>
                <a:prstGeom prst="triangle">
                  <a:avLst/>
                </a:prstGeom>
                <a:solidFill>
                  <a:srgbClr val="B2D33B"/>
                </a:solidFill>
                <a:ln>
                  <a:solidFill>
                    <a:srgbClr val="B2D3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F63C02DA-6322-4C87-B395-5BD5E77588CC}"/>
                    </a:ext>
                  </a:extLst>
                </p:cNvPr>
                <p:cNvSpPr txBox="1"/>
                <p:nvPr/>
              </p:nvSpPr>
              <p:spPr>
                <a:xfrm>
                  <a:off x="8634727" y="31462894"/>
                  <a:ext cx="2370870" cy="400110"/>
                </a:xfrm>
                <a:prstGeom prst="rect">
                  <a:avLst/>
                </a:prstGeom>
                <a:solidFill>
                  <a:srgbClr val="B2D33B"/>
                </a:solidFill>
              </p:spPr>
              <p:txBody>
                <a:bodyPr wrap="square" rtlCol="0">
                  <a:spAutoFit/>
                </a:bodyPr>
                <a:lstStyle/>
                <a:p>
                  <a:pPr algn="ctr"/>
                  <a:r>
                    <a:rPr lang="en-US" sz="2000" dirty="0">
                      <a:latin typeface="Arial" panose="020B0604020202020204" pitchFamily="34" charset="0"/>
                      <a:cs typeface="Arial" panose="020B0604020202020204" pitchFamily="34" charset="0"/>
                    </a:rPr>
                    <a:t>x3 Output Ports</a:t>
                  </a:r>
                </a:p>
              </p:txBody>
            </p:sp>
            <p:cxnSp>
              <p:nvCxnSpPr>
                <p:cNvPr id="312" name="Straight Arrow Connector 311">
                  <a:extLst>
                    <a:ext uri="{FF2B5EF4-FFF2-40B4-BE49-F238E27FC236}">
                      <a16:creationId xmlns:a16="http://schemas.microsoft.com/office/drawing/2014/main" id="{BA36ACF8-02D9-484A-AF0F-91201D2BB4D7}"/>
                    </a:ext>
                  </a:extLst>
                </p:cNvPr>
                <p:cNvCxnSpPr>
                  <a:cxnSpLocks/>
                  <a:stCxn id="279" idx="0"/>
                  <a:endCxn id="280" idx="1"/>
                </p:cNvCxnSpPr>
                <p:nvPr/>
              </p:nvCxnSpPr>
              <p:spPr>
                <a:xfrm flipV="1">
                  <a:off x="8265739" y="31662949"/>
                  <a:ext cx="368988" cy="236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C2FD865E-6E29-4D07-A7AD-B392EDFDA790}"/>
                    </a:ext>
                  </a:extLst>
                </p:cNvPr>
                <p:cNvCxnSpPr>
                  <a:cxnSpLocks/>
                  <a:stCxn id="260" idx="3"/>
                  <a:endCxn id="279" idx="3"/>
                </p:cNvCxnSpPr>
                <p:nvPr/>
              </p:nvCxnSpPr>
              <p:spPr>
                <a:xfrm>
                  <a:off x="7145714" y="31665316"/>
                  <a:ext cx="31893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96B1AF65-C5C4-4BF4-A5FC-A93A10A59129}"/>
                    </a:ext>
                  </a:extLst>
                </p:cNvPr>
                <p:cNvCxnSpPr>
                  <a:cxnSpLocks/>
                  <a:stCxn id="269" idx="3"/>
                  <a:endCxn id="260" idx="1"/>
                </p:cNvCxnSpPr>
                <p:nvPr/>
              </p:nvCxnSpPr>
              <p:spPr>
                <a:xfrm>
                  <a:off x="5926565" y="31665316"/>
                  <a:ext cx="35703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1" name="Group 330">
                <a:extLst>
                  <a:ext uri="{FF2B5EF4-FFF2-40B4-BE49-F238E27FC236}">
                    <a16:creationId xmlns:a16="http://schemas.microsoft.com/office/drawing/2014/main" id="{A054BB95-9774-4F1A-8266-9169792C0EE4}"/>
                  </a:ext>
                </a:extLst>
              </p:cNvPr>
              <p:cNvGrpSpPr/>
              <p:nvPr/>
            </p:nvGrpSpPr>
            <p:grpSpPr>
              <a:xfrm>
                <a:off x="5635118" y="29459568"/>
                <a:ext cx="10547331" cy="1469769"/>
                <a:chOff x="5816879" y="29081958"/>
                <a:chExt cx="10547331" cy="1469769"/>
              </a:xfrm>
            </p:grpSpPr>
            <p:sp>
              <p:nvSpPr>
                <p:cNvPr id="266" name="TextBox 265">
                  <a:extLst>
                    <a:ext uri="{FF2B5EF4-FFF2-40B4-BE49-F238E27FC236}">
                      <a16:creationId xmlns:a16="http://schemas.microsoft.com/office/drawing/2014/main" id="{A7798CDA-2A3C-4BCC-94A6-87046A0F2F1F}"/>
                    </a:ext>
                  </a:extLst>
                </p:cNvPr>
                <p:cNvSpPr txBox="1"/>
                <p:nvPr/>
              </p:nvSpPr>
              <p:spPr>
                <a:xfrm>
                  <a:off x="5816879" y="29463213"/>
                  <a:ext cx="862110" cy="400110"/>
                </a:xfrm>
                <a:prstGeom prst="rect">
                  <a:avLst/>
                </a:prstGeom>
                <a:solidFill>
                  <a:srgbClr val="B2D33B"/>
                </a:solidFill>
              </p:spPr>
              <p:txBody>
                <a:bodyPr wrap="square" rtlCol="0">
                  <a:spAutoFit/>
                </a:bodyPr>
                <a:lstStyle/>
                <a:p>
                  <a:pPr algn="ctr"/>
                  <a:r>
                    <a:rPr lang="en-US" sz="2000" dirty="0">
                      <a:latin typeface="Arial" panose="020B0604020202020204" pitchFamily="34" charset="0"/>
                      <a:cs typeface="Arial" panose="020B0604020202020204" pitchFamily="34" charset="0"/>
                    </a:rPr>
                    <a:t>x2</a:t>
                  </a:r>
                </a:p>
              </p:txBody>
            </p:sp>
            <p:sp>
              <p:nvSpPr>
                <p:cNvPr id="267" name="TextBox 266">
                  <a:extLst>
                    <a:ext uri="{FF2B5EF4-FFF2-40B4-BE49-F238E27FC236}">
                      <a16:creationId xmlns:a16="http://schemas.microsoft.com/office/drawing/2014/main" id="{8F633B8E-3331-4FED-A991-0B3937CA1029}"/>
                    </a:ext>
                  </a:extLst>
                </p:cNvPr>
                <p:cNvSpPr txBox="1"/>
                <p:nvPr/>
              </p:nvSpPr>
              <p:spPr>
                <a:xfrm>
                  <a:off x="6977457" y="29463213"/>
                  <a:ext cx="862110" cy="400110"/>
                </a:xfrm>
                <a:prstGeom prst="rect">
                  <a:avLst/>
                </a:prstGeom>
                <a:solidFill>
                  <a:srgbClr val="B2D33B"/>
                </a:solidFill>
              </p:spPr>
              <p:txBody>
                <a:bodyPr wrap="square" rtlCol="0">
                  <a:spAutoFit/>
                </a:bodyPr>
                <a:lstStyle/>
                <a:p>
                  <a:pPr algn="ctr"/>
                  <a:r>
                    <a:rPr lang="en-US" sz="2000" dirty="0">
                      <a:latin typeface="Arial" panose="020B0604020202020204" pitchFamily="34" charset="0"/>
                      <a:cs typeface="Arial" panose="020B0604020202020204" pitchFamily="34" charset="0"/>
                    </a:rPr>
                    <a:t>BPF</a:t>
                  </a:r>
                </a:p>
              </p:txBody>
            </p:sp>
            <p:sp>
              <p:nvSpPr>
                <p:cNvPr id="272" name="Isosceles Triangle 271">
                  <a:extLst>
                    <a:ext uri="{FF2B5EF4-FFF2-40B4-BE49-F238E27FC236}">
                      <a16:creationId xmlns:a16="http://schemas.microsoft.com/office/drawing/2014/main" id="{6F24F221-B68F-458A-87EB-6AE5633B1994}"/>
                    </a:ext>
                  </a:extLst>
                </p:cNvPr>
                <p:cNvSpPr/>
                <p:nvPr/>
              </p:nvSpPr>
              <p:spPr>
                <a:xfrm rot="5400000">
                  <a:off x="8079573" y="29266602"/>
                  <a:ext cx="817880" cy="801086"/>
                </a:xfrm>
                <a:prstGeom prst="triangle">
                  <a:avLst/>
                </a:prstGeom>
                <a:solidFill>
                  <a:srgbClr val="B2D33B"/>
                </a:solidFill>
                <a:ln>
                  <a:solidFill>
                    <a:srgbClr val="B2D3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TextBox 272">
                  <a:extLst>
                    <a:ext uri="{FF2B5EF4-FFF2-40B4-BE49-F238E27FC236}">
                      <a16:creationId xmlns:a16="http://schemas.microsoft.com/office/drawing/2014/main" id="{A8B8C059-422E-4747-BD6C-C122A4B4BAF8}"/>
                    </a:ext>
                  </a:extLst>
                </p:cNvPr>
                <p:cNvSpPr txBox="1"/>
                <p:nvPr/>
              </p:nvSpPr>
              <p:spPr>
                <a:xfrm>
                  <a:off x="9254061" y="29463137"/>
                  <a:ext cx="862110" cy="400110"/>
                </a:xfrm>
                <a:prstGeom prst="rect">
                  <a:avLst/>
                </a:prstGeom>
                <a:solidFill>
                  <a:srgbClr val="B2D33B"/>
                </a:solidFill>
              </p:spPr>
              <p:txBody>
                <a:bodyPr wrap="square" rtlCol="0">
                  <a:spAutoFit/>
                </a:bodyPr>
                <a:lstStyle/>
                <a:p>
                  <a:pPr algn="ctr"/>
                  <a:r>
                    <a:rPr lang="el-GR" sz="2000" dirty="0">
                      <a:latin typeface="Arial" panose="020B0604020202020204" pitchFamily="34" charset="0"/>
                      <a:cs typeface="Arial" panose="020B0604020202020204" pitchFamily="34" charset="0"/>
                    </a:rPr>
                    <a:t>Σ</a:t>
                  </a:r>
                  <a:endParaRPr lang="en-US" sz="2000" dirty="0">
                    <a:latin typeface="Arial" panose="020B0604020202020204" pitchFamily="34" charset="0"/>
                    <a:cs typeface="Arial" panose="020B0604020202020204" pitchFamily="34" charset="0"/>
                  </a:endParaRPr>
                </a:p>
              </p:txBody>
            </p:sp>
            <p:sp>
              <p:nvSpPr>
                <p:cNvPr id="277" name="TextBox 276">
                  <a:extLst>
                    <a:ext uri="{FF2B5EF4-FFF2-40B4-BE49-F238E27FC236}">
                      <a16:creationId xmlns:a16="http://schemas.microsoft.com/office/drawing/2014/main" id="{696F171A-7D7A-4C65-86CE-A4122A26DF4C}"/>
                    </a:ext>
                  </a:extLst>
                </p:cNvPr>
                <p:cNvSpPr txBox="1"/>
                <p:nvPr/>
              </p:nvSpPr>
              <p:spPr>
                <a:xfrm>
                  <a:off x="10595577" y="29081958"/>
                  <a:ext cx="2370870" cy="400110"/>
                </a:xfrm>
                <a:prstGeom prst="rect">
                  <a:avLst/>
                </a:prstGeom>
                <a:solidFill>
                  <a:srgbClr val="B2D33B"/>
                </a:solidFill>
              </p:spPr>
              <p:txBody>
                <a:bodyPr wrap="square" rtlCol="0">
                  <a:spAutoFit/>
                </a:bodyPr>
                <a:lstStyle/>
                <a:p>
                  <a:pPr algn="ctr"/>
                  <a:r>
                    <a:rPr lang="en-US" sz="2000" dirty="0">
                      <a:latin typeface="Arial" panose="020B0604020202020204" pitchFamily="34" charset="0"/>
                      <a:cs typeface="Arial" panose="020B0604020202020204" pitchFamily="34" charset="0"/>
                    </a:rPr>
                    <a:t>x2 Output Ports</a:t>
                  </a:r>
                </a:p>
              </p:txBody>
            </p:sp>
            <p:grpSp>
              <p:nvGrpSpPr>
                <p:cNvPr id="327" name="Group 326">
                  <a:extLst>
                    <a:ext uri="{FF2B5EF4-FFF2-40B4-BE49-F238E27FC236}">
                      <a16:creationId xmlns:a16="http://schemas.microsoft.com/office/drawing/2014/main" id="{8A96805E-59E6-41A8-A23F-71A435931848}"/>
                    </a:ext>
                  </a:extLst>
                </p:cNvPr>
                <p:cNvGrpSpPr/>
                <p:nvPr/>
              </p:nvGrpSpPr>
              <p:grpSpPr>
                <a:xfrm>
                  <a:off x="10595577" y="29733847"/>
                  <a:ext cx="5768633" cy="817880"/>
                  <a:chOff x="10378784" y="29691678"/>
                  <a:chExt cx="5768633" cy="817880"/>
                </a:xfrm>
              </p:grpSpPr>
              <p:sp>
                <p:nvSpPr>
                  <p:cNvPr id="268" name="TextBox 267">
                    <a:extLst>
                      <a:ext uri="{FF2B5EF4-FFF2-40B4-BE49-F238E27FC236}">
                        <a16:creationId xmlns:a16="http://schemas.microsoft.com/office/drawing/2014/main" id="{E48F9EF7-C088-4F40-9E6B-6B17A8973ABC}"/>
                      </a:ext>
                    </a:extLst>
                  </p:cNvPr>
                  <p:cNvSpPr txBox="1"/>
                  <p:nvPr/>
                </p:nvSpPr>
                <p:spPr>
                  <a:xfrm>
                    <a:off x="10378784" y="29900563"/>
                    <a:ext cx="862110" cy="400110"/>
                  </a:xfrm>
                  <a:prstGeom prst="rect">
                    <a:avLst/>
                  </a:prstGeom>
                  <a:solidFill>
                    <a:srgbClr val="B2D33B"/>
                  </a:solidFill>
                </p:spPr>
                <p:txBody>
                  <a:bodyPr wrap="square" rtlCol="0">
                    <a:spAutoFit/>
                  </a:bodyPr>
                  <a:lstStyle/>
                  <a:p>
                    <a:pPr algn="ctr"/>
                    <a:r>
                      <a:rPr lang="en-US" sz="2000" dirty="0">
                        <a:latin typeface="Arial" panose="020B0604020202020204" pitchFamily="34" charset="0"/>
                        <a:cs typeface="Arial" panose="020B0604020202020204" pitchFamily="34" charset="0"/>
                      </a:rPr>
                      <a:t>x2</a:t>
                    </a:r>
                  </a:p>
                </p:txBody>
              </p:sp>
              <p:sp>
                <p:nvSpPr>
                  <p:cNvPr id="274" name="TextBox 273">
                    <a:extLst>
                      <a:ext uri="{FF2B5EF4-FFF2-40B4-BE49-F238E27FC236}">
                        <a16:creationId xmlns:a16="http://schemas.microsoft.com/office/drawing/2014/main" id="{82803F51-41A3-42AC-BDC1-FFAA3914A3A9}"/>
                      </a:ext>
                    </a:extLst>
                  </p:cNvPr>
                  <p:cNvSpPr txBox="1"/>
                  <p:nvPr/>
                </p:nvSpPr>
                <p:spPr>
                  <a:xfrm>
                    <a:off x="11497115" y="29900563"/>
                    <a:ext cx="862110" cy="400110"/>
                  </a:xfrm>
                  <a:prstGeom prst="rect">
                    <a:avLst/>
                  </a:prstGeom>
                  <a:solidFill>
                    <a:srgbClr val="B2D33B"/>
                  </a:solidFill>
                </p:spPr>
                <p:txBody>
                  <a:bodyPr wrap="square" rtlCol="0">
                    <a:spAutoFit/>
                  </a:bodyPr>
                  <a:lstStyle/>
                  <a:p>
                    <a:pPr algn="ctr"/>
                    <a:r>
                      <a:rPr lang="en-US" sz="2000" dirty="0">
                        <a:latin typeface="Arial" panose="020B0604020202020204" pitchFamily="34" charset="0"/>
                        <a:cs typeface="Arial" panose="020B0604020202020204" pitchFamily="34" charset="0"/>
                      </a:rPr>
                      <a:t>BPF</a:t>
                    </a:r>
                  </a:p>
                </p:txBody>
              </p:sp>
              <p:sp>
                <p:nvSpPr>
                  <p:cNvPr id="275" name="Isosceles Triangle 274">
                    <a:extLst>
                      <a:ext uri="{FF2B5EF4-FFF2-40B4-BE49-F238E27FC236}">
                        <a16:creationId xmlns:a16="http://schemas.microsoft.com/office/drawing/2014/main" id="{3765F346-D0C8-46C1-95DA-CF07D2C63B57}"/>
                      </a:ext>
                    </a:extLst>
                  </p:cNvPr>
                  <p:cNvSpPr/>
                  <p:nvPr/>
                </p:nvSpPr>
                <p:spPr>
                  <a:xfrm rot="5400000">
                    <a:off x="12600761" y="29700075"/>
                    <a:ext cx="817880" cy="801086"/>
                  </a:xfrm>
                  <a:prstGeom prst="triangle">
                    <a:avLst/>
                  </a:prstGeom>
                  <a:solidFill>
                    <a:srgbClr val="B2D33B"/>
                  </a:solidFill>
                  <a:ln>
                    <a:solidFill>
                      <a:srgbClr val="B2D3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DA04300B-9F52-4DEE-8463-194B0D9188D0}"/>
                      </a:ext>
                    </a:extLst>
                  </p:cNvPr>
                  <p:cNvSpPr txBox="1"/>
                  <p:nvPr/>
                </p:nvSpPr>
                <p:spPr>
                  <a:xfrm>
                    <a:off x="13776547" y="29900563"/>
                    <a:ext cx="2370870" cy="400110"/>
                  </a:xfrm>
                  <a:prstGeom prst="rect">
                    <a:avLst/>
                  </a:prstGeom>
                  <a:solidFill>
                    <a:srgbClr val="B2D33B"/>
                  </a:solidFill>
                </p:spPr>
                <p:txBody>
                  <a:bodyPr wrap="square" rtlCol="0">
                    <a:spAutoFit/>
                  </a:bodyPr>
                  <a:lstStyle/>
                  <a:p>
                    <a:pPr algn="ctr"/>
                    <a:r>
                      <a:rPr lang="en-US" sz="2000" dirty="0">
                        <a:latin typeface="Arial" panose="020B0604020202020204" pitchFamily="34" charset="0"/>
                        <a:cs typeface="Arial" panose="020B0604020202020204" pitchFamily="34" charset="0"/>
                      </a:rPr>
                      <a:t>x4 Output Ports</a:t>
                    </a:r>
                  </a:p>
                </p:txBody>
              </p:sp>
              <p:cxnSp>
                <p:nvCxnSpPr>
                  <p:cNvPr id="292" name="Straight Arrow Connector 291">
                    <a:extLst>
                      <a:ext uri="{FF2B5EF4-FFF2-40B4-BE49-F238E27FC236}">
                        <a16:creationId xmlns:a16="http://schemas.microsoft.com/office/drawing/2014/main" id="{1D55660E-1BC4-4B9A-AB19-0D608B455FE7}"/>
                      </a:ext>
                    </a:extLst>
                  </p:cNvPr>
                  <p:cNvCxnSpPr>
                    <a:cxnSpLocks/>
                    <a:stCxn id="275" idx="0"/>
                    <a:endCxn id="278" idx="1"/>
                  </p:cNvCxnSpPr>
                  <p:nvPr/>
                </p:nvCxnSpPr>
                <p:spPr>
                  <a:xfrm>
                    <a:off x="13410244" y="30100618"/>
                    <a:ext cx="36630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E486B69C-9FE0-460D-A183-10FD8B1F2A3D}"/>
                      </a:ext>
                    </a:extLst>
                  </p:cNvPr>
                  <p:cNvCxnSpPr>
                    <a:cxnSpLocks/>
                    <a:stCxn id="274" idx="3"/>
                    <a:endCxn id="275" idx="3"/>
                  </p:cNvCxnSpPr>
                  <p:nvPr/>
                </p:nvCxnSpPr>
                <p:spPr>
                  <a:xfrm>
                    <a:off x="12359225" y="30100618"/>
                    <a:ext cx="24993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EDAD25C2-1ADF-4AE3-A2E2-12470043CCAD}"/>
                      </a:ext>
                    </a:extLst>
                  </p:cNvPr>
                  <p:cNvCxnSpPr>
                    <a:cxnSpLocks/>
                    <a:stCxn id="268" idx="3"/>
                    <a:endCxn id="274" idx="1"/>
                  </p:cNvCxnSpPr>
                  <p:nvPr/>
                </p:nvCxnSpPr>
                <p:spPr>
                  <a:xfrm>
                    <a:off x="11240894" y="30100618"/>
                    <a:ext cx="25622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2" name="Straight Arrow Connector 301">
                  <a:extLst>
                    <a:ext uri="{FF2B5EF4-FFF2-40B4-BE49-F238E27FC236}">
                      <a16:creationId xmlns:a16="http://schemas.microsoft.com/office/drawing/2014/main" id="{6B52754B-CC82-47D0-A283-8CC375C64824}"/>
                    </a:ext>
                  </a:extLst>
                </p:cNvPr>
                <p:cNvCxnSpPr>
                  <a:cxnSpLocks/>
                  <a:stCxn id="272" idx="0"/>
                  <a:endCxn id="273" idx="1"/>
                </p:cNvCxnSpPr>
                <p:nvPr/>
              </p:nvCxnSpPr>
              <p:spPr>
                <a:xfrm flipV="1">
                  <a:off x="8889056" y="29663192"/>
                  <a:ext cx="365005" cy="395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DD12AB12-5A18-4F88-953D-4E40D49C19DA}"/>
                    </a:ext>
                  </a:extLst>
                </p:cNvPr>
                <p:cNvCxnSpPr>
                  <a:cxnSpLocks/>
                  <a:stCxn id="267" idx="3"/>
                  <a:endCxn id="272" idx="3"/>
                </p:cNvCxnSpPr>
                <p:nvPr/>
              </p:nvCxnSpPr>
              <p:spPr>
                <a:xfrm>
                  <a:off x="7839567" y="29663268"/>
                  <a:ext cx="248403" cy="387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ED1CCC57-87A8-44BD-A303-9CBA3A47EF6B}"/>
                    </a:ext>
                  </a:extLst>
                </p:cNvPr>
                <p:cNvCxnSpPr>
                  <a:cxnSpLocks/>
                  <a:stCxn id="266" idx="3"/>
                  <a:endCxn id="267" idx="1"/>
                </p:cNvCxnSpPr>
                <p:nvPr/>
              </p:nvCxnSpPr>
              <p:spPr>
                <a:xfrm>
                  <a:off x="6678989" y="29663268"/>
                  <a:ext cx="298468"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Connector: Elbow 322">
                  <a:extLst>
                    <a:ext uri="{FF2B5EF4-FFF2-40B4-BE49-F238E27FC236}">
                      <a16:creationId xmlns:a16="http://schemas.microsoft.com/office/drawing/2014/main" id="{84205B06-E256-4A71-97B4-B8815DF0C7AA}"/>
                    </a:ext>
                  </a:extLst>
                </p:cNvPr>
                <p:cNvCxnSpPr>
                  <a:cxnSpLocks/>
                  <a:stCxn id="273" idx="3"/>
                  <a:endCxn id="277" idx="1"/>
                </p:cNvCxnSpPr>
                <p:nvPr/>
              </p:nvCxnSpPr>
              <p:spPr>
                <a:xfrm flipV="1">
                  <a:off x="10116171" y="29282013"/>
                  <a:ext cx="479406" cy="381179"/>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Connector: Elbow 327">
                  <a:extLst>
                    <a:ext uri="{FF2B5EF4-FFF2-40B4-BE49-F238E27FC236}">
                      <a16:creationId xmlns:a16="http://schemas.microsoft.com/office/drawing/2014/main" id="{1CCB0DAE-B573-43E0-A878-35BB675BFA3C}"/>
                    </a:ext>
                  </a:extLst>
                </p:cNvPr>
                <p:cNvCxnSpPr>
                  <a:cxnSpLocks/>
                  <a:stCxn id="273" idx="3"/>
                  <a:endCxn id="268" idx="1"/>
                </p:cNvCxnSpPr>
                <p:nvPr/>
              </p:nvCxnSpPr>
              <p:spPr>
                <a:xfrm>
                  <a:off x="10116171" y="29663192"/>
                  <a:ext cx="479406" cy="479595"/>
                </a:xfrm>
                <a:prstGeom prst="bentConnector3">
                  <a:avLst>
                    <a:gd name="adj1" fmla="val 50000"/>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3" name="Connector: Elbow 332">
                <a:extLst>
                  <a:ext uri="{FF2B5EF4-FFF2-40B4-BE49-F238E27FC236}">
                    <a16:creationId xmlns:a16="http://schemas.microsoft.com/office/drawing/2014/main" id="{723FF0D9-7937-4CE9-BA2E-5DEA6AC11F8F}"/>
                  </a:ext>
                </a:extLst>
              </p:cNvPr>
              <p:cNvCxnSpPr>
                <a:cxnSpLocks/>
                <a:stCxn id="263" idx="0"/>
                <a:endCxn id="266" idx="1"/>
              </p:cNvCxnSpPr>
              <p:nvPr/>
            </p:nvCxnSpPr>
            <p:spPr>
              <a:xfrm rot="5400000" flipH="1" flipV="1">
                <a:off x="4941165" y="29967680"/>
                <a:ext cx="620755" cy="767152"/>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Connector: Elbow 336">
                <a:extLst>
                  <a:ext uri="{FF2B5EF4-FFF2-40B4-BE49-F238E27FC236}">
                    <a16:creationId xmlns:a16="http://schemas.microsoft.com/office/drawing/2014/main" id="{8E5ED96D-E2B2-4D6B-B43F-5A0603387B99}"/>
                  </a:ext>
                </a:extLst>
              </p:cNvPr>
              <p:cNvCxnSpPr>
                <a:cxnSpLocks/>
                <a:stCxn id="263" idx="3"/>
                <a:endCxn id="269" idx="1"/>
              </p:cNvCxnSpPr>
              <p:nvPr/>
            </p:nvCxnSpPr>
            <p:spPr>
              <a:xfrm>
                <a:off x="5299021" y="30861688"/>
                <a:ext cx="650422" cy="476180"/>
              </a:xfrm>
              <a:prstGeom prst="bentConnector3">
                <a:avLst>
                  <a:gd name="adj1" fmla="val 50000"/>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42" name="Rounded Rectangle 46">
              <a:extLst>
                <a:ext uri="{FF2B5EF4-FFF2-40B4-BE49-F238E27FC236}">
                  <a16:creationId xmlns:a16="http://schemas.microsoft.com/office/drawing/2014/main" id="{CA87775A-F472-4DC3-B6A0-08145590633C}"/>
                </a:ext>
              </a:extLst>
            </p:cNvPr>
            <p:cNvSpPr/>
            <p:nvPr/>
          </p:nvSpPr>
          <p:spPr bwMode="auto">
            <a:xfrm>
              <a:off x="6497811" y="31754983"/>
              <a:ext cx="4257162" cy="636596"/>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349" b="1" dirty="0">
                  <a:latin typeface="Arial" panose="020B0604020202020204" pitchFamily="34" charset="0"/>
                  <a:cs typeface="Arial" panose="020B0604020202020204" pitchFamily="34" charset="0"/>
                </a:rPr>
                <a:t>Simplified Topology</a:t>
              </a:r>
            </a:p>
          </p:txBody>
        </p:sp>
      </p:grpSp>
      <p:grpSp>
        <p:nvGrpSpPr>
          <p:cNvPr id="345" name="Group 344">
            <a:extLst>
              <a:ext uri="{FF2B5EF4-FFF2-40B4-BE49-F238E27FC236}">
                <a16:creationId xmlns:a16="http://schemas.microsoft.com/office/drawing/2014/main" id="{2D126976-9B5D-47EB-9723-8CD4E76F4433}"/>
              </a:ext>
            </a:extLst>
          </p:cNvPr>
          <p:cNvGrpSpPr/>
          <p:nvPr/>
        </p:nvGrpSpPr>
        <p:grpSpPr>
          <a:xfrm>
            <a:off x="8263077" y="32371702"/>
            <a:ext cx="4572000" cy="7132348"/>
            <a:chOff x="1358528" y="33914257"/>
            <a:chExt cx="4572000" cy="7132348"/>
          </a:xfrm>
        </p:grpSpPr>
        <p:pic>
          <p:nvPicPr>
            <p:cNvPr id="271" name="Picture 270">
              <a:extLst>
                <a:ext uri="{FF2B5EF4-FFF2-40B4-BE49-F238E27FC236}">
                  <a16:creationId xmlns:a16="http://schemas.microsoft.com/office/drawing/2014/main" id="{2D99B4BF-9A3A-4C4F-ADF5-49EE8BA5D68A}"/>
                </a:ext>
              </a:extLst>
            </p:cNvPr>
            <p:cNvPicPr>
              <a:picLocks noChangeAspect="1"/>
            </p:cNvPicPr>
            <p:nvPr/>
          </p:nvPicPr>
          <p:blipFill rotWithShape="1">
            <a:blip r:embed="rId23" cstate="print">
              <a:extLst>
                <a:ext uri="{28A0092B-C50C-407E-A947-70E740481C1C}">
                  <a14:useLocalDpi xmlns:a14="http://schemas.microsoft.com/office/drawing/2010/main" val="0"/>
                </a:ext>
              </a:extLst>
            </a:blip>
            <a:srcRect t="1542" r="4618"/>
            <a:stretch/>
          </p:blipFill>
          <p:spPr>
            <a:xfrm>
              <a:off x="1358528" y="33914257"/>
              <a:ext cx="4572000" cy="6292540"/>
            </a:xfrm>
            <a:prstGeom prst="rect">
              <a:avLst/>
            </a:prstGeom>
          </p:spPr>
        </p:pic>
        <p:sp>
          <p:nvSpPr>
            <p:cNvPr id="344" name="Rounded Rectangle 46">
              <a:extLst>
                <a:ext uri="{FF2B5EF4-FFF2-40B4-BE49-F238E27FC236}">
                  <a16:creationId xmlns:a16="http://schemas.microsoft.com/office/drawing/2014/main" id="{7BFE31EA-2439-475A-89D0-4425E486D5A9}"/>
                </a:ext>
              </a:extLst>
            </p:cNvPr>
            <p:cNvSpPr/>
            <p:nvPr/>
          </p:nvSpPr>
          <p:spPr bwMode="auto">
            <a:xfrm>
              <a:off x="1930675" y="40410009"/>
              <a:ext cx="3499873" cy="636596"/>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349" b="1" dirty="0">
                  <a:latin typeface="Arial" panose="020B0604020202020204" pitchFamily="34" charset="0"/>
                  <a:cs typeface="Arial" panose="020B0604020202020204" pitchFamily="34" charset="0"/>
                </a:rPr>
                <a:t>Prototype Picture</a:t>
              </a:r>
            </a:p>
          </p:txBody>
        </p:sp>
      </p:grpSp>
      <p:graphicFrame>
        <p:nvGraphicFramePr>
          <p:cNvPr id="346" name="Table 345">
            <a:extLst>
              <a:ext uri="{FF2B5EF4-FFF2-40B4-BE49-F238E27FC236}">
                <a16:creationId xmlns:a16="http://schemas.microsoft.com/office/drawing/2014/main" id="{4479AAA3-0BFC-462D-9303-BE8EBA8208A6}"/>
              </a:ext>
            </a:extLst>
          </p:cNvPr>
          <p:cNvGraphicFramePr>
            <a:graphicFrameLocks noGrp="1"/>
          </p:cNvGraphicFramePr>
          <p:nvPr>
            <p:extLst>
              <p:ext uri="{D42A27DB-BD31-4B8C-83A1-F6EECF244321}">
                <p14:modId xmlns:p14="http://schemas.microsoft.com/office/powerpoint/2010/main" val="2499509720"/>
              </p:ext>
            </p:extLst>
          </p:nvPr>
        </p:nvGraphicFramePr>
        <p:xfrm>
          <a:off x="1357003" y="30764085"/>
          <a:ext cx="4048795" cy="8960640"/>
        </p:xfrm>
        <a:graphic>
          <a:graphicData uri="http://schemas.openxmlformats.org/drawingml/2006/table">
            <a:tbl>
              <a:tblPr/>
              <a:tblGrid>
                <a:gridCol w="320697">
                  <a:extLst>
                    <a:ext uri="{9D8B030D-6E8A-4147-A177-3AD203B41FA5}">
                      <a16:colId xmlns:a16="http://schemas.microsoft.com/office/drawing/2014/main" val="3854033713"/>
                    </a:ext>
                  </a:extLst>
                </a:gridCol>
                <a:gridCol w="641393">
                  <a:extLst>
                    <a:ext uri="{9D8B030D-6E8A-4147-A177-3AD203B41FA5}">
                      <a16:colId xmlns:a16="http://schemas.microsoft.com/office/drawing/2014/main" val="1810144880"/>
                    </a:ext>
                  </a:extLst>
                </a:gridCol>
                <a:gridCol w="592056">
                  <a:extLst>
                    <a:ext uri="{9D8B030D-6E8A-4147-A177-3AD203B41FA5}">
                      <a16:colId xmlns:a16="http://schemas.microsoft.com/office/drawing/2014/main" val="697137058"/>
                    </a:ext>
                  </a:extLst>
                </a:gridCol>
                <a:gridCol w="804825">
                  <a:extLst>
                    <a:ext uri="{9D8B030D-6E8A-4147-A177-3AD203B41FA5}">
                      <a16:colId xmlns:a16="http://schemas.microsoft.com/office/drawing/2014/main" val="2280357004"/>
                    </a:ext>
                  </a:extLst>
                </a:gridCol>
                <a:gridCol w="777073">
                  <a:extLst>
                    <a:ext uri="{9D8B030D-6E8A-4147-A177-3AD203B41FA5}">
                      <a16:colId xmlns:a16="http://schemas.microsoft.com/office/drawing/2014/main" val="1455483472"/>
                    </a:ext>
                  </a:extLst>
                </a:gridCol>
                <a:gridCol w="912751">
                  <a:extLst>
                    <a:ext uri="{9D8B030D-6E8A-4147-A177-3AD203B41FA5}">
                      <a16:colId xmlns:a16="http://schemas.microsoft.com/office/drawing/2014/main" val="3678841431"/>
                    </a:ext>
                  </a:extLst>
                </a:gridCol>
              </a:tblGrid>
              <a:tr h="93601">
                <a:tc>
                  <a:txBody>
                    <a:bodyPr/>
                    <a:lstStyle/>
                    <a:p>
                      <a:pPr algn="ctr" fontAlgn="ctr"/>
                      <a:r>
                        <a:rPr lang="en-US" sz="1100" b="0" i="0" u="none" strike="noStrike" dirty="0">
                          <a:solidFill>
                            <a:schemeClr val="bg1"/>
                          </a:solidFill>
                          <a:effectLst/>
                          <a:latin typeface="Calibri" panose="020F0502020204030204" pitchFamily="34" charset="0"/>
                        </a:rPr>
                        <a:t>MHz</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panose="020F0502020204030204" pitchFamily="34" charset="0"/>
                        </a:rPr>
                        <a:t>JCBP</a:t>
                      </a:r>
                    </a:p>
                  </a:txBody>
                  <a:tcPr marL="4680" marR="4680" marT="468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panose="020F0502020204030204" pitchFamily="34" charset="0"/>
                        </a:rPr>
                        <a:t>RBP</a:t>
                      </a:r>
                    </a:p>
                  </a:txBody>
                  <a:tcPr marL="4680" marR="4680" marT="468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panose="020F0502020204030204" pitchFamily="34" charset="0"/>
                        </a:rPr>
                        <a:t>SXBP</a:t>
                      </a:r>
                    </a:p>
                  </a:txBody>
                  <a:tcPr marL="4680" marR="4680" marT="468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panose="020F0502020204030204" pitchFamily="34" charset="0"/>
                        </a:rPr>
                        <a:t>ZABP</a:t>
                      </a:r>
                    </a:p>
                  </a:txBody>
                  <a:tcPr marL="4680" marR="4680" marT="468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panose="020F0502020204030204" pitchFamily="34" charset="0"/>
                        </a:rPr>
                        <a:t>ZX75BP</a:t>
                      </a:r>
                    </a:p>
                  </a:txBody>
                  <a:tcPr marL="4680" marR="4680" marT="468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48159127"/>
                  </a:ext>
                </a:extLst>
              </a:tr>
              <a:tr h="93601">
                <a:tc>
                  <a:txBody>
                    <a:bodyPr/>
                    <a:lstStyle/>
                    <a:p>
                      <a:pPr algn="ctr" fontAlgn="ctr"/>
                      <a:r>
                        <a:rPr lang="en-US" sz="1100" b="0" i="0" u="none" strike="noStrike" dirty="0">
                          <a:solidFill>
                            <a:schemeClr val="bg1"/>
                          </a:solidFill>
                          <a:effectLst/>
                          <a:latin typeface="Calibri" panose="020F0502020204030204" pitchFamily="34" charset="0"/>
                        </a:rPr>
                        <a:t>43</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ZABP-45-S+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8B1F"/>
                    </a:solidFill>
                  </a:tcPr>
                </a:tc>
                <a:tc>
                  <a:txBody>
                    <a:bodyPr/>
                    <a:lstStyle/>
                    <a:p>
                      <a:pPr algn="ctr" fontAlgn="ctr"/>
                      <a:r>
                        <a:rPr lang="en-US" sz="1100" b="0" i="0" u="none" strike="noStrike" dirty="0">
                          <a:solidFill>
                            <a:srgbClr val="000000"/>
                          </a:solidFill>
                          <a:effectLst/>
                          <a:latin typeface="Calibri" panose="020F0502020204030204" pitchFamily="34" charset="0"/>
                        </a:rPr>
                        <a:t> </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52060813"/>
                  </a:ext>
                </a:extLst>
              </a:tr>
              <a:tr h="93601">
                <a:tc>
                  <a:txBody>
                    <a:bodyPr/>
                    <a:lstStyle/>
                    <a:p>
                      <a:pPr algn="ctr" fontAlgn="ctr"/>
                      <a:r>
                        <a:rPr lang="en-US" sz="1100" b="0" i="0" u="none" strike="noStrike" dirty="0">
                          <a:solidFill>
                            <a:schemeClr val="bg1"/>
                          </a:solidFill>
                          <a:effectLst/>
                          <a:latin typeface="Calibri" panose="020F0502020204030204" pitchFamily="34" charset="0"/>
                        </a:rPr>
                        <a:t>74</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fontAlgn="ctr"/>
                      <a:r>
                        <a:rPr lang="en-US" sz="1100" b="0" i="0" u="none" strike="noStrike" dirty="0">
                          <a:solidFill>
                            <a:srgbClr val="000000"/>
                          </a:solidFill>
                          <a:effectLst/>
                          <a:latin typeface="Calibri" panose="020F0502020204030204" pitchFamily="34" charset="0"/>
                        </a:rPr>
                        <a:t>RBP-75+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rowSpan="2">
                  <a:txBody>
                    <a:bodyPr/>
                    <a:lstStyle/>
                    <a:p>
                      <a:pPr algn="ctr" fontAlgn="ctr"/>
                      <a:r>
                        <a:rPr lang="en-US" sz="1100" b="0" i="0" u="none" strike="noStrike" dirty="0">
                          <a:solidFill>
                            <a:srgbClr val="000000"/>
                          </a:solidFill>
                          <a:effectLst/>
                          <a:latin typeface="Calibri" panose="020F0502020204030204" pitchFamily="34" charset="0"/>
                        </a:rPr>
                        <a:t>SXBP-75+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100" b="0" i="0" u="none" strike="noStrike" dirty="0">
                          <a:solidFill>
                            <a:srgbClr val="000000"/>
                          </a:solidFill>
                          <a:effectLst/>
                          <a:latin typeface="Calibri" panose="020F0502020204030204" pitchFamily="34" charset="0"/>
                        </a:rPr>
                        <a:t>ZABP-73-S+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8B1F"/>
                    </a:solidFill>
                  </a:tcPr>
                </a:tc>
                <a:tc rowSpan="2">
                  <a:txBody>
                    <a:bodyPr/>
                    <a:lstStyle/>
                    <a:p>
                      <a:pPr algn="ctr" fontAlgn="ctr"/>
                      <a:r>
                        <a:rPr lang="en-US" sz="1100" b="0" i="0" u="none" strike="noStrike" dirty="0">
                          <a:solidFill>
                            <a:schemeClr val="bg1"/>
                          </a:solidFill>
                          <a:effectLst/>
                          <a:latin typeface="Calibri" panose="020F0502020204030204" pitchFamily="34" charset="0"/>
                        </a:rPr>
                        <a:t>ZX75BP-75-S+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2983275006"/>
                  </a:ext>
                </a:extLst>
              </a:tr>
              <a:tr h="93601">
                <a:tc>
                  <a:txBody>
                    <a:bodyPr/>
                    <a:lstStyle/>
                    <a:p>
                      <a:pPr algn="ctr" fontAlgn="ctr"/>
                      <a:r>
                        <a:rPr lang="en-US" sz="1100" b="0" i="0" u="none" strike="noStrike" dirty="0">
                          <a:solidFill>
                            <a:schemeClr val="bg1"/>
                          </a:solidFill>
                          <a:effectLst/>
                          <a:latin typeface="Calibri" panose="020F0502020204030204" pitchFamily="34" charset="0"/>
                        </a:rPr>
                        <a:t>86</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040834126"/>
                  </a:ext>
                </a:extLst>
              </a:tr>
              <a:tr h="93601">
                <a:tc>
                  <a:txBody>
                    <a:bodyPr/>
                    <a:lstStyle/>
                    <a:p>
                      <a:pPr algn="ctr" fontAlgn="ctr"/>
                      <a:r>
                        <a:rPr lang="en-US" sz="1100" b="0" i="0" u="none" strike="noStrike">
                          <a:solidFill>
                            <a:schemeClr val="bg1"/>
                          </a:solidFill>
                          <a:effectLst/>
                          <a:latin typeface="Calibri" panose="020F0502020204030204" pitchFamily="34" charset="0"/>
                        </a:rPr>
                        <a:t>93</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6">
                  <a:txBody>
                    <a:bodyPr/>
                    <a:lstStyle/>
                    <a:p>
                      <a:pPr algn="ctr" fontAlgn="ctr"/>
                      <a:r>
                        <a:rPr lang="en-US" sz="1100" b="0" i="0" u="none" strike="noStrike" dirty="0">
                          <a:solidFill>
                            <a:srgbClr val="000000"/>
                          </a:solidFill>
                          <a:effectLst/>
                          <a:latin typeface="Calibri" panose="020F0502020204030204" pitchFamily="34" charset="0"/>
                        </a:rPr>
                        <a:t>RBP-98+</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6">
                  <a:txBody>
                    <a:bodyPr/>
                    <a:lstStyle/>
                    <a:p>
                      <a:pPr algn="ctr" fontAlgn="ctr"/>
                      <a:r>
                        <a:rPr lang="en-US" sz="1100" b="0" i="0" u="none" strike="noStrike" dirty="0">
                          <a:solidFill>
                            <a:schemeClr val="bg1"/>
                          </a:solidFill>
                          <a:effectLst/>
                          <a:latin typeface="Calibri" panose="020F0502020204030204" pitchFamily="34" charset="0"/>
                        </a:rPr>
                        <a:t>ZX75BP-98-S+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3919919325"/>
                  </a:ext>
                </a:extLst>
              </a:tr>
              <a:tr h="93601">
                <a:tc>
                  <a:txBody>
                    <a:bodyPr/>
                    <a:lstStyle/>
                    <a:p>
                      <a:pPr algn="ctr" fontAlgn="ctr"/>
                      <a:r>
                        <a:rPr lang="en-US" sz="1100" b="0" i="0" u="none" strike="noStrike">
                          <a:solidFill>
                            <a:schemeClr val="bg1"/>
                          </a:solidFill>
                          <a:effectLst/>
                          <a:latin typeface="Calibri" panose="020F0502020204030204" pitchFamily="34" charset="0"/>
                        </a:rPr>
                        <a:t>98</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c rowSpan="2">
                  <a:txBody>
                    <a:bodyPr/>
                    <a:lstStyle/>
                    <a:p>
                      <a:pPr algn="ctr" fontAlgn="ctr"/>
                      <a:r>
                        <a:rPr lang="en-US" sz="1100" b="0" i="0" u="none" strike="noStrike" dirty="0">
                          <a:solidFill>
                            <a:srgbClr val="000000"/>
                          </a:solidFill>
                          <a:effectLst/>
                          <a:latin typeface="Calibri" panose="020F0502020204030204" pitchFamily="34" charset="0"/>
                        </a:rPr>
                        <a:t>SXBP-101+</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71108752"/>
                  </a:ext>
                </a:extLst>
              </a:tr>
              <a:tr h="93601">
                <a:tc>
                  <a:txBody>
                    <a:bodyPr/>
                    <a:lstStyle/>
                    <a:p>
                      <a:pPr algn="ctr" fontAlgn="ctr"/>
                      <a:r>
                        <a:rPr lang="en-US" sz="1100" b="0" i="0" u="none" strike="noStrike">
                          <a:solidFill>
                            <a:schemeClr val="bg1"/>
                          </a:solidFill>
                          <a:effectLst/>
                          <a:latin typeface="Calibri" panose="020F0502020204030204" pitchFamily="34" charset="0"/>
                        </a:rPr>
                        <a:t>99</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793085499"/>
                  </a:ext>
                </a:extLst>
              </a:tr>
              <a:tr h="93601">
                <a:tc>
                  <a:txBody>
                    <a:bodyPr/>
                    <a:lstStyle/>
                    <a:p>
                      <a:pPr algn="ctr" fontAlgn="ctr"/>
                      <a:r>
                        <a:rPr lang="en-US" sz="1100" b="0" i="0" u="none" strike="noStrike">
                          <a:solidFill>
                            <a:schemeClr val="bg1"/>
                          </a:solidFill>
                          <a:effectLst/>
                          <a:latin typeface="Calibri" panose="020F0502020204030204" pitchFamily="34" charset="0"/>
                        </a:rPr>
                        <a:t>111</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38">
                  <a:txBody>
                    <a:bodyPr/>
                    <a:lstStyle/>
                    <a:p>
                      <a:pPr algn="ctr" fontAlgn="ctr"/>
                      <a:r>
                        <a:rPr lang="en-US" sz="1100" b="0" i="0" u="none" strike="noStrike" dirty="0">
                          <a:solidFill>
                            <a:srgbClr val="000000"/>
                          </a:solidFill>
                          <a:effectLst/>
                          <a:latin typeface="Calibri" panose="020F0502020204030204" pitchFamily="34" charset="0"/>
                        </a:rPr>
                        <a:t>JCBP-290+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D34"/>
                    </a:solidFill>
                  </a:tcPr>
                </a:tc>
                <a:tc vMerge="1">
                  <a:txBody>
                    <a:bodyPr/>
                    <a:lstStyle/>
                    <a:p>
                      <a:endParaRPr lang="en-US"/>
                    </a:p>
                  </a:txBody>
                  <a:tcPr/>
                </a:tc>
                <a:tc rowSpan="3">
                  <a:txBody>
                    <a:bodyPr/>
                    <a:lstStyle/>
                    <a:p>
                      <a:pPr algn="ctr" fontAlgn="ctr"/>
                      <a:r>
                        <a:rPr lang="en-US" sz="1100" b="0" i="0" u="none" strike="noStrike" dirty="0">
                          <a:solidFill>
                            <a:srgbClr val="000000"/>
                          </a:solidFill>
                          <a:effectLst/>
                          <a:latin typeface="Calibri" panose="020F0502020204030204" pitchFamily="34" charset="0"/>
                        </a:rPr>
                        <a:t>SXBP-100+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rowSpan="14">
                  <a:txBody>
                    <a:bodyPr/>
                    <a:lstStyle/>
                    <a:p>
                      <a:pPr algn="ctr" fontAlgn="ctr"/>
                      <a:r>
                        <a:rPr lang="en-US" sz="1100" b="0" i="0" u="none" strike="noStrike" dirty="0">
                          <a:solidFill>
                            <a:srgbClr val="000000"/>
                          </a:solidFill>
                          <a:effectLst/>
                          <a:latin typeface="Calibri" panose="020F0502020204030204" pitchFamily="34" charset="0"/>
                        </a:rPr>
                        <a:t>ZABP-141-S+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8B1F"/>
                    </a:solidFill>
                  </a:tcPr>
                </a:tc>
                <a:tc vMerge="1">
                  <a:txBody>
                    <a:bodyPr/>
                    <a:lstStyle/>
                    <a:p>
                      <a:endParaRPr lang="en-US"/>
                    </a:p>
                  </a:txBody>
                  <a:tcPr/>
                </a:tc>
                <a:extLst>
                  <a:ext uri="{0D108BD9-81ED-4DB2-BD59-A6C34878D82A}">
                    <a16:rowId xmlns:a16="http://schemas.microsoft.com/office/drawing/2014/main" val="1314239134"/>
                  </a:ext>
                </a:extLst>
              </a:tr>
              <a:tr h="93601">
                <a:tc>
                  <a:txBody>
                    <a:bodyPr/>
                    <a:lstStyle/>
                    <a:p>
                      <a:pPr algn="ctr" fontAlgn="ctr"/>
                      <a:r>
                        <a:rPr lang="en-US" sz="1100" b="0" i="0" u="none" strike="noStrike" dirty="0">
                          <a:solidFill>
                            <a:schemeClr val="bg1"/>
                          </a:solidFill>
                          <a:effectLst/>
                          <a:latin typeface="Calibri" panose="020F0502020204030204" pitchFamily="34" charset="0"/>
                        </a:rPr>
                        <a:t>115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094237015"/>
                  </a:ext>
                </a:extLst>
              </a:tr>
              <a:tr h="93601">
                <a:tc>
                  <a:txBody>
                    <a:bodyPr/>
                    <a:lstStyle/>
                    <a:p>
                      <a:pPr algn="ctr" fontAlgn="ctr"/>
                      <a:r>
                        <a:rPr lang="en-US" sz="1100" b="0" i="0" u="none" strike="noStrike" dirty="0">
                          <a:solidFill>
                            <a:schemeClr val="bg1"/>
                          </a:solidFill>
                          <a:effectLst/>
                          <a:latin typeface="Calibri" panose="020F0502020204030204" pitchFamily="34" charset="0"/>
                        </a:rPr>
                        <a:t>117</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04099703"/>
                  </a:ext>
                </a:extLst>
              </a:tr>
              <a:tr h="93601">
                <a:tc>
                  <a:txBody>
                    <a:bodyPr/>
                    <a:lstStyle/>
                    <a:p>
                      <a:pPr algn="ctr" fontAlgn="ctr"/>
                      <a:r>
                        <a:rPr lang="en-US" sz="1100" b="0" i="0" u="none" strike="noStrike" dirty="0">
                          <a:solidFill>
                            <a:schemeClr val="bg1"/>
                          </a:solidFill>
                          <a:effectLst/>
                          <a:latin typeface="Calibri" panose="020F0502020204030204" pitchFamily="34" charset="0"/>
                        </a:rPr>
                        <a:t>123</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rowSpan="3">
                  <a:txBody>
                    <a:bodyPr/>
                    <a:lstStyle/>
                    <a:p>
                      <a:pPr algn="ctr" fontAlgn="ctr"/>
                      <a:r>
                        <a:rPr lang="en-US" sz="1100" b="0" i="0" u="none" strike="noStrike" dirty="0">
                          <a:solidFill>
                            <a:srgbClr val="000000"/>
                          </a:solidFill>
                          <a:effectLst/>
                          <a:latin typeface="Calibri" panose="020F0502020204030204" pitchFamily="34" charset="0"/>
                        </a:rPr>
                        <a:t>RBP-135+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c rowSpan="3">
                  <a:txBody>
                    <a:bodyPr/>
                    <a:lstStyle/>
                    <a:p>
                      <a:pPr algn="ctr" fontAlgn="ctr"/>
                      <a:r>
                        <a:rPr lang="en-US" sz="1100" b="0" i="0" u="none" strike="noStrike" dirty="0">
                          <a:solidFill>
                            <a:schemeClr val="bg1"/>
                          </a:solidFill>
                          <a:effectLst/>
                          <a:latin typeface="Calibri" panose="020F0502020204030204" pitchFamily="34" charset="0"/>
                        </a:rPr>
                        <a:t>ZX75BP-135-S+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71404494"/>
                  </a:ext>
                </a:extLst>
              </a:tr>
              <a:tr h="93601">
                <a:tc>
                  <a:txBody>
                    <a:bodyPr/>
                    <a:lstStyle/>
                    <a:p>
                      <a:pPr algn="ctr" fontAlgn="ctr"/>
                      <a:r>
                        <a:rPr lang="en-US" sz="1100" b="0" i="0" u="none" strike="noStrike" dirty="0">
                          <a:solidFill>
                            <a:schemeClr val="bg1"/>
                          </a:solidFill>
                          <a:effectLst/>
                          <a:latin typeface="Calibri" panose="020F0502020204030204" pitchFamily="34" charset="0"/>
                        </a:rPr>
                        <a:t>130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0618362"/>
                  </a:ext>
                </a:extLst>
              </a:tr>
              <a:tr h="93601">
                <a:tc>
                  <a:txBody>
                    <a:bodyPr/>
                    <a:lstStyle/>
                    <a:p>
                      <a:pPr algn="ctr" fontAlgn="ctr"/>
                      <a:r>
                        <a:rPr lang="en-US" sz="1100" b="0" i="0" u="none" strike="noStrike" dirty="0">
                          <a:solidFill>
                            <a:schemeClr val="bg1"/>
                          </a:solidFill>
                          <a:effectLst/>
                          <a:latin typeface="Calibri" panose="020F0502020204030204" pitchFamily="34" charset="0"/>
                        </a:rPr>
                        <a:t>135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rowSpan="3">
                  <a:txBody>
                    <a:bodyPr/>
                    <a:lstStyle/>
                    <a:p>
                      <a:pPr algn="ctr" fontAlgn="ctr"/>
                      <a:r>
                        <a:rPr lang="en-US" sz="1100" b="0" i="0" u="none" strike="noStrike" dirty="0">
                          <a:solidFill>
                            <a:srgbClr val="000000"/>
                          </a:solidFill>
                          <a:effectLst/>
                          <a:latin typeface="Calibri" panose="020F0502020204030204" pitchFamily="34" charset="0"/>
                        </a:rPr>
                        <a:t>SXBP-140+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75722868"/>
                  </a:ext>
                </a:extLst>
              </a:tr>
              <a:tr h="93601">
                <a:tc>
                  <a:txBody>
                    <a:bodyPr/>
                    <a:lstStyle/>
                    <a:p>
                      <a:pPr algn="ctr" fontAlgn="ctr"/>
                      <a:r>
                        <a:rPr lang="en-US" sz="1100" b="0" i="0" u="none" strike="noStrike" dirty="0">
                          <a:solidFill>
                            <a:schemeClr val="bg1"/>
                          </a:solidFill>
                          <a:effectLst/>
                          <a:latin typeface="Calibri" panose="020F0502020204030204" pitchFamily="34" charset="0"/>
                        </a:rPr>
                        <a:t>139</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rowSpan="4">
                  <a:txBody>
                    <a:bodyPr/>
                    <a:lstStyle/>
                    <a:p>
                      <a:pPr algn="ctr" fontAlgn="ctr"/>
                      <a:r>
                        <a:rPr lang="en-US" sz="1100" b="0" i="0" u="none" strike="noStrike" dirty="0">
                          <a:solidFill>
                            <a:srgbClr val="000000"/>
                          </a:solidFill>
                          <a:effectLst/>
                          <a:latin typeface="Calibri" panose="020F0502020204030204" pitchFamily="34" charset="0"/>
                        </a:rPr>
                        <a:t>RBP-140+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vMerge="1">
                  <a:txBody>
                    <a:bodyPr/>
                    <a:lstStyle/>
                    <a:p>
                      <a:endParaRPr lang="en-US"/>
                    </a:p>
                  </a:txBody>
                  <a:tcPr/>
                </a:tc>
                <a:tc vMerge="1">
                  <a:txBody>
                    <a:bodyPr/>
                    <a:lstStyle/>
                    <a:p>
                      <a:endParaRPr lang="en-US"/>
                    </a:p>
                  </a:txBody>
                  <a:tcPr/>
                </a:tc>
                <a:tc rowSpan="4">
                  <a:txBody>
                    <a:bodyPr/>
                    <a:lstStyle/>
                    <a:p>
                      <a:pPr algn="ctr" fontAlgn="ctr"/>
                      <a:r>
                        <a:rPr lang="en-US" sz="1100" b="0" i="0" u="none" strike="noStrike" dirty="0">
                          <a:solidFill>
                            <a:schemeClr val="bg1"/>
                          </a:solidFill>
                          <a:effectLst/>
                          <a:latin typeface="Calibri" panose="020F0502020204030204" pitchFamily="34" charset="0"/>
                        </a:rPr>
                        <a:t>ZX75BP-140-S+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3339551693"/>
                  </a:ext>
                </a:extLst>
              </a:tr>
              <a:tr h="93601">
                <a:tc>
                  <a:txBody>
                    <a:bodyPr/>
                    <a:lstStyle/>
                    <a:p>
                      <a:pPr algn="ctr" fontAlgn="ctr"/>
                      <a:r>
                        <a:rPr lang="en-US" sz="1100" b="0" i="0" u="none" strike="noStrike" dirty="0">
                          <a:solidFill>
                            <a:schemeClr val="bg1"/>
                          </a:solidFill>
                          <a:effectLst/>
                          <a:latin typeface="Calibri" panose="020F0502020204030204" pitchFamily="34" charset="0"/>
                        </a:rPr>
                        <a:t>142</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625958363"/>
                  </a:ext>
                </a:extLst>
              </a:tr>
              <a:tr h="93601">
                <a:tc>
                  <a:txBody>
                    <a:bodyPr/>
                    <a:lstStyle/>
                    <a:p>
                      <a:pPr algn="ctr" fontAlgn="ctr"/>
                      <a:r>
                        <a:rPr lang="en-US" sz="1100" b="0" i="0" u="none" strike="noStrike" dirty="0">
                          <a:solidFill>
                            <a:schemeClr val="bg1"/>
                          </a:solidFill>
                          <a:effectLst/>
                          <a:latin typeface="Calibri" panose="020F0502020204030204" pitchFamily="34" charset="0"/>
                        </a:rPr>
                        <a:t>147</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dirty="0">
                          <a:solidFill>
                            <a:srgbClr val="000000"/>
                          </a:solidFill>
                          <a:effectLst/>
                          <a:latin typeface="Calibri" panose="020F0502020204030204" pitchFamily="34" charset="0"/>
                        </a:rPr>
                        <a:t>SXBP-150+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85883328"/>
                  </a:ext>
                </a:extLst>
              </a:tr>
              <a:tr h="93601">
                <a:tc>
                  <a:txBody>
                    <a:bodyPr/>
                    <a:lstStyle/>
                    <a:p>
                      <a:pPr algn="ctr" fontAlgn="ctr"/>
                      <a:r>
                        <a:rPr lang="en-US" sz="1100" b="0" i="0" u="none" strike="noStrike" dirty="0">
                          <a:solidFill>
                            <a:schemeClr val="bg1"/>
                          </a:solidFill>
                          <a:effectLst/>
                          <a:latin typeface="Calibri" panose="020F0502020204030204" pitchFamily="34" charset="0"/>
                        </a:rPr>
                        <a:t>149</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25127551"/>
                  </a:ext>
                </a:extLst>
              </a:tr>
              <a:tr h="93601">
                <a:tc>
                  <a:txBody>
                    <a:bodyPr/>
                    <a:lstStyle/>
                    <a:p>
                      <a:pPr algn="ctr" fontAlgn="ctr"/>
                      <a:r>
                        <a:rPr lang="en-US" sz="1100" b="0" i="0" u="none" strike="noStrike" dirty="0">
                          <a:solidFill>
                            <a:schemeClr val="bg1"/>
                          </a:solidFill>
                          <a:effectLst/>
                          <a:latin typeface="Calibri" panose="020F0502020204030204" pitchFamily="34" charset="0"/>
                        </a:rPr>
                        <a:t>154</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rowSpan="6">
                  <a:txBody>
                    <a:bodyPr/>
                    <a:lstStyle/>
                    <a:p>
                      <a:pPr algn="ctr" fontAlgn="ctr"/>
                      <a:r>
                        <a:rPr lang="en-US" sz="1100" b="0" i="0" u="none" strike="noStrike" dirty="0">
                          <a:solidFill>
                            <a:srgbClr val="000000"/>
                          </a:solidFill>
                          <a:effectLst/>
                          <a:latin typeface="Calibri" panose="020F0502020204030204" pitchFamily="34" charset="0"/>
                        </a:rPr>
                        <a:t>RBP-160+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rowSpan="2">
                  <a:txBody>
                    <a:bodyPr/>
                    <a:lstStyle/>
                    <a:p>
                      <a:pPr algn="ctr" fontAlgn="ctr"/>
                      <a:r>
                        <a:rPr lang="en-US" sz="1100" b="0" i="0" u="none" strike="noStrike" dirty="0">
                          <a:solidFill>
                            <a:srgbClr val="000000"/>
                          </a:solidFill>
                          <a:effectLst/>
                          <a:latin typeface="Calibri" panose="020F0502020204030204" pitchFamily="34" charset="0"/>
                        </a:rPr>
                        <a:t>SXBP-157+</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rowSpan="8">
                  <a:txBody>
                    <a:bodyPr/>
                    <a:lstStyle/>
                    <a:p>
                      <a:pPr algn="ctr" fontAlgn="ctr"/>
                      <a:r>
                        <a:rPr lang="en-US" sz="1100" b="0" i="0" u="none" strike="noStrike" dirty="0">
                          <a:solidFill>
                            <a:schemeClr val="bg1"/>
                          </a:solidFill>
                          <a:effectLst/>
                          <a:latin typeface="Calibri" panose="020F0502020204030204" pitchFamily="34" charset="0"/>
                        </a:rPr>
                        <a:t>ZX75BP-160-S+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409127031"/>
                  </a:ext>
                </a:extLst>
              </a:tr>
              <a:tr h="93601">
                <a:tc>
                  <a:txBody>
                    <a:bodyPr/>
                    <a:lstStyle/>
                    <a:p>
                      <a:pPr algn="ctr" fontAlgn="ctr"/>
                      <a:r>
                        <a:rPr lang="en-US" sz="1100" b="0" i="0" u="none" strike="noStrike" dirty="0">
                          <a:solidFill>
                            <a:schemeClr val="bg1"/>
                          </a:solidFill>
                          <a:effectLst/>
                          <a:latin typeface="Calibri" panose="020F0502020204030204" pitchFamily="34" charset="0"/>
                        </a:rPr>
                        <a:t>156</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886617790"/>
                  </a:ext>
                </a:extLst>
              </a:tr>
              <a:tr h="93601">
                <a:tc>
                  <a:txBody>
                    <a:bodyPr/>
                    <a:lstStyle/>
                    <a:p>
                      <a:pPr algn="ctr" fontAlgn="ctr"/>
                      <a:r>
                        <a:rPr lang="en-US" sz="1100" b="0" i="0" u="none" strike="noStrike" dirty="0">
                          <a:solidFill>
                            <a:schemeClr val="bg1"/>
                          </a:solidFill>
                          <a:effectLst/>
                          <a:latin typeface="Calibri" panose="020F0502020204030204" pitchFamily="34" charset="0"/>
                        </a:rPr>
                        <a:t>161</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SXBP-161R5+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77142885"/>
                  </a:ext>
                </a:extLst>
              </a:tr>
              <a:tr h="93601">
                <a:tc>
                  <a:txBody>
                    <a:bodyPr/>
                    <a:lstStyle/>
                    <a:p>
                      <a:pPr algn="ctr" fontAlgn="ctr"/>
                      <a:r>
                        <a:rPr lang="en-US" sz="1100" b="0" i="0" u="none" strike="noStrike" dirty="0">
                          <a:solidFill>
                            <a:schemeClr val="bg1"/>
                          </a:solidFill>
                          <a:effectLst/>
                          <a:latin typeface="Calibri" panose="020F0502020204030204" pitchFamily="34" charset="0"/>
                        </a:rPr>
                        <a:t>163</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dirty="0">
                          <a:solidFill>
                            <a:srgbClr val="000000"/>
                          </a:solidFill>
                          <a:effectLst/>
                          <a:latin typeface="Calibri" panose="020F0502020204030204" pitchFamily="34" charset="0"/>
                        </a:rPr>
                        <a:t>SXBP-162+</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13485481"/>
                  </a:ext>
                </a:extLst>
              </a:tr>
              <a:tr h="93601">
                <a:tc>
                  <a:txBody>
                    <a:bodyPr/>
                    <a:lstStyle/>
                    <a:p>
                      <a:pPr algn="ctr" fontAlgn="ctr"/>
                      <a:r>
                        <a:rPr lang="en-US" sz="1100" b="0" i="0" u="none" strike="noStrike" dirty="0">
                          <a:solidFill>
                            <a:schemeClr val="bg1"/>
                          </a:solidFill>
                          <a:effectLst/>
                          <a:latin typeface="Calibri" panose="020F0502020204030204" pitchFamily="34" charset="0"/>
                        </a:rPr>
                        <a:t>165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rowSpan="11">
                  <a:txBody>
                    <a:bodyPr/>
                    <a:lstStyle/>
                    <a:p>
                      <a:pPr algn="ctr" fontAlgn="ctr"/>
                      <a:r>
                        <a:rPr lang="en-US" sz="1100" b="0" i="0" u="none" strike="noStrike" dirty="0">
                          <a:solidFill>
                            <a:srgbClr val="000000"/>
                          </a:solidFill>
                          <a:effectLst/>
                          <a:latin typeface="Calibri" panose="020F0502020204030204" pitchFamily="34" charset="0"/>
                        </a:rPr>
                        <a:t>ZABP-184-S+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8B1F"/>
                    </a:solidFill>
                  </a:tcPr>
                </a:tc>
                <a:tc vMerge="1">
                  <a:txBody>
                    <a:bodyPr/>
                    <a:lstStyle/>
                    <a:p>
                      <a:endParaRPr lang="en-US"/>
                    </a:p>
                  </a:txBody>
                  <a:tcPr/>
                </a:tc>
                <a:extLst>
                  <a:ext uri="{0D108BD9-81ED-4DB2-BD59-A6C34878D82A}">
                    <a16:rowId xmlns:a16="http://schemas.microsoft.com/office/drawing/2014/main" val="4168369329"/>
                  </a:ext>
                </a:extLst>
              </a:tr>
              <a:tr h="93601">
                <a:tc>
                  <a:txBody>
                    <a:bodyPr/>
                    <a:lstStyle/>
                    <a:p>
                      <a:pPr algn="ctr" fontAlgn="ctr"/>
                      <a:r>
                        <a:rPr lang="en-US" sz="1100" b="0" i="0" u="none" strike="noStrike" dirty="0">
                          <a:solidFill>
                            <a:schemeClr val="bg1"/>
                          </a:solidFill>
                          <a:effectLst/>
                          <a:latin typeface="Calibri" panose="020F0502020204030204" pitchFamily="34" charset="0"/>
                        </a:rPr>
                        <a:t>166</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rowSpan="3">
                  <a:txBody>
                    <a:bodyPr/>
                    <a:lstStyle/>
                    <a:p>
                      <a:pPr algn="ctr" fontAlgn="ctr"/>
                      <a:r>
                        <a:rPr lang="en-US" sz="1100" b="0" i="0" u="none" strike="noStrike" dirty="0">
                          <a:solidFill>
                            <a:srgbClr val="000000"/>
                          </a:solidFill>
                          <a:effectLst/>
                          <a:latin typeface="Calibri" panose="020F0502020204030204" pitchFamily="34" charset="0"/>
                        </a:rPr>
                        <a:t>SXBP-169+</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90318983"/>
                  </a:ext>
                </a:extLst>
              </a:tr>
              <a:tr h="93601">
                <a:tc>
                  <a:txBody>
                    <a:bodyPr/>
                    <a:lstStyle/>
                    <a:p>
                      <a:pPr algn="ctr" fontAlgn="ctr"/>
                      <a:r>
                        <a:rPr lang="en-US" sz="1100" b="0" i="0" u="none" strike="noStrike" dirty="0">
                          <a:solidFill>
                            <a:schemeClr val="bg1"/>
                          </a:solidFill>
                          <a:effectLst/>
                          <a:latin typeface="Calibri" panose="020F0502020204030204" pitchFamily="34" charset="0"/>
                        </a:rPr>
                        <a:t>170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rowSpan="3">
                  <a:txBody>
                    <a:bodyPr/>
                    <a:lstStyle/>
                    <a:p>
                      <a:pPr algn="ctr" fontAlgn="ctr"/>
                      <a:r>
                        <a:rPr lang="en-US" sz="1100" b="0" i="0" u="none" strike="noStrike" dirty="0">
                          <a:solidFill>
                            <a:srgbClr val="000000"/>
                          </a:solidFill>
                          <a:effectLst/>
                          <a:latin typeface="Calibri" panose="020F0502020204030204" pitchFamily="34" charset="0"/>
                        </a:rPr>
                        <a:t>RBP-173+</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02756798"/>
                  </a:ext>
                </a:extLst>
              </a:tr>
              <a:tr h="93601">
                <a:tc>
                  <a:txBody>
                    <a:bodyPr/>
                    <a:lstStyle/>
                    <a:p>
                      <a:pPr algn="ctr" fontAlgn="ctr"/>
                      <a:r>
                        <a:rPr lang="en-US" sz="1100" b="0" i="0" u="none" strike="noStrike" dirty="0">
                          <a:solidFill>
                            <a:schemeClr val="bg1"/>
                          </a:solidFill>
                          <a:effectLst/>
                          <a:latin typeface="Calibri" panose="020F0502020204030204" pitchFamily="34" charset="0"/>
                        </a:rPr>
                        <a:t>173</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133788821"/>
                  </a:ext>
                </a:extLst>
              </a:tr>
              <a:tr h="93601">
                <a:tc>
                  <a:txBody>
                    <a:bodyPr/>
                    <a:lstStyle/>
                    <a:p>
                      <a:pPr algn="ctr" fontAlgn="ctr"/>
                      <a:r>
                        <a:rPr lang="en-US" sz="1100" b="0" i="0" u="none" strike="noStrike" dirty="0">
                          <a:solidFill>
                            <a:schemeClr val="bg1"/>
                          </a:solidFill>
                          <a:effectLst/>
                          <a:latin typeface="Calibri" panose="020F0502020204030204" pitchFamily="34" charset="0"/>
                        </a:rPr>
                        <a:t>180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rowSpan="3">
                  <a:txBody>
                    <a:bodyPr/>
                    <a:lstStyle/>
                    <a:p>
                      <a:pPr algn="ctr" fontAlgn="ctr"/>
                      <a:r>
                        <a:rPr lang="en-US" sz="1100" b="0" i="0" u="none" strike="noStrike" dirty="0">
                          <a:solidFill>
                            <a:srgbClr val="000000"/>
                          </a:solidFill>
                          <a:effectLst/>
                          <a:latin typeface="Calibri" panose="020F0502020204030204" pitchFamily="34" charset="0"/>
                        </a:rPr>
                        <a:t>SXBP-178+</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rowSpan="5">
                  <a:txBody>
                    <a:bodyPr/>
                    <a:lstStyle/>
                    <a:p>
                      <a:pPr algn="ctr" fontAlgn="ctr"/>
                      <a:r>
                        <a:rPr lang="en-US" sz="1100" b="0" i="0" u="none" strike="noStrike" dirty="0">
                          <a:solidFill>
                            <a:schemeClr val="bg1"/>
                          </a:solidFill>
                          <a:effectLst/>
                          <a:latin typeface="Calibri" panose="020F0502020204030204" pitchFamily="34" charset="0"/>
                        </a:rPr>
                        <a:t>ZX75BP-188-S+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2006442715"/>
                  </a:ext>
                </a:extLst>
              </a:tr>
              <a:tr h="93601">
                <a:tc>
                  <a:txBody>
                    <a:bodyPr/>
                    <a:lstStyle/>
                    <a:p>
                      <a:pPr algn="ctr" fontAlgn="ctr"/>
                      <a:r>
                        <a:rPr lang="en-US" sz="1100" b="0" i="0" u="none" strike="noStrike" dirty="0">
                          <a:solidFill>
                            <a:schemeClr val="bg1"/>
                          </a:solidFill>
                          <a:effectLst/>
                          <a:latin typeface="Calibri" panose="020F0502020204030204" pitchFamily="34" charset="0"/>
                        </a:rPr>
                        <a:t>181</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rowSpan="4">
                  <a:txBody>
                    <a:bodyPr/>
                    <a:lstStyle/>
                    <a:p>
                      <a:pPr algn="ctr" fontAlgn="ctr"/>
                      <a:r>
                        <a:rPr lang="en-US" sz="1100" b="0" i="0" u="none" strike="noStrike" dirty="0">
                          <a:solidFill>
                            <a:srgbClr val="000000"/>
                          </a:solidFill>
                          <a:effectLst/>
                          <a:latin typeface="Calibri" panose="020F0502020204030204" pitchFamily="34" charset="0"/>
                        </a:rPr>
                        <a:t>RBP-188+</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5460877"/>
                  </a:ext>
                </a:extLst>
              </a:tr>
              <a:tr h="93601">
                <a:tc>
                  <a:txBody>
                    <a:bodyPr/>
                    <a:lstStyle/>
                    <a:p>
                      <a:pPr algn="ctr" fontAlgn="ctr"/>
                      <a:r>
                        <a:rPr lang="en-US" sz="1100" b="0" i="0" u="none" strike="noStrike" dirty="0">
                          <a:solidFill>
                            <a:schemeClr val="bg1"/>
                          </a:solidFill>
                          <a:effectLst/>
                          <a:latin typeface="Calibri" panose="020F0502020204030204" pitchFamily="34" charset="0"/>
                        </a:rPr>
                        <a:t>185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83245775"/>
                  </a:ext>
                </a:extLst>
              </a:tr>
              <a:tr h="93601">
                <a:tc>
                  <a:txBody>
                    <a:bodyPr/>
                    <a:lstStyle/>
                    <a:p>
                      <a:pPr algn="ctr" fontAlgn="ctr"/>
                      <a:r>
                        <a:rPr lang="en-US" sz="1100" b="0" i="0" u="none" strike="noStrike" dirty="0">
                          <a:solidFill>
                            <a:schemeClr val="bg1"/>
                          </a:solidFill>
                          <a:effectLst/>
                          <a:latin typeface="Calibri" panose="020F0502020204030204" pitchFamily="34" charset="0"/>
                        </a:rPr>
                        <a:t>189</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2420539"/>
                  </a:ext>
                </a:extLst>
              </a:tr>
              <a:tr h="93601">
                <a:tc>
                  <a:txBody>
                    <a:bodyPr/>
                    <a:lstStyle/>
                    <a:p>
                      <a:pPr algn="ctr" fontAlgn="ctr"/>
                      <a:r>
                        <a:rPr lang="en-US" sz="1100" b="0" i="0" u="none" strike="noStrike" dirty="0">
                          <a:solidFill>
                            <a:schemeClr val="bg1"/>
                          </a:solidFill>
                          <a:effectLst/>
                          <a:latin typeface="Calibri" panose="020F0502020204030204" pitchFamily="34" charset="0"/>
                        </a:rPr>
                        <a:t>194</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810798504"/>
                  </a:ext>
                </a:extLst>
              </a:tr>
              <a:tr h="93601">
                <a:tc>
                  <a:txBody>
                    <a:bodyPr/>
                    <a:lstStyle/>
                    <a:p>
                      <a:pPr algn="ctr" fontAlgn="ctr"/>
                      <a:r>
                        <a:rPr lang="en-US" sz="1100" b="0" i="0" u="none" strike="noStrike" dirty="0">
                          <a:solidFill>
                            <a:schemeClr val="bg1"/>
                          </a:solidFill>
                          <a:effectLst/>
                          <a:latin typeface="Calibri" panose="020F0502020204030204" pitchFamily="34" charset="0"/>
                        </a:rPr>
                        <a:t>197</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rowSpan="2">
                  <a:txBody>
                    <a:bodyPr/>
                    <a:lstStyle/>
                    <a:p>
                      <a:pPr algn="ctr" fontAlgn="ctr"/>
                      <a:r>
                        <a:rPr lang="en-US" sz="1100" b="0" i="0" u="none" strike="noStrike" dirty="0">
                          <a:solidFill>
                            <a:srgbClr val="000000"/>
                          </a:solidFill>
                          <a:effectLst/>
                          <a:latin typeface="Calibri" panose="020F0502020204030204" pitchFamily="34" charset="0"/>
                        </a:rPr>
                        <a:t>RBP-204+</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rowSpan="3">
                  <a:txBody>
                    <a:bodyPr/>
                    <a:lstStyle/>
                    <a:p>
                      <a:pPr algn="ctr" fontAlgn="ctr"/>
                      <a:r>
                        <a:rPr lang="en-US" sz="1100" b="0" i="0" u="none" strike="noStrike" dirty="0">
                          <a:solidFill>
                            <a:schemeClr val="bg1"/>
                          </a:solidFill>
                          <a:effectLst/>
                          <a:latin typeface="Calibri" panose="020F0502020204030204" pitchFamily="34" charset="0"/>
                        </a:rPr>
                        <a:t>ZX75BP-204-S+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822589910"/>
                  </a:ext>
                </a:extLst>
              </a:tr>
              <a:tr h="93601">
                <a:tc>
                  <a:txBody>
                    <a:bodyPr/>
                    <a:lstStyle/>
                    <a:p>
                      <a:pPr algn="ctr" fontAlgn="ctr"/>
                      <a:r>
                        <a:rPr lang="en-US" sz="1100" b="0" i="0" u="none" strike="noStrike" dirty="0">
                          <a:solidFill>
                            <a:schemeClr val="bg1"/>
                          </a:solidFill>
                          <a:effectLst/>
                          <a:latin typeface="Calibri" panose="020F0502020204030204" pitchFamily="34" charset="0"/>
                        </a:rPr>
                        <a:t>205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SXBP-202+</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77595474"/>
                  </a:ext>
                </a:extLst>
              </a:tr>
              <a:tr h="93601">
                <a:tc>
                  <a:txBody>
                    <a:bodyPr/>
                    <a:lstStyle/>
                    <a:p>
                      <a:pPr algn="ctr" fontAlgn="ctr"/>
                      <a:r>
                        <a:rPr lang="en-US" sz="1100" b="0" i="0" u="none" strike="noStrike" dirty="0">
                          <a:solidFill>
                            <a:schemeClr val="bg1"/>
                          </a:solidFill>
                          <a:effectLst/>
                          <a:latin typeface="Calibri" panose="020F0502020204030204" pitchFamily="34" charset="0"/>
                        </a:rPr>
                        <a:t>221</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RBP-220+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277580737"/>
                  </a:ext>
                </a:extLst>
              </a:tr>
              <a:tr h="93601">
                <a:tc>
                  <a:txBody>
                    <a:bodyPr/>
                    <a:lstStyle/>
                    <a:p>
                      <a:pPr algn="ctr" fontAlgn="ctr"/>
                      <a:r>
                        <a:rPr lang="en-US" sz="1100" b="0" i="0" u="none" strike="noStrike" dirty="0">
                          <a:solidFill>
                            <a:schemeClr val="bg1"/>
                          </a:solidFill>
                          <a:effectLst/>
                          <a:latin typeface="Calibri" panose="020F0502020204030204" pitchFamily="34" charset="0"/>
                        </a:rPr>
                        <a:t>247</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RBP-253+</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panose="020F0502020204030204" pitchFamily="34" charset="0"/>
                        </a:rPr>
                        <a:t>ZX75BP-253-S+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1181379144"/>
                  </a:ext>
                </a:extLst>
              </a:tr>
              <a:tr h="93601">
                <a:tc>
                  <a:txBody>
                    <a:bodyPr/>
                    <a:lstStyle/>
                    <a:p>
                      <a:pPr algn="ctr" fontAlgn="ctr"/>
                      <a:r>
                        <a:rPr lang="en-US" sz="1100" b="0" i="0" u="none" strike="noStrike" dirty="0">
                          <a:solidFill>
                            <a:schemeClr val="bg1"/>
                          </a:solidFill>
                          <a:effectLst/>
                          <a:latin typeface="Calibri" panose="020F0502020204030204" pitchFamily="34" charset="0"/>
                        </a:rPr>
                        <a:t>278</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rowSpan="3">
                  <a:txBody>
                    <a:bodyPr/>
                    <a:lstStyle/>
                    <a:p>
                      <a:pPr algn="ctr" fontAlgn="ctr"/>
                      <a:r>
                        <a:rPr lang="en-US" sz="1100" b="0" i="0" u="none" strike="noStrike" dirty="0">
                          <a:solidFill>
                            <a:srgbClr val="000000"/>
                          </a:solidFill>
                          <a:effectLst/>
                          <a:latin typeface="Calibri" panose="020F0502020204030204" pitchFamily="34" charset="0"/>
                        </a:rPr>
                        <a:t>RBP-280+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3">
                  <a:txBody>
                    <a:bodyPr/>
                    <a:lstStyle/>
                    <a:p>
                      <a:pPr algn="ctr" fontAlgn="ctr"/>
                      <a:r>
                        <a:rPr lang="en-US" sz="1100" b="0" i="0" u="none" strike="noStrike" dirty="0">
                          <a:solidFill>
                            <a:schemeClr val="bg1"/>
                          </a:solidFill>
                          <a:effectLst/>
                          <a:latin typeface="Calibri" panose="020F0502020204030204" pitchFamily="34" charset="0"/>
                        </a:rPr>
                        <a:t>ZX75BP-263-S+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2152819731"/>
                  </a:ext>
                </a:extLst>
              </a:tr>
              <a:tr h="93601">
                <a:tc>
                  <a:txBody>
                    <a:bodyPr/>
                    <a:lstStyle/>
                    <a:p>
                      <a:pPr algn="ctr" fontAlgn="ctr"/>
                      <a:r>
                        <a:rPr lang="en-US" sz="1100" b="0" i="0" u="none" strike="noStrike" dirty="0">
                          <a:solidFill>
                            <a:schemeClr val="bg1"/>
                          </a:solidFill>
                          <a:effectLst/>
                          <a:latin typeface="Calibri" panose="020F0502020204030204" pitchFamily="34" charset="0"/>
                        </a:rPr>
                        <a:t>279</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027100525"/>
                  </a:ext>
                </a:extLst>
              </a:tr>
              <a:tr h="93601">
                <a:tc>
                  <a:txBody>
                    <a:bodyPr/>
                    <a:lstStyle/>
                    <a:p>
                      <a:pPr algn="ctr" fontAlgn="ctr"/>
                      <a:r>
                        <a:rPr lang="en-US" sz="1100" b="0" i="0" u="none" strike="noStrike" dirty="0">
                          <a:solidFill>
                            <a:schemeClr val="bg1"/>
                          </a:solidFill>
                          <a:effectLst/>
                          <a:latin typeface="Calibri" panose="020F0502020204030204" pitchFamily="34" charset="0"/>
                        </a:rPr>
                        <a:t>295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SXBP-300+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545411238"/>
                  </a:ext>
                </a:extLst>
              </a:tr>
              <a:tr h="93601">
                <a:tc>
                  <a:txBody>
                    <a:bodyPr/>
                    <a:lstStyle/>
                    <a:p>
                      <a:pPr algn="ctr" fontAlgn="ctr"/>
                      <a:r>
                        <a:rPr lang="en-US" sz="1100" b="0" i="0" u="none" strike="noStrike" dirty="0">
                          <a:solidFill>
                            <a:schemeClr val="bg1"/>
                          </a:solidFill>
                          <a:effectLst/>
                          <a:latin typeface="Calibri" panose="020F0502020204030204" pitchFamily="34" charset="0"/>
                        </a:rPr>
                        <a:t>332</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fontAlgn="ctr"/>
                      <a:r>
                        <a:rPr lang="en-US" sz="1100" b="0" i="0" u="none" strike="noStrike" dirty="0">
                          <a:solidFill>
                            <a:srgbClr val="000000"/>
                          </a:solidFill>
                          <a:effectLst/>
                          <a:latin typeface="Calibri" panose="020F0502020204030204" pitchFamily="34" charset="0"/>
                        </a:rPr>
                        <a:t>SXBP-350+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5">
                  <a:txBody>
                    <a:bodyPr/>
                    <a:lstStyle/>
                    <a:p>
                      <a:pPr algn="ctr" fontAlgn="ctr"/>
                      <a:r>
                        <a:rPr lang="en-US" sz="1100" b="0" i="0" u="none" strike="noStrike" dirty="0">
                          <a:solidFill>
                            <a:schemeClr val="bg1"/>
                          </a:solidFill>
                          <a:effectLst/>
                          <a:latin typeface="Calibri" panose="020F0502020204030204" pitchFamily="34" charset="0"/>
                        </a:rPr>
                        <a:t>ZX75BP-400-S+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4039397916"/>
                  </a:ext>
                </a:extLst>
              </a:tr>
              <a:tr h="93601">
                <a:tc>
                  <a:txBody>
                    <a:bodyPr/>
                    <a:lstStyle/>
                    <a:p>
                      <a:pPr algn="ctr" fontAlgn="ctr"/>
                      <a:r>
                        <a:rPr lang="en-US" sz="1100" b="0" i="0" u="none" strike="noStrike" dirty="0">
                          <a:solidFill>
                            <a:schemeClr val="bg1"/>
                          </a:solidFill>
                          <a:effectLst/>
                          <a:latin typeface="Calibri" panose="020F0502020204030204" pitchFamily="34" charset="0"/>
                        </a:rPr>
                        <a:t>346</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rowSpan="3">
                  <a:txBody>
                    <a:bodyPr/>
                    <a:lstStyle/>
                    <a:p>
                      <a:pPr algn="ctr" fontAlgn="ctr"/>
                      <a:r>
                        <a:rPr lang="en-US" sz="1100" b="0" i="0" u="none" strike="noStrike" dirty="0">
                          <a:solidFill>
                            <a:srgbClr val="000000"/>
                          </a:solidFill>
                          <a:effectLst/>
                          <a:latin typeface="Calibri" panose="020F0502020204030204" pitchFamily="34" charset="0"/>
                        </a:rPr>
                        <a:t>RBP-400+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vMerge="1">
                  <a:txBody>
                    <a:bodyPr/>
                    <a:lstStyle/>
                    <a:p>
                      <a:endParaRPr lang="en-US"/>
                    </a:p>
                  </a:txBody>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89388059"/>
                  </a:ext>
                </a:extLst>
              </a:tr>
              <a:tr h="93601">
                <a:tc>
                  <a:txBody>
                    <a:bodyPr/>
                    <a:lstStyle/>
                    <a:p>
                      <a:pPr algn="ctr" fontAlgn="ctr"/>
                      <a:r>
                        <a:rPr lang="en-US" sz="1100" b="0" i="0" u="none" strike="noStrike" dirty="0">
                          <a:solidFill>
                            <a:schemeClr val="bg1"/>
                          </a:solidFill>
                          <a:effectLst/>
                          <a:latin typeface="Calibri" panose="020F0502020204030204" pitchFamily="34" charset="0"/>
                        </a:rPr>
                        <a:t>370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SXBP-375+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410180069"/>
                  </a:ext>
                </a:extLst>
              </a:tr>
              <a:tr h="93601">
                <a:tc>
                  <a:txBody>
                    <a:bodyPr/>
                    <a:lstStyle/>
                    <a:p>
                      <a:pPr algn="ctr" fontAlgn="ctr"/>
                      <a:r>
                        <a:rPr lang="en-US" sz="1100" b="0" i="0" u="none" strike="noStrike" dirty="0">
                          <a:solidFill>
                            <a:schemeClr val="bg1"/>
                          </a:solidFill>
                          <a:effectLst/>
                          <a:latin typeface="Calibri" panose="020F0502020204030204" pitchFamily="34" charset="0"/>
                        </a:rPr>
                        <a:t>394</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348088394"/>
                  </a:ext>
                </a:extLst>
              </a:tr>
              <a:tr h="93601">
                <a:tc>
                  <a:txBody>
                    <a:bodyPr/>
                    <a:lstStyle/>
                    <a:p>
                      <a:pPr algn="ctr" fontAlgn="ctr"/>
                      <a:r>
                        <a:rPr lang="en-US" sz="1100" b="0" i="0" u="none" strike="noStrike" dirty="0">
                          <a:solidFill>
                            <a:schemeClr val="bg1"/>
                          </a:solidFill>
                          <a:effectLst/>
                          <a:latin typeface="Calibri" panose="020F0502020204030204" pitchFamily="34" charset="0"/>
                        </a:rPr>
                        <a:t>410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rowSpan="3">
                  <a:txBody>
                    <a:bodyPr/>
                    <a:lstStyle/>
                    <a:p>
                      <a:pPr algn="ctr" fontAlgn="ctr"/>
                      <a:r>
                        <a:rPr lang="en-US" sz="1100" b="0" i="0" u="none" strike="noStrike">
                          <a:solidFill>
                            <a:srgbClr val="000000"/>
                          </a:solidFill>
                          <a:effectLst/>
                          <a:latin typeface="Calibri" panose="020F0502020204030204" pitchFamily="34" charset="0"/>
                        </a:rPr>
                        <a:t>RBP-415+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4">
                  <a:txBody>
                    <a:bodyPr/>
                    <a:lstStyle/>
                    <a:p>
                      <a:pPr algn="ctr" fontAlgn="ctr"/>
                      <a:r>
                        <a:rPr lang="en-US" sz="1100" b="0" i="0" u="none" strike="noStrike" dirty="0">
                          <a:solidFill>
                            <a:srgbClr val="000000"/>
                          </a:solidFill>
                          <a:effectLst/>
                          <a:latin typeface="Calibri" panose="020F0502020204030204" pitchFamily="34" charset="0"/>
                        </a:rPr>
                        <a:t>ZABP-450-S+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8B1F"/>
                    </a:solidFill>
                  </a:tcPr>
                </a:tc>
                <a:tc vMerge="1">
                  <a:txBody>
                    <a:bodyPr/>
                    <a:lstStyle/>
                    <a:p>
                      <a:endParaRPr lang="en-US"/>
                    </a:p>
                  </a:txBody>
                  <a:tcPr/>
                </a:tc>
                <a:extLst>
                  <a:ext uri="{0D108BD9-81ED-4DB2-BD59-A6C34878D82A}">
                    <a16:rowId xmlns:a16="http://schemas.microsoft.com/office/drawing/2014/main" val="3287361892"/>
                  </a:ext>
                </a:extLst>
              </a:tr>
              <a:tr h="93601">
                <a:tc>
                  <a:txBody>
                    <a:bodyPr/>
                    <a:lstStyle/>
                    <a:p>
                      <a:pPr algn="ctr" fontAlgn="ctr"/>
                      <a:r>
                        <a:rPr lang="en-US" sz="1100" b="0" i="0" u="none" strike="noStrike" dirty="0">
                          <a:solidFill>
                            <a:schemeClr val="bg1"/>
                          </a:solidFill>
                          <a:effectLst/>
                          <a:latin typeface="Calibri" panose="020F0502020204030204" pitchFamily="34" charset="0"/>
                        </a:rPr>
                        <a:t>418</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dirty="0">
                          <a:solidFill>
                            <a:srgbClr val="000000"/>
                          </a:solidFill>
                          <a:effectLst/>
                          <a:latin typeface="Calibri" panose="020F0502020204030204" pitchFamily="34" charset="0"/>
                        </a:rPr>
                        <a:t>SXBP-425+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rowSpan="3">
                  <a:txBody>
                    <a:bodyPr/>
                    <a:lstStyle/>
                    <a:p>
                      <a:pPr algn="ctr" fontAlgn="ctr"/>
                      <a:r>
                        <a:rPr lang="en-US" sz="1100" b="0" i="0" u="none" strike="noStrike" dirty="0">
                          <a:solidFill>
                            <a:schemeClr val="bg1"/>
                          </a:solidFill>
                          <a:effectLst/>
                          <a:latin typeface="Calibri" panose="020F0502020204030204" pitchFamily="34" charset="0"/>
                        </a:rPr>
                        <a:t>ZX75BP-440-S+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2608069611"/>
                  </a:ext>
                </a:extLst>
              </a:tr>
              <a:tr h="93601">
                <a:tc>
                  <a:txBody>
                    <a:bodyPr/>
                    <a:lstStyle/>
                    <a:p>
                      <a:pPr algn="ctr" fontAlgn="ctr"/>
                      <a:r>
                        <a:rPr lang="en-US" sz="1100" b="0" i="0" u="none" strike="noStrike" dirty="0">
                          <a:solidFill>
                            <a:schemeClr val="bg1"/>
                          </a:solidFill>
                          <a:effectLst/>
                          <a:latin typeface="Calibri" panose="020F0502020204030204" pitchFamily="34" charset="0"/>
                        </a:rPr>
                        <a:t>425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88436680"/>
                  </a:ext>
                </a:extLst>
              </a:tr>
              <a:tr h="93601">
                <a:tc>
                  <a:txBody>
                    <a:bodyPr/>
                    <a:lstStyle/>
                    <a:p>
                      <a:pPr algn="ctr" fontAlgn="ctr"/>
                      <a:r>
                        <a:rPr lang="en-US" sz="1100" b="0" i="0" u="none" strike="noStrike" dirty="0">
                          <a:solidFill>
                            <a:schemeClr val="bg1"/>
                          </a:solidFill>
                          <a:effectLst/>
                          <a:latin typeface="Calibri" panose="020F0502020204030204" pitchFamily="34" charset="0"/>
                        </a:rPr>
                        <a:t>461</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RBP-440+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ADDC"/>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72069460"/>
                  </a:ext>
                </a:extLst>
              </a:tr>
              <a:tr h="93601">
                <a:tc>
                  <a:txBody>
                    <a:bodyPr/>
                    <a:lstStyle/>
                    <a:p>
                      <a:pPr algn="ctr" fontAlgn="ctr"/>
                      <a:r>
                        <a:rPr lang="en-US" sz="1100" b="0" i="0" u="none" strike="noStrike" dirty="0">
                          <a:solidFill>
                            <a:schemeClr val="bg1"/>
                          </a:solidFill>
                          <a:effectLst/>
                          <a:latin typeface="Calibri" panose="020F0502020204030204" pitchFamily="34" charset="0"/>
                        </a:rPr>
                        <a:t>494</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rowSpan="3">
                  <a:txBody>
                    <a:bodyPr/>
                    <a:lstStyle/>
                    <a:p>
                      <a:pPr algn="ctr" fontAlgn="ctr"/>
                      <a:r>
                        <a:rPr lang="en-US" sz="1100" b="0" i="0" u="none" strike="noStrike" dirty="0">
                          <a:solidFill>
                            <a:srgbClr val="000000"/>
                          </a:solidFill>
                          <a:effectLst/>
                          <a:latin typeface="Calibri" panose="020F0502020204030204" pitchFamily="34" charset="0"/>
                        </a:rPr>
                        <a:t>SXBP-507+</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100" b="0" i="0" u="none" strike="noStrike" dirty="0">
                          <a:solidFill>
                            <a:srgbClr val="000000"/>
                          </a:solidFill>
                          <a:effectLst/>
                          <a:latin typeface="Calibri" panose="020F0502020204030204" pitchFamily="34" charset="0"/>
                        </a:rPr>
                        <a:t>ZABP-495-S+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8B1F"/>
                    </a:solidFill>
                  </a:tcPr>
                </a:tc>
                <a:tc>
                  <a:txBody>
                    <a:bodyPr/>
                    <a:lstStyle/>
                    <a:p>
                      <a:pPr algn="ctr" fontAlgn="ctr"/>
                      <a:r>
                        <a:rPr lang="en-US" sz="1100" b="0" i="0" u="none" strike="noStrike" dirty="0">
                          <a:solidFill>
                            <a:srgbClr val="000000"/>
                          </a:solidFill>
                          <a:effectLst/>
                          <a:latin typeface="Calibri" panose="020F0502020204030204" pitchFamily="34" charset="0"/>
                        </a:rPr>
                        <a:t> </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24706394"/>
                  </a:ext>
                </a:extLst>
              </a:tr>
              <a:tr h="93601">
                <a:tc>
                  <a:txBody>
                    <a:bodyPr/>
                    <a:lstStyle/>
                    <a:p>
                      <a:pPr algn="ctr" fontAlgn="ctr"/>
                      <a:r>
                        <a:rPr lang="en-US" sz="1100" b="0" i="0" u="none" strike="noStrike" dirty="0">
                          <a:solidFill>
                            <a:schemeClr val="bg1"/>
                          </a:solidFill>
                          <a:effectLst/>
                          <a:latin typeface="Calibri" panose="020F0502020204030204" pitchFamily="34" charset="0"/>
                        </a:rPr>
                        <a:t>555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c rowSpan="3">
                  <a:txBody>
                    <a:bodyPr/>
                    <a:lstStyle/>
                    <a:p>
                      <a:pPr algn="ctr" fontAlgn="ctr"/>
                      <a:r>
                        <a:rPr lang="en-US" sz="1100" b="0" i="0" u="none" strike="noStrike" dirty="0">
                          <a:solidFill>
                            <a:srgbClr val="000000"/>
                          </a:solidFill>
                          <a:effectLst/>
                          <a:latin typeface="Calibri" panose="020F0502020204030204" pitchFamily="34" charset="0"/>
                        </a:rPr>
                        <a:t>ZABP-550-S+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8B1F"/>
                    </a:solidFill>
                  </a:tcPr>
                </a:tc>
                <a:tc>
                  <a:txBody>
                    <a:bodyPr/>
                    <a:lstStyle/>
                    <a:p>
                      <a:pPr algn="ctr" fontAlgn="ctr"/>
                      <a:r>
                        <a:rPr lang="en-US" sz="1100" b="0" i="0" u="none" strike="noStrike" dirty="0">
                          <a:solidFill>
                            <a:srgbClr val="000000"/>
                          </a:solidFill>
                          <a:effectLst/>
                          <a:latin typeface="Calibri" panose="020F0502020204030204" pitchFamily="34" charset="0"/>
                        </a:rPr>
                        <a:t> </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89283381"/>
                  </a:ext>
                </a:extLst>
              </a:tr>
              <a:tr h="93601">
                <a:tc>
                  <a:txBody>
                    <a:bodyPr/>
                    <a:lstStyle/>
                    <a:p>
                      <a:pPr algn="ctr" fontAlgn="ctr"/>
                      <a:r>
                        <a:rPr lang="en-US" sz="1100" b="0" i="0" u="none" strike="noStrike" dirty="0">
                          <a:solidFill>
                            <a:schemeClr val="bg1"/>
                          </a:solidFill>
                          <a:effectLst/>
                          <a:latin typeface="Calibri" panose="020F0502020204030204" pitchFamily="34" charset="0"/>
                        </a:rPr>
                        <a:t>557</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 </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91705996"/>
                  </a:ext>
                </a:extLst>
              </a:tr>
              <a:tr h="93601">
                <a:tc>
                  <a:txBody>
                    <a:bodyPr/>
                    <a:lstStyle/>
                    <a:p>
                      <a:pPr algn="ctr" fontAlgn="ctr"/>
                      <a:r>
                        <a:rPr lang="en-US" sz="1100" b="0" i="0" u="none" strike="noStrike" dirty="0">
                          <a:solidFill>
                            <a:schemeClr val="bg1"/>
                          </a:solidFill>
                          <a:effectLst/>
                          <a:latin typeface="Calibri" panose="020F0502020204030204" pitchFamily="34" charset="0"/>
                        </a:rPr>
                        <a:t>567</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3">
                  <a:txBody>
                    <a:bodyPr/>
                    <a:lstStyle/>
                    <a:p>
                      <a:pPr algn="ctr" fontAlgn="ctr"/>
                      <a:r>
                        <a:rPr lang="en-US" sz="1100" b="0" i="0" u="none" strike="noStrike" dirty="0">
                          <a:solidFill>
                            <a:srgbClr val="000000"/>
                          </a:solidFill>
                          <a:effectLst/>
                          <a:latin typeface="Calibri" panose="020F0502020204030204" pitchFamily="34" charset="0"/>
                        </a:rPr>
                        <a:t>SXBP-615+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 </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71184416"/>
                  </a:ext>
                </a:extLst>
              </a:tr>
              <a:tr h="93601">
                <a:tc>
                  <a:txBody>
                    <a:bodyPr/>
                    <a:lstStyle/>
                    <a:p>
                      <a:pPr algn="ctr" fontAlgn="ctr"/>
                      <a:r>
                        <a:rPr lang="en-US" sz="1100" b="0" i="0" u="none" strike="noStrike" dirty="0">
                          <a:solidFill>
                            <a:schemeClr val="bg1"/>
                          </a:solidFill>
                          <a:effectLst/>
                          <a:latin typeface="Calibri" panose="020F0502020204030204" pitchFamily="34" charset="0"/>
                        </a:rPr>
                        <a:t>591</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ZABP-587-S+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8B1F"/>
                    </a:solidFill>
                  </a:tcPr>
                </a:tc>
                <a:tc>
                  <a:txBody>
                    <a:bodyPr/>
                    <a:lstStyle/>
                    <a:p>
                      <a:pPr algn="ctr" fontAlgn="ctr"/>
                      <a:r>
                        <a:rPr lang="en-US" sz="1100" b="0" i="0" u="none" strike="noStrike" dirty="0">
                          <a:solidFill>
                            <a:srgbClr val="000000"/>
                          </a:solidFill>
                          <a:effectLst/>
                          <a:latin typeface="Calibri" panose="020F0502020204030204" pitchFamily="34" charset="0"/>
                        </a:rPr>
                        <a:t> </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36055191"/>
                  </a:ext>
                </a:extLst>
              </a:tr>
              <a:tr h="93601">
                <a:tc>
                  <a:txBody>
                    <a:bodyPr/>
                    <a:lstStyle/>
                    <a:p>
                      <a:pPr algn="ctr" fontAlgn="ctr"/>
                      <a:r>
                        <a:rPr lang="en-US" sz="1100" b="0" i="0" u="none" strike="noStrike" dirty="0">
                          <a:solidFill>
                            <a:schemeClr val="bg1"/>
                          </a:solidFill>
                          <a:effectLst/>
                          <a:latin typeface="Calibri" panose="020F0502020204030204" pitchFamily="34" charset="0"/>
                        </a:rPr>
                        <a:t>615</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fontAlgn="ctr"/>
                      <a:r>
                        <a:rPr lang="en-US" sz="1100" b="0" i="0" u="none" strike="noStrike" dirty="0">
                          <a:solidFill>
                            <a:srgbClr val="000000"/>
                          </a:solidFill>
                          <a:effectLst/>
                          <a:latin typeface="Calibri" panose="020F0502020204030204" pitchFamily="34" charset="0"/>
                        </a:rPr>
                        <a:t>JCBP-900+</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D34"/>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ZABP-598-S+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8B1F"/>
                    </a:solidFill>
                  </a:tcPr>
                </a:tc>
                <a:tc rowSpan="2">
                  <a:txBody>
                    <a:bodyPr/>
                    <a:lstStyle/>
                    <a:p>
                      <a:pPr algn="ctr" fontAlgn="ctr"/>
                      <a:r>
                        <a:rPr lang="en-US" sz="1100" b="0" i="0" u="none" strike="noStrike" dirty="0">
                          <a:solidFill>
                            <a:schemeClr val="bg1"/>
                          </a:solidFill>
                          <a:effectLst/>
                          <a:latin typeface="Calibri" panose="020F0502020204030204" pitchFamily="34" charset="0"/>
                        </a:rPr>
                        <a:t>ZX75BP-750-S+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72467"/>
                    </a:solidFill>
                  </a:tcPr>
                </a:tc>
                <a:extLst>
                  <a:ext uri="{0D108BD9-81ED-4DB2-BD59-A6C34878D82A}">
                    <a16:rowId xmlns:a16="http://schemas.microsoft.com/office/drawing/2014/main" val="2398922820"/>
                  </a:ext>
                </a:extLst>
              </a:tr>
              <a:tr h="93601">
                <a:tc>
                  <a:txBody>
                    <a:bodyPr/>
                    <a:lstStyle/>
                    <a:p>
                      <a:pPr algn="ctr" fontAlgn="ctr"/>
                      <a:r>
                        <a:rPr lang="en-US" sz="1100" b="0" i="0" u="none" strike="noStrike" dirty="0">
                          <a:solidFill>
                            <a:schemeClr val="bg1"/>
                          </a:solidFill>
                          <a:effectLst/>
                          <a:latin typeface="Calibri" panose="020F0502020204030204" pitchFamily="34" charset="0"/>
                        </a:rPr>
                        <a:t>756</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 </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SXBP-707+</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100" b="0" i="0" u="none" strike="noStrike" dirty="0">
                          <a:solidFill>
                            <a:srgbClr val="000000"/>
                          </a:solidFill>
                          <a:effectLst/>
                          <a:latin typeface="Calibri" panose="020F0502020204030204" pitchFamily="34" charset="0"/>
                        </a:rPr>
                        <a:t>ZABP-650-S+</a:t>
                      </a:r>
                    </a:p>
                  </a:txBody>
                  <a:tcPr marL="4680" marR="4680" marT="468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8B1F"/>
                    </a:solidFill>
                  </a:tcPr>
                </a:tc>
                <a:tc vMerge="1">
                  <a:txBody>
                    <a:bodyPr/>
                    <a:lstStyle/>
                    <a:p>
                      <a:endParaRPr lang="en-US"/>
                    </a:p>
                  </a:txBody>
                  <a:tcPr/>
                </a:tc>
                <a:extLst>
                  <a:ext uri="{0D108BD9-81ED-4DB2-BD59-A6C34878D82A}">
                    <a16:rowId xmlns:a16="http://schemas.microsoft.com/office/drawing/2014/main" val="2072948091"/>
                  </a:ext>
                </a:extLst>
              </a:tr>
            </a:tbl>
          </a:graphicData>
        </a:graphic>
      </p:graphicFrame>
      <p:graphicFrame>
        <p:nvGraphicFramePr>
          <p:cNvPr id="347" name="Table 346">
            <a:extLst>
              <a:ext uri="{FF2B5EF4-FFF2-40B4-BE49-F238E27FC236}">
                <a16:creationId xmlns:a16="http://schemas.microsoft.com/office/drawing/2014/main" id="{8B5E1975-FDB6-4297-8953-CCE682F0C14A}"/>
              </a:ext>
            </a:extLst>
          </p:cNvPr>
          <p:cNvGraphicFramePr>
            <a:graphicFrameLocks noGrp="1"/>
          </p:cNvGraphicFramePr>
          <p:nvPr>
            <p:extLst>
              <p:ext uri="{D42A27DB-BD31-4B8C-83A1-F6EECF244321}">
                <p14:modId xmlns:p14="http://schemas.microsoft.com/office/powerpoint/2010/main" val="3107833847"/>
              </p:ext>
            </p:extLst>
          </p:nvPr>
        </p:nvGraphicFramePr>
        <p:xfrm>
          <a:off x="15902855" y="32838914"/>
          <a:ext cx="16926984" cy="2747980"/>
        </p:xfrm>
        <a:graphic>
          <a:graphicData uri="http://schemas.openxmlformats.org/drawingml/2006/table">
            <a:tbl>
              <a:tblPr/>
              <a:tblGrid>
                <a:gridCol w="1875798">
                  <a:extLst>
                    <a:ext uri="{9D8B030D-6E8A-4147-A177-3AD203B41FA5}">
                      <a16:colId xmlns:a16="http://schemas.microsoft.com/office/drawing/2014/main" val="974126813"/>
                    </a:ext>
                  </a:extLst>
                </a:gridCol>
                <a:gridCol w="893951">
                  <a:extLst>
                    <a:ext uri="{9D8B030D-6E8A-4147-A177-3AD203B41FA5}">
                      <a16:colId xmlns:a16="http://schemas.microsoft.com/office/drawing/2014/main" val="922426678"/>
                    </a:ext>
                  </a:extLst>
                </a:gridCol>
                <a:gridCol w="1021847">
                  <a:extLst>
                    <a:ext uri="{9D8B030D-6E8A-4147-A177-3AD203B41FA5}">
                      <a16:colId xmlns:a16="http://schemas.microsoft.com/office/drawing/2014/main" val="122260132"/>
                    </a:ext>
                  </a:extLst>
                </a:gridCol>
                <a:gridCol w="1021847">
                  <a:extLst>
                    <a:ext uri="{9D8B030D-6E8A-4147-A177-3AD203B41FA5}">
                      <a16:colId xmlns:a16="http://schemas.microsoft.com/office/drawing/2014/main" val="3859193861"/>
                    </a:ext>
                  </a:extLst>
                </a:gridCol>
                <a:gridCol w="1021847">
                  <a:extLst>
                    <a:ext uri="{9D8B030D-6E8A-4147-A177-3AD203B41FA5}">
                      <a16:colId xmlns:a16="http://schemas.microsoft.com/office/drawing/2014/main" val="2179738780"/>
                    </a:ext>
                  </a:extLst>
                </a:gridCol>
                <a:gridCol w="1021847">
                  <a:extLst>
                    <a:ext uri="{9D8B030D-6E8A-4147-A177-3AD203B41FA5}">
                      <a16:colId xmlns:a16="http://schemas.microsoft.com/office/drawing/2014/main" val="2313478892"/>
                    </a:ext>
                  </a:extLst>
                </a:gridCol>
                <a:gridCol w="975400">
                  <a:extLst>
                    <a:ext uri="{9D8B030D-6E8A-4147-A177-3AD203B41FA5}">
                      <a16:colId xmlns:a16="http://schemas.microsoft.com/office/drawing/2014/main" val="77885600"/>
                    </a:ext>
                  </a:extLst>
                </a:gridCol>
                <a:gridCol w="975400">
                  <a:extLst>
                    <a:ext uri="{9D8B030D-6E8A-4147-A177-3AD203B41FA5}">
                      <a16:colId xmlns:a16="http://schemas.microsoft.com/office/drawing/2014/main" val="2780965522"/>
                    </a:ext>
                  </a:extLst>
                </a:gridCol>
                <a:gridCol w="975400">
                  <a:extLst>
                    <a:ext uri="{9D8B030D-6E8A-4147-A177-3AD203B41FA5}">
                      <a16:colId xmlns:a16="http://schemas.microsoft.com/office/drawing/2014/main" val="592224287"/>
                    </a:ext>
                  </a:extLst>
                </a:gridCol>
                <a:gridCol w="975400">
                  <a:extLst>
                    <a:ext uri="{9D8B030D-6E8A-4147-A177-3AD203B41FA5}">
                      <a16:colId xmlns:a16="http://schemas.microsoft.com/office/drawing/2014/main" val="3064498771"/>
                    </a:ext>
                  </a:extLst>
                </a:gridCol>
                <a:gridCol w="975400">
                  <a:extLst>
                    <a:ext uri="{9D8B030D-6E8A-4147-A177-3AD203B41FA5}">
                      <a16:colId xmlns:a16="http://schemas.microsoft.com/office/drawing/2014/main" val="1509244945"/>
                    </a:ext>
                  </a:extLst>
                </a:gridCol>
                <a:gridCol w="873216">
                  <a:extLst>
                    <a:ext uri="{9D8B030D-6E8A-4147-A177-3AD203B41FA5}">
                      <a16:colId xmlns:a16="http://schemas.microsoft.com/office/drawing/2014/main" val="3827316098"/>
                    </a:ext>
                  </a:extLst>
                </a:gridCol>
                <a:gridCol w="873216">
                  <a:extLst>
                    <a:ext uri="{9D8B030D-6E8A-4147-A177-3AD203B41FA5}">
                      <a16:colId xmlns:a16="http://schemas.microsoft.com/office/drawing/2014/main" val="129281229"/>
                    </a:ext>
                  </a:extLst>
                </a:gridCol>
                <a:gridCol w="873216">
                  <a:extLst>
                    <a:ext uri="{9D8B030D-6E8A-4147-A177-3AD203B41FA5}">
                      <a16:colId xmlns:a16="http://schemas.microsoft.com/office/drawing/2014/main" val="4172860460"/>
                    </a:ext>
                  </a:extLst>
                </a:gridCol>
                <a:gridCol w="873216">
                  <a:extLst>
                    <a:ext uri="{9D8B030D-6E8A-4147-A177-3AD203B41FA5}">
                      <a16:colId xmlns:a16="http://schemas.microsoft.com/office/drawing/2014/main" val="1416299136"/>
                    </a:ext>
                  </a:extLst>
                </a:gridCol>
                <a:gridCol w="873216">
                  <a:extLst>
                    <a:ext uri="{9D8B030D-6E8A-4147-A177-3AD203B41FA5}">
                      <a16:colId xmlns:a16="http://schemas.microsoft.com/office/drawing/2014/main" val="2391715675"/>
                    </a:ext>
                  </a:extLst>
                </a:gridCol>
                <a:gridCol w="826767">
                  <a:extLst>
                    <a:ext uri="{9D8B030D-6E8A-4147-A177-3AD203B41FA5}">
                      <a16:colId xmlns:a16="http://schemas.microsoft.com/office/drawing/2014/main" val="3837543559"/>
                    </a:ext>
                  </a:extLst>
                </a:gridCol>
              </a:tblGrid>
              <a:tr h="138051">
                <a:tc>
                  <a:txBody>
                    <a:bodyPr/>
                    <a:lstStyle/>
                    <a:p>
                      <a:pPr algn="ctr" fontAlgn="b"/>
                      <a:endParaRPr lang="en-US" sz="1600" b="0" i="0" u="none" strike="noStrike" dirty="0">
                        <a:solidFill>
                          <a:schemeClr val="bg1"/>
                        </a:solidFill>
                        <a:effectLst/>
                        <a:latin typeface="Calibri" panose="020F0502020204030204" pitchFamily="34" charset="0"/>
                      </a:endParaRPr>
                    </a:p>
                  </a:txBody>
                  <a:tcPr marL="6574" marR="6574" marT="6574" marB="0" anchor="ctr">
                    <a:lnL>
                      <a:noFill/>
                    </a:lnL>
                    <a:lnR w="12700" cap="flat" cmpd="sng" algn="ctr">
                      <a:solidFill>
                        <a:schemeClr val="bg1"/>
                      </a:solidFill>
                      <a:prstDash val="solid"/>
                      <a:round/>
                      <a:headEnd type="none" w="med" len="med"/>
                      <a:tailEnd type="none" w="med" len="med"/>
                    </a:lnR>
                    <a:lnT>
                      <a:noFill/>
                    </a:lnT>
                    <a:lnB>
                      <a:noFill/>
                    </a:lnB>
                  </a:tcPr>
                </a:tc>
                <a:tc gridSpan="16">
                  <a:txBody>
                    <a:bodyPr/>
                    <a:lstStyle/>
                    <a:p>
                      <a:pPr algn="ctr" fontAlgn="ctr"/>
                      <a:r>
                        <a:rPr lang="en-US" sz="1600" b="0" i="0" u="none" strike="noStrike" dirty="0">
                          <a:solidFill>
                            <a:schemeClr val="bg1"/>
                          </a:solidFill>
                          <a:effectLst/>
                          <a:latin typeface="Calibri" panose="020F0502020204030204" pitchFamily="34" charset="0"/>
                        </a:rPr>
                        <a:t>Phase Noise Measurements - 153.8 MHz input at 3 dBm - Ctrl is Signal Generator Directly to Signal Analyzer, 1 Hz to 1 MHz, 5% RBW</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0230105"/>
                  </a:ext>
                </a:extLst>
              </a:tr>
              <a:tr h="131477">
                <a:tc>
                  <a:txBody>
                    <a:bodyPr/>
                    <a:lstStyle/>
                    <a:p>
                      <a:pPr algn="ctr" fontAlgn="b"/>
                      <a:endParaRPr lang="en-US" sz="1600" b="0" i="0" u="none" strike="noStrike" dirty="0">
                        <a:solidFill>
                          <a:schemeClr val="bg1"/>
                        </a:solidFill>
                        <a:effectLst/>
                        <a:latin typeface="Calibri" panose="020F0502020204030204" pitchFamily="34" charset="0"/>
                      </a:endParaRPr>
                    </a:p>
                  </a:txBody>
                  <a:tcPr marL="6574" marR="6574" marT="6574" marB="0" anchor="ctr">
                    <a:lnL>
                      <a:noFill/>
                    </a:lnL>
                    <a:lnR w="12700" cap="flat" cmpd="sng" algn="ctr">
                      <a:solidFill>
                        <a:schemeClr val="bg1"/>
                      </a:solidFill>
                      <a:prstDash val="solid"/>
                      <a:round/>
                      <a:headEnd type="none" w="med" len="med"/>
                      <a:tailEnd type="none" w="med" len="med"/>
                    </a:lnR>
                    <a:lnT>
                      <a:noFill/>
                    </a:lnT>
                    <a:lnB>
                      <a:noFill/>
                    </a:lnB>
                  </a:tcPr>
                </a:tc>
                <a:tc>
                  <a:txBody>
                    <a:bodyPr/>
                    <a:lstStyle/>
                    <a:p>
                      <a:pPr algn="ctr" fontAlgn="ctr"/>
                      <a:r>
                        <a:rPr lang="en-US" sz="1600" b="1" i="0" u="none" strike="noStrike" dirty="0">
                          <a:solidFill>
                            <a:schemeClr val="bg1"/>
                          </a:solidFill>
                          <a:effectLst/>
                          <a:latin typeface="Calibri" panose="020F0502020204030204" pitchFamily="34" charset="0"/>
                        </a:rPr>
                        <a:t>Ctrl</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3">
                  <a:txBody>
                    <a:bodyPr/>
                    <a:lstStyle/>
                    <a:p>
                      <a:pPr algn="ctr" fontAlgn="ctr"/>
                      <a:r>
                        <a:rPr lang="en-US" sz="1600" b="0" i="0" u="none" strike="noStrike" dirty="0">
                          <a:solidFill>
                            <a:schemeClr val="bg1"/>
                          </a:solidFill>
                          <a:effectLst/>
                          <a:latin typeface="Calibri" panose="020F0502020204030204" pitchFamily="34" charset="0"/>
                        </a:rPr>
                        <a:t>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600" b="0" i="0" u="none" strike="noStrike" dirty="0">
                          <a:solidFill>
                            <a:schemeClr val="bg1"/>
                          </a:solidFill>
                          <a:effectLst/>
                          <a:latin typeface="Calibri" panose="020F0502020204030204" pitchFamily="34" charset="0"/>
                        </a:rPr>
                        <a:t>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600" b="0" i="0" u="none" strike="noStrike" dirty="0">
                          <a:solidFill>
                            <a:schemeClr val="bg1"/>
                          </a:solidFill>
                          <a:effectLst/>
                          <a:latin typeface="Calibri" panose="020F0502020204030204" pitchFamily="34" charset="0"/>
                        </a:rPr>
                        <a:t>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600" b="0" i="0" u="none" strike="noStrike" dirty="0">
                          <a:solidFill>
                            <a:schemeClr val="bg1"/>
                          </a:solidFill>
                          <a:effectLst/>
                          <a:latin typeface="Calibri" panose="020F0502020204030204" pitchFamily="34" charset="0"/>
                        </a:rPr>
                        <a:t>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600" b="0" i="0" u="none" strike="noStrike" dirty="0">
                          <a:solidFill>
                            <a:schemeClr val="bg1"/>
                          </a:solidFill>
                          <a:effectLst/>
                          <a:latin typeface="Calibri" panose="020F0502020204030204" pitchFamily="34" charset="0"/>
                        </a:rPr>
                        <a:t>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79970172"/>
                  </a:ext>
                </a:extLst>
              </a:tr>
              <a:tr h="131477">
                <a:tc>
                  <a:txBody>
                    <a:bodyPr/>
                    <a:lstStyle/>
                    <a:p>
                      <a:pPr algn="ctr" fontAlgn="b"/>
                      <a:endParaRPr lang="en-US" sz="1600" b="0" i="0" u="none" strike="noStrike">
                        <a:solidFill>
                          <a:schemeClr val="bg1"/>
                        </a:solidFill>
                        <a:effectLst/>
                        <a:latin typeface="Calibri" panose="020F0502020204030204" pitchFamily="34" charset="0"/>
                      </a:endParaRPr>
                    </a:p>
                  </a:txBody>
                  <a:tcPr marL="6574" marR="6574" marT="6574"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X1 - Sig Gen</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X2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X3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X4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X2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X3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X4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X2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X3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X4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X2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X3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X4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X2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X3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i="0" u="none" strike="noStrike" dirty="0">
                          <a:solidFill>
                            <a:schemeClr val="bg1"/>
                          </a:solidFill>
                          <a:effectLst/>
                          <a:latin typeface="Calibri" panose="020F0502020204030204" pitchFamily="34" charset="0"/>
                        </a:rPr>
                        <a:t>X4 OUT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73304923"/>
                  </a:ext>
                </a:extLst>
              </a:tr>
              <a:tr h="131477">
                <a:tc>
                  <a:txBody>
                    <a:bodyPr/>
                    <a:lstStyle/>
                    <a:p>
                      <a:pPr algn="ctr" fontAlgn="ctr"/>
                      <a:r>
                        <a:rPr lang="en-US" sz="1600" b="0" i="0" u="none" strike="noStrike" dirty="0">
                          <a:solidFill>
                            <a:schemeClr val="bg1"/>
                          </a:solidFill>
                          <a:effectLst/>
                          <a:latin typeface="Calibri" panose="020F0502020204030204" pitchFamily="34" charset="0"/>
                        </a:rPr>
                        <a:t>Level In (dBm)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2.75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7.65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8.32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9.05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7.32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7.86</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8.71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-10.80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8.01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8.60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7.39</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8.07</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8.86</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7.67</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8.30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9.07</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73927444"/>
                  </a:ext>
                </a:extLst>
              </a:tr>
              <a:tr h="131477">
                <a:tc>
                  <a:txBody>
                    <a:bodyPr/>
                    <a:lstStyle/>
                    <a:p>
                      <a:pPr algn="ctr" fontAlgn="ctr"/>
                      <a:r>
                        <a:rPr lang="en-US" sz="1600" b="0" i="0" u="none" strike="noStrike" dirty="0">
                          <a:solidFill>
                            <a:schemeClr val="bg1"/>
                          </a:solidFill>
                          <a:effectLst/>
                          <a:latin typeface="Calibri" panose="020F0502020204030204" pitchFamily="34" charset="0"/>
                        </a:rPr>
                        <a:t>Int Noise (</a:t>
                      </a:r>
                      <a:r>
                        <a:rPr lang="en-US" sz="1600" b="0" i="0" u="none" strike="noStrike" dirty="0" err="1">
                          <a:solidFill>
                            <a:schemeClr val="bg1"/>
                          </a:solidFill>
                          <a:effectLst/>
                          <a:latin typeface="Calibri" panose="020F0502020204030204" pitchFamily="34" charset="0"/>
                        </a:rPr>
                        <a:t>dBc</a:t>
                      </a:r>
                      <a:r>
                        <a:rPr lang="en-US" sz="1600" b="0" i="0" u="none" strike="noStrike" dirty="0">
                          <a:solidFill>
                            <a:schemeClr val="bg1"/>
                          </a:solidFill>
                          <a:effectLst/>
                          <a:latin typeface="Calibri" panose="020F0502020204030204" pitchFamily="34" charset="0"/>
                        </a:rPr>
                        <a:t>)</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-88.73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-83.70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-80.12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-77.66</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-82.41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-78.72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-75.96</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-82.12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-79.43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-76.32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-83.19</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-78.78</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-76.23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-83.26</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-79.12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-75.98</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50927794"/>
                  </a:ext>
                </a:extLst>
              </a:tr>
              <a:tr h="131477">
                <a:tc>
                  <a:txBody>
                    <a:bodyPr/>
                    <a:lstStyle/>
                    <a:p>
                      <a:pPr algn="ctr" fontAlgn="ctr"/>
                      <a:r>
                        <a:rPr lang="en-US" sz="1600" b="0" i="0" u="none" strike="noStrike" dirty="0">
                          <a:solidFill>
                            <a:schemeClr val="bg1"/>
                          </a:solidFill>
                          <a:effectLst/>
                          <a:latin typeface="Calibri" panose="020F0502020204030204" pitchFamily="34" charset="0"/>
                        </a:rPr>
                        <a:t>PM (m°)</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tx1"/>
                          </a:solidFill>
                          <a:effectLst/>
                          <a:latin typeface="Calibri" panose="020F0502020204030204" pitchFamily="34" charset="0"/>
                        </a:rPr>
                        <a:t>2.97</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5.29</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b"/>
                      <a:r>
                        <a:rPr lang="en-US" sz="1600" b="0" i="0" u="none" strike="noStrike" dirty="0">
                          <a:solidFill>
                            <a:schemeClr val="tx1"/>
                          </a:solidFill>
                          <a:effectLst/>
                          <a:latin typeface="Calibri" panose="020F0502020204030204" pitchFamily="34" charset="0"/>
                        </a:rPr>
                        <a:t>7.99</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10.61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6.14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b"/>
                      <a:r>
                        <a:rPr lang="en-US" sz="1600" b="0" i="0" u="none" strike="noStrike" dirty="0">
                          <a:solidFill>
                            <a:schemeClr val="tx1"/>
                          </a:solidFill>
                          <a:effectLst/>
                          <a:latin typeface="Calibri" panose="020F0502020204030204" pitchFamily="34" charset="0"/>
                        </a:rPr>
                        <a:t>9.39</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12.90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6.35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b"/>
                      <a:r>
                        <a:rPr lang="en-US" sz="1600" b="0" i="0" u="none" strike="noStrike" dirty="0">
                          <a:solidFill>
                            <a:schemeClr val="tx1"/>
                          </a:solidFill>
                          <a:effectLst/>
                          <a:latin typeface="Calibri" panose="020F0502020204030204" pitchFamily="34" charset="0"/>
                        </a:rPr>
                        <a:t>8.65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12.38</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5.61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b"/>
                      <a:r>
                        <a:rPr lang="en-US" sz="1600" b="0" i="0" u="none" strike="noStrike" dirty="0">
                          <a:solidFill>
                            <a:schemeClr val="tx1"/>
                          </a:solidFill>
                          <a:effectLst/>
                          <a:latin typeface="Calibri" panose="020F0502020204030204" pitchFamily="34" charset="0"/>
                        </a:rPr>
                        <a:t>9.33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12.50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5.57</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b"/>
                      <a:r>
                        <a:rPr lang="en-US" sz="1600" b="0" i="0" u="none" strike="noStrike" dirty="0">
                          <a:solidFill>
                            <a:schemeClr val="tx1"/>
                          </a:solidFill>
                          <a:effectLst/>
                          <a:latin typeface="Calibri" panose="020F0502020204030204" pitchFamily="34" charset="0"/>
                        </a:rPr>
                        <a:t>8.97</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12.88</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extLst>
                  <a:ext uri="{0D108BD9-81ED-4DB2-BD59-A6C34878D82A}">
                    <a16:rowId xmlns:a16="http://schemas.microsoft.com/office/drawing/2014/main" val="3605181131"/>
                  </a:ext>
                </a:extLst>
              </a:tr>
              <a:tr h="131477">
                <a:tc>
                  <a:txBody>
                    <a:bodyPr/>
                    <a:lstStyle/>
                    <a:p>
                      <a:pPr algn="ctr" fontAlgn="ctr"/>
                      <a:r>
                        <a:rPr lang="en-US" sz="1600" b="0" i="0" u="none" strike="noStrike" dirty="0">
                          <a:solidFill>
                            <a:schemeClr val="bg1"/>
                          </a:solidFill>
                          <a:effectLst/>
                          <a:latin typeface="Calibri" panose="020F0502020204030204" pitchFamily="34" charset="0"/>
                        </a:rPr>
                        <a:t>FM/AM (Hz)</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7.565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16.17</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24.36</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32.74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16.19</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20.08</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32.85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37.93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24.30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32.57</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16.14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24.05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32.73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16.11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24.33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32.59</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03857945"/>
                  </a:ext>
                </a:extLst>
              </a:tr>
              <a:tr h="131477">
                <a:tc>
                  <a:txBody>
                    <a:bodyPr/>
                    <a:lstStyle/>
                    <a:p>
                      <a:pPr algn="ctr" fontAlgn="ctr"/>
                      <a:r>
                        <a:rPr lang="en-US" sz="1600" b="0" i="0" u="none" strike="noStrike" dirty="0">
                          <a:solidFill>
                            <a:schemeClr val="bg1"/>
                          </a:solidFill>
                          <a:effectLst/>
                          <a:latin typeface="Calibri" panose="020F0502020204030204" pitchFamily="34" charset="0"/>
                        </a:rPr>
                        <a:t>Jitter (fs)</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53.583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47.81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48.10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47.88</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55.44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56.50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58.25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57.30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52.10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55.90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50.70</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56.15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56.44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50.26</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600" b="0" i="0" u="none" strike="noStrike" dirty="0">
                          <a:solidFill>
                            <a:schemeClr val="bg1"/>
                          </a:solidFill>
                          <a:effectLst/>
                          <a:latin typeface="Calibri" panose="020F0502020204030204" pitchFamily="34" charset="0"/>
                        </a:rPr>
                        <a:t>53.98</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58.15</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78596292"/>
                  </a:ext>
                </a:extLst>
              </a:tr>
              <a:tr h="131477">
                <a:tc>
                  <a:txBody>
                    <a:bodyPr/>
                    <a:lstStyle/>
                    <a:p>
                      <a:pPr algn="ctr" fontAlgn="ctr"/>
                      <a:r>
                        <a:rPr lang="en-US" sz="1600" b="0" i="0" u="none" strike="noStrike" dirty="0">
                          <a:solidFill>
                            <a:schemeClr val="bg1"/>
                          </a:solidFill>
                          <a:effectLst/>
                          <a:latin typeface="Calibri" panose="020F0502020204030204" pitchFamily="34" charset="0"/>
                        </a:rPr>
                        <a:t>PM Ratio</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tx1"/>
                          </a:solidFill>
                          <a:effectLst/>
                          <a:latin typeface="Calibri" panose="020F0502020204030204" pitchFamily="34" charset="0"/>
                        </a:rPr>
                        <a:t>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1.78</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2.69</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3.57</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2.07</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3.16</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4.34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2.14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2.91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4.17</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1.89</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3.14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4.21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1.88</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3.02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tc>
                  <a:txBody>
                    <a:bodyPr/>
                    <a:lstStyle/>
                    <a:p>
                      <a:pPr algn="ctr" fontAlgn="ctr"/>
                      <a:r>
                        <a:rPr lang="en-US" sz="1600" b="0" i="0" u="none" strike="noStrike" dirty="0">
                          <a:solidFill>
                            <a:schemeClr val="tx1"/>
                          </a:solidFill>
                          <a:effectLst/>
                          <a:latin typeface="Calibri" panose="020F0502020204030204" pitchFamily="34" charset="0"/>
                        </a:rPr>
                        <a:t>4.34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2D33B"/>
                    </a:solidFill>
                  </a:tcPr>
                </a:tc>
                <a:extLst>
                  <a:ext uri="{0D108BD9-81ED-4DB2-BD59-A6C34878D82A}">
                    <a16:rowId xmlns:a16="http://schemas.microsoft.com/office/drawing/2014/main" val="162236563"/>
                  </a:ext>
                </a:extLst>
              </a:tr>
              <a:tr h="138051">
                <a:tc>
                  <a:txBody>
                    <a:bodyPr/>
                    <a:lstStyle/>
                    <a:p>
                      <a:pPr algn="ctr" fontAlgn="b"/>
                      <a:r>
                        <a:rPr lang="en-US" sz="1600" b="0" i="0" u="none" strike="noStrike" dirty="0">
                          <a:solidFill>
                            <a:schemeClr val="bg1"/>
                          </a:solidFill>
                          <a:effectLst/>
                          <a:latin typeface="Calibri" panose="020F0502020204030204" pitchFamily="34" charset="0"/>
                        </a:rPr>
                        <a:t>Expected</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1</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2</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3</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0" i="0" u="none" strike="noStrike" dirty="0">
                          <a:solidFill>
                            <a:schemeClr val="bg1"/>
                          </a:solidFill>
                          <a:effectLst/>
                          <a:latin typeface="Calibri" panose="020F0502020204030204" pitchFamily="34" charset="0"/>
                        </a:rPr>
                        <a:t>4</a:t>
                      </a:r>
                    </a:p>
                  </a:txBody>
                  <a:tcPr marL="6574" marR="6574" marT="657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9072812"/>
                  </a:ext>
                </a:extLst>
              </a:tr>
            </a:tbl>
          </a:graphicData>
        </a:graphic>
      </p:graphicFrame>
      <p:pic>
        <p:nvPicPr>
          <p:cNvPr id="6" name="Picture 5">
            <a:extLst>
              <a:ext uri="{FF2B5EF4-FFF2-40B4-BE49-F238E27FC236}">
                <a16:creationId xmlns:a16="http://schemas.microsoft.com/office/drawing/2014/main" id="{2A87AC26-9078-449A-BB77-E78335F2ED0D}"/>
              </a:ext>
            </a:extLst>
          </p:cNvPr>
          <p:cNvPicPr>
            <a:picLocks noChangeAspect="1"/>
          </p:cNvPicPr>
          <p:nvPr/>
        </p:nvPicPr>
        <p:blipFill>
          <a:blip r:embed="rId24" cstate="print">
            <a:extLst>
              <a:ext uri="{BEBA8EAE-BF5A-486C-A8C5-ECC9F3942E4B}">
                <a14:imgProps xmlns:a14="http://schemas.microsoft.com/office/drawing/2010/main">
                  <a14:imgLayer r:embed="rId25">
                    <a14:imgEffect>
                      <a14:saturation sat="0"/>
                    </a14:imgEffect>
                  </a14:imgLayer>
                </a14:imgProps>
              </a:ext>
              <a:ext uri="{28A0092B-C50C-407E-A947-70E740481C1C}">
                <a14:useLocalDpi xmlns:a14="http://schemas.microsoft.com/office/drawing/2010/main" val="0"/>
              </a:ext>
            </a:extLst>
          </a:blip>
          <a:stretch>
            <a:fillRect/>
          </a:stretch>
        </p:blipFill>
        <p:spPr>
          <a:xfrm>
            <a:off x="16284088" y="36034438"/>
            <a:ext cx="4572000" cy="3036094"/>
          </a:xfrm>
          <a:prstGeom prst="rect">
            <a:avLst/>
          </a:prstGeom>
        </p:spPr>
      </p:pic>
      <p:pic>
        <p:nvPicPr>
          <p:cNvPr id="11" name="Picture 10">
            <a:extLst>
              <a:ext uri="{FF2B5EF4-FFF2-40B4-BE49-F238E27FC236}">
                <a16:creationId xmlns:a16="http://schemas.microsoft.com/office/drawing/2014/main" id="{AD7A1328-67C9-45F6-B9CF-31799D36F69D}"/>
              </a:ext>
            </a:extLst>
          </p:cNvPr>
          <p:cNvPicPr>
            <a:picLocks noChangeAspect="1"/>
          </p:cNvPicPr>
          <p:nvPr/>
        </p:nvPicPr>
        <p:blipFill>
          <a:blip r:embed="rId26" cstate="print">
            <a:extLst>
              <a:ext uri="{BEBA8EAE-BF5A-486C-A8C5-ECC9F3942E4B}">
                <a14:imgProps xmlns:a14="http://schemas.microsoft.com/office/drawing/2010/main">
                  <a14:imgLayer r:embed="rId27">
                    <a14:imgEffect>
                      <a14:saturation sat="0"/>
                    </a14:imgEffect>
                  </a14:imgLayer>
                </a14:imgProps>
              </a:ext>
              <a:ext uri="{28A0092B-C50C-407E-A947-70E740481C1C}">
                <a14:useLocalDpi xmlns:a14="http://schemas.microsoft.com/office/drawing/2010/main" val="0"/>
              </a:ext>
            </a:extLst>
          </a:blip>
          <a:stretch>
            <a:fillRect/>
          </a:stretch>
        </p:blipFill>
        <p:spPr>
          <a:xfrm>
            <a:off x="27693289" y="36034438"/>
            <a:ext cx="4572000" cy="3036094"/>
          </a:xfrm>
          <a:prstGeom prst="rect">
            <a:avLst/>
          </a:prstGeom>
        </p:spPr>
      </p:pic>
      <p:pic>
        <p:nvPicPr>
          <p:cNvPr id="15" name="Picture 14">
            <a:extLst>
              <a:ext uri="{FF2B5EF4-FFF2-40B4-BE49-F238E27FC236}">
                <a16:creationId xmlns:a16="http://schemas.microsoft.com/office/drawing/2014/main" id="{17971C7C-598D-4E69-8EE0-84537422527A}"/>
              </a:ext>
            </a:extLst>
          </p:cNvPr>
          <p:cNvPicPr>
            <a:picLocks noChangeAspect="1"/>
          </p:cNvPicPr>
          <p:nvPr/>
        </p:nvPicPr>
        <p:blipFill>
          <a:blip r:embed="rId28" cstate="print">
            <a:extLst>
              <a:ext uri="{BEBA8EAE-BF5A-486C-A8C5-ECC9F3942E4B}">
                <a14:imgProps xmlns:a14="http://schemas.microsoft.com/office/drawing/2010/main">
                  <a14:imgLayer r:embed="rId29">
                    <a14:imgEffect>
                      <a14:saturation sat="0"/>
                    </a14:imgEffect>
                  </a14:imgLayer>
                </a14:imgProps>
              </a:ext>
              <a:ext uri="{28A0092B-C50C-407E-A947-70E740481C1C}">
                <a14:useLocalDpi xmlns:a14="http://schemas.microsoft.com/office/drawing/2010/main" val="0"/>
              </a:ext>
            </a:extLst>
          </a:blip>
          <a:stretch>
            <a:fillRect/>
          </a:stretch>
        </p:blipFill>
        <p:spPr>
          <a:xfrm>
            <a:off x="21988688" y="36034438"/>
            <a:ext cx="4572000" cy="3036094"/>
          </a:xfrm>
          <a:prstGeom prst="rect">
            <a:avLst/>
          </a:prstGeom>
        </p:spPr>
      </p:pic>
      <p:sp>
        <p:nvSpPr>
          <p:cNvPr id="251" name="Rounded Rectangle 46">
            <a:extLst>
              <a:ext uri="{FF2B5EF4-FFF2-40B4-BE49-F238E27FC236}">
                <a16:creationId xmlns:a16="http://schemas.microsoft.com/office/drawing/2014/main" id="{648CA4DB-69D7-4B4A-A0D8-769A701F49D6}"/>
              </a:ext>
            </a:extLst>
          </p:cNvPr>
          <p:cNvSpPr/>
          <p:nvPr/>
        </p:nvSpPr>
        <p:spPr bwMode="auto">
          <a:xfrm>
            <a:off x="16527658" y="39236358"/>
            <a:ext cx="4084861" cy="655038"/>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349" b="1" dirty="0">
                <a:latin typeface="Arial" panose="020B0604020202020204" pitchFamily="34" charset="0"/>
                <a:cs typeface="Arial" panose="020B0604020202020204" pitchFamily="34" charset="0"/>
              </a:rPr>
              <a:t>LO REF x2 SPECTRUM</a:t>
            </a:r>
          </a:p>
        </p:txBody>
      </p:sp>
      <p:sp>
        <p:nvSpPr>
          <p:cNvPr id="253" name="Rounded Rectangle 46">
            <a:extLst>
              <a:ext uri="{FF2B5EF4-FFF2-40B4-BE49-F238E27FC236}">
                <a16:creationId xmlns:a16="http://schemas.microsoft.com/office/drawing/2014/main" id="{0B0161D4-6997-4AEF-AF8A-CF8BBEDC006B}"/>
              </a:ext>
            </a:extLst>
          </p:cNvPr>
          <p:cNvSpPr/>
          <p:nvPr/>
        </p:nvSpPr>
        <p:spPr bwMode="auto">
          <a:xfrm>
            <a:off x="27936859" y="39236358"/>
            <a:ext cx="4084861" cy="655038"/>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349" b="1" dirty="0">
                <a:latin typeface="Arial" panose="020B0604020202020204" pitchFamily="34" charset="0"/>
                <a:cs typeface="Arial" panose="020B0604020202020204" pitchFamily="34" charset="0"/>
              </a:rPr>
              <a:t>LO REF x3 SPECTRUM</a:t>
            </a:r>
          </a:p>
        </p:txBody>
      </p:sp>
      <p:sp>
        <p:nvSpPr>
          <p:cNvPr id="254" name="Rounded Rectangle 46">
            <a:extLst>
              <a:ext uri="{FF2B5EF4-FFF2-40B4-BE49-F238E27FC236}">
                <a16:creationId xmlns:a16="http://schemas.microsoft.com/office/drawing/2014/main" id="{EDED6B61-7348-4749-B795-F2B09311DDA0}"/>
              </a:ext>
            </a:extLst>
          </p:cNvPr>
          <p:cNvSpPr/>
          <p:nvPr/>
        </p:nvSpPr>
        <p:spPr bwMode="auto">
          <a:xfrm>
            <a:off x="22232258" y="39222889"/>
            <a:ext cx="4084861" cy="655038"/>
          </a:xfrm>
          <a:prstGeom prst="roundRect">
            <a:avLst/>
          </a:prstGeom>
          <a:solidFill>
            <a:schemeClr val="bg1"/>
          </a:solidFill>
          <a:ln w="9525" cap="flat" cmpd="sng" algn="ctr">
            <a:solidFill>
              <a:srgbClr val="024B5C"/>
            </a:solidFill>
            <a:prstDash val="solid"/>
            <a:round/>
            <a:headEnd type="none" w="med" len="med"/>
            <a:tailEnd type="none" w="med" len="med"/>
          </a:ln>
          <a:effectLst/>
        </p:spPr>
        <p:txBody>
          <a:bodyPr vert="horz" wrap="square" lIns="219650" tIns="109825" rIns="219650" bIns="109825" numCol="1" rtlCol="0" anchor="t" anchorCtr="0" compatLnSpc="1">
            <a:prstTxWarp prst="textNoShape">
              <a:avLst/>
            </a:prstTxWarp>
            <a:noAutofit/>
          </a:bodyPr>
          <a:lstStyle/>
          <a:p>
            <a:pPr algn="ctr"/>
            <a:r>
              <a:rPr lang="en-US" sz="2349" b="1" dirty="0">
                <a:latin typeface="Arial" panose="020B0604020202020204" pitchFamily="34" charset="0"/>
                <a:cs typeface="Arial" panose="020B0604020202020204" pitchFamily="34" charset="0"/>
              </a:rPr>
              <a:t>LO REF x4 SPECTRUM</a:t>
            </a:r>
          </a:p>
        </p:txBody>
      </p:sp>
    </p:spTree>
    <p:extLst>
      <p:ext uri="{BB962C8B-B14F-4D97-AF65-F5344CB8AC3E}">
        <p14:creationId xmlns:p14="http://schemas.microsoft.com/office/powerpoint/2010/main" val="38584660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7285</TotalTime>
  <Words>1764</Words>
  <Application>Microsoft Office PowerPoint</Application>
  <PresentationFormat>Custom</PresentationFormat>
  <Paragraphs>538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Thomasz Plawski</dc:creator>
  <cp:lastModifiedBy>Joshua Settle</cp:lastModifiedBy>
  <cp:revision>257</cp:revision>
  <cp:lastPrinted>2022-08-10T14:32:55Z</cp:lastPrinted>
  <dcterms:created xsi:type="dcterms:W3CDTF">2017-09-22T14:02:34Z</dcterms:created>
  <dcterms:modified xsi:type="dcterms:W3CDTF">2025-09-29T15:22:44Z</dcterms:modified>
</cp:coreProperties>
</file>