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Lst>
  <p:sldSz cx="32918400" cy="43891200"/>
  <p:notesSz cx="9385300" cy="14871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81" autoAdjust="0"/>
    <p:restoredTop sz="94660"/>
  </p:normalViewPr>
  <p:slideViewPr>
    <p:cSldViewPr snapToGrid="0">
      <p:cViewPr>
        <p:scale>
          <a:sx n="66" d="100"/>
          <a:sy n="66" d="100"/>
        </p:scale>
        <p:origin x="4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6B8EEF-7B3A-4B52-906E-B7435704DC78}"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47982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B8EEF-7B3A-4B52-906E-B7435704DC78}"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228107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B8EEF-7B3A-4B52-906E-B7435704DC78}"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75660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6B8EEF-7B3A-4B52-906E-B7435704DC78}"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317436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6B8EEF-7B3A-4B52-906E-B7435704DC78}"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10022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6B8EEF-7B3A-4B52-906E-B7435704DC78}"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429090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6B8EEF-7B3A-4B52-906E-B7435704DC78}" type="datetimeFigureOut">
              <a:rPr lang="en-US" smtClean="0"/>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228541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6B8EEF-7B3A-4B52-906E-B7435704DC78}" type="datetimeFigureOut">
              <a:rPr lang="en-US" smtClean="0"/>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1060594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B8EEF-7B3A-4B52-906E-B7435704DC78}" type="datetimeFigureOut">
              <a:rPr lang="en-US" smtClean="0"/>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246813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956B8EEF-7B3A-4B52-906E-B7435704DC78}"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263243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956B8EEF-7B3A-4B52-906E-B7435704DC78}" type="datetimeFigureOut">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3F0C7D-A6D0-40D3-B530-7F7F0386BC42}" type="slidenum">
              <a:rPr lang="en-US" smtClean="0"/>
              <a:t>‹#›</a:t>
            </a:fld>
            <a:endParaRPr lang="en-US"/>
          </a:p>
        </p:txBody>
      </p:sp>
    </p:spTree>
    <p:extLst>
      <p:ext uri="{BB962C8B-B14F-4D97-AF65-F5344CB8AC3E}">
        <p14:creationId xmlns:p14="http://schemas.microsoft.com/office/powerpoint/2010/main" val="60321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956B8EEF-7B3A-4B52-906E-B7435704DC78}" type="datetimeFigureOut">
              <a:rPr lang="en-US" smtClean="0"/>
              <a:t>10/6/2025</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EB3F0C7D-A6D0-40D3-B530-7F7F0386BC42}" type="slidenum">
              <a:rPr lang="en-US" smtClean="0"/>
              <a:t>‹#›</a:t>
            </a:fld>
            <a:endParaRPr lang="en-US"/>
          </a:p>
        </p:txBody>
      </p:sp>
    </p:spTree>
    <p:extLst>
      <p:ext uri="{BB962C8B-B14F-4D97-AF65-F5344CB8AC3E}">
        <p14:creationId xmlns:p14="http://schemas.microsoft.com/office/powerpoint/2010/main" val="237344178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10" name="Rounded Rectangle 9"/>
          <p:cNvSpPr>
            <a:spLocks noChangeAspect="1"/>
          </p:cNvSpPr>
          <p:nvPr/>
        </p:nvSpPr>
        <p:spPr bwMode="auto">
          <a:xfrm>
            <a:off x="377342" y="297544"/>
            <a:ext cx="32197285" cy="4193908"/>
          </a:xfrm>
          <a:prstGeom prst="roundRect">
            <a:avLst/>
          </a:prstGeom>
          <a:noFill/>
          <a:ln w="9525" cap="flat" cmpd="sng" algn="ctr">
            <a:noFill/>
            <a:prstDash val="solid"/>
            <a:round/>
            <a:headEnd type="none" w="med" len="med"/>
            <a:tailEnd type="none" w="med" len="med"/>
          </a:ln>
          <a:effectLst/>
        </p:spPr>
        <p:txBody>
          <a:bodyPr vert="horz" wrap="square" lIns="277453" tIns="138727" rIns="277453" bIns="138727" numCol="1" rtlCol="0" anchor="t" anchorCtr="0" compatLnSpc="1">
            <a:prstTxWarp prst="textNoShape">
              <a:avLst/>
            </a:prstTxWarp>
            <a:noAutofit/>
          </a:bodyPr>
          <a:lstStyle/>
          <a:p>
            <a:pPr algn="ctr">
              <a:spcAft>
                <a:spcPts val="284"/>
              </a:spcAft>
            </a:pPr>
            <a:r>
              <a:rPr lang="en-US" sz="5600" b="1" dirty="0">
                <a:latin typeface="Calibri" panose="020F0502020204030204" pitchFamily="34" charset="0"/>
                <a:ea typeface="Calibri" panose="020F0502020204030204" pitchFamily="34" charset="0"/>
                <a:cs typeface="Times New Roman" panose="02020603050405020304" pitchFamily="18" charset="0"/>
              </a:rPr>
              <a:t>LLRF COMMISSIONING OF THE CEBAF C75 UPGRADES, SAM 2024/2025 *</a:t>
            </a:r>
            <a:endParaRPr lang="en-US" sz="5600" b="1"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900"/>
              </a:spcBef>
              <a:spcAft>
                <a:spcPts val="1200"/>
              </a:spcAft>
            </a:pPr>
            <a:r>
              <a:rPr lang="fr-FR" sz="3600" b="1" kern="800" dirty="0">
                <a:latin typeface="Arial" panose="020B0604020202020204" pitchFamily="34" charset="0"/>
                <a:ea typeface="Times New Roman" panose="02020603050405020304" pitchFamily="18" charset="0"/>
                <a:cs typeface="Arial" panose="020B0604020202020204" pitchFamily="34" charset="0"/>
              </a:rPr>
              <a:t>M. Geesaman</a:t>
            </a:r>
            <a:r>
              <a:rPr lang="fr-FR" sz="3600" b="1" kern="800" baseline="30000" dirty="0">
                <a:latin typeface="Arial" panose="020B0604020202020204" pitchFamily="34" charset="0"/>
                <a:ea typeface="Times New Roman" panose="02020603050405020304" pitchFamily="18" charset="0"/>
                <a:cs typeface="Arial" panose="020B0604020202020204" pitchFamily="34" charset="0"/>
              </a:rPr>
              <a:t>†</a:t>
            </a:r>
            <a:r>
              <a:rPr lang="fr-FR" sz="3600" b="1" kern="800" dirty="0">
                <a:latin typeface="Arial" panose="020B0604020202020204" pitchFamily="34" charset="0"/>
                <a:ea typeface="Times New Roman" panose="02020603050405020304" pitchFamily="18" charset="0"/>
                <a:cs typeface="Arial" panose="020B0604020202020204" pitchFamily="34" charset="0"/>
              </a:rPr>
              <a:t>, J. K. Tiskumara, R. Bachimanchi, K. Hesse, S. Higgins, K. </a:t>
            </a:r>
            <a:r>
              <a:rPr lang="fr-FR" sz="3600" b="1" kern="800" dirty="0" err="1">
                <a:latin typeface="Arial" panose="020B0604020202020204" pitchFamily="34" charset="0"/>
                <a:ea typeface="Times New Roman" panose="02020603050405020304" pitchFamily="18" charset="0"/>
                <a:cs typeface="Arial" panose="020B0604020202020204" pitchFamily="34" charset="0"/>
              </a:rPr>
              <a:t>Jyamfi</a:t>
            </a:r>
            <a:r>
              <a:rPr lang="fr-FR" sz="3600" b="1" kern="800" dirty="0">
                <a:latin typeface="Arial" panose="020B0604020202020204" pitchFamily="34" charset="0"/>
                <a:ea typeface="Times New Roman" panose="02020603050405020304" pitchFamily="18" charset="0"/>
                <a:cs typeface="Arial" panose="020B0604020202020204" pitchFamily="34" charset="0"/>
              </a:rPr>
              <a:t>, J. </a:t>
            </a:r>
            <a:r>
              <a:rPr lang="fr-FR" sz="3600" b="1" kern="800" dirty="0" err="1">
                <a:latin typeface="Arial" panose="020B0604020202020204" pitchFamily="34" charset="0"/>
                <a:ea typeface="Times New Roman" panose="02020603050405020304" pitchFamily="18" charset="0"/>
                <a:cs typeface="Arial" panose="020B0604020202020204" pitchFamily="34" charset="0"/>
              </a:rPr>
              <a:t>Latshaw</a:t>
            </a:r>
            <a:r>
              <a:rPr lang="fr-FR" sz="3600" b="1" kern="800" dirty="0">
                <a:latin typeface="Arial" panose="020B0604020202020204" pitchFamily="34" charset="0"/>
                <a:ea typeface="Times New Roman" panose="02020603050405020304" pitchFamily="18" charset="0"/>
                <a:cs typeface="Arial" panose="020B0604020202020204" pitchFamily="34" charset="0"/>
              </a:rPr>
              <a:t>, C. </a:t>
            </a:r>
            <a:r>
              <a:rPr lang="fr-FR" sz="3600" b="1" kern="800" dirty="0" err="1">
                <a:latin typeface="Arial" panose="020B0604020202020204" pitchFamily="34" charset="0"/>
                <a:ea typeface="Times New Roman" panose="02020603050405020304" pitchFamily="18" charset="0"/>
                <a:cs typeface="Arial" panose="020B0604020202020204" pitchFamily="34" charset="0"/>
              </a:rPr>
              <a:t>Mounts</a:t>
            </a:r>
            <a:r>
              <a:rPr lang="fr-FR" sz="3600" b="1" kern="800" dirty="0">
                <a:latin typeface="Arial" panose="020B0604020202020204" pitchFamily="34" charset="0"/>
                <a:ea typeface="Times New Roman" panose="02020603050405020304" pitchFamily="18" charset="0"/>
                <a:cs typeface="Arial" panose="020B0604020202020204" pitchFamily="34" charset="0"/>
              </a:rPr>
              <a:t>,</a:t>
            </a:r>
          </a:p>
          <a:p>
            <a:pPr algn="ctr">
              <a:spcBef>
                <a:spcPts val="900"/>
              </a:spcBef>
              <a:spcAft>
                <a:spcPts val="1200"/>
              </a:spcAft>
            </a:pPr>
            <a:r>
              <a:rPr lang="fr-FR" sz="3600" b="1" kern="800" dirty="0">
                <a:latin typeface="Arial" panose="020B0604020202020204" pitchFamily="34" charset="0"/>
                <a:ea typeface="Times New Roman" panose="02020603050405020304" pitchFamily="18" charset="0"/>
                <a:cs typeface="Arial" panose="020B0604020202020204" pitchFamily="34" charset="0"/>
              </a:rPr>
              <a:t>T. </a:t>
            </a:r>
            <a:r>
              <a:rPr lang="fr-FR" sz="3600" b="1" kern="800" dirty="0" err="1">
                <a:latin typeface="Arial" panose="020B0604020202020204" pitchFamily="34" charset="0"/>
                <a:ea typeface="Times New Roman" panose="02020603050405020304" pitchFamily="18" charset="0"/>
                <a:cs typeface="Arial" panose="020B0604020202020204" pitchFamily="34" charset="0"/>
              </a:rPr>
              <a:t>Plawski</a:t>
            </a:r>
            <a:r>
              <a:rPr lang="fr-FR" sz="3600" b="1" kern="800" dirty="0">
                <a:latin typeface="Arial" panose="020B0604020202020204" pitchFamily="34" charset="0"/>
                <a:ea typeface="Times New Roman" panose="02020603050405020304" pitchFamily="18" charset="0"/>
                <a:cs typeface="Arial" panose="020B0604020202020204" pitchFamily="34" charset="0"/>
              </a:rPr>
              <a:t>, J. </a:t>
            </a:r>
            <a:r>
              <a:rPr lang="fr-FR" sz="3600" b="1" kern="800" dirty="0" err="1">
                <a:latin typeface="Arial" panose="020B0604020202020204" pitchFamily="34" charset="0"/>
                <a:ea typeface="Times New Roman" panose="02020603050405020304" pitchFamily="18" charset="0"/>
                <a:cs typeface="Arial" panose="020B0604020202020204" pitchFamily="34" charset="0"/>
              </a:rPr>
              <a:t>Settle</a:t>
            </a:r>
            <a:r>
              <a:rPr lang="fr-FR" sz="3600" b="1" kern="800" dirty="0">
                <a:latin typeface="Arial" panose="020B0604020202020204" pitchFamily="34" charset="0"/>
                <a:ea typeface="Times New Roman" panose="02020603050405020304" pitchFamily="18" charset="0"/>
                <a:cs typeface="Arial" panose="020B0604020202020204" pitchFamily="34" charset="0"/>
              </a:rPr>
              <a:t> </a:t>
            </a:r>
          </a:p>
          <a:p>
            <a:pPr algn="ctr">
              <a:spcBef>
                <a:spcPts val="900"/>
              </a:spcBef>
              <a:spcAft>
                <a:spcPts val="1200"/>
              </a:spcAft>
            </a:pPr>
            <a:r>
              <a:rPr lang="fr-FR" sz="3600" b="1" kern="800" dirty="0">
                <a:latin typeface="Arial" panose="020B0604020202020204" pitchFamily="34" charset="0"/>
                <a:ea typeface="Times New Roman" panose="02020603050405020304" pitchFamily="18" charset="0"/>
                <a:cs typeface="Arial" panose="020B0604020202020204" pitchFamily="34" charset="0"/>
              </a:rPr>
              <a:t> Thomas Jefferson National Accelerator Facility, Newport News, Virginia, U.S.A</a:t>
            </a:r>
            <a:r>
              <a:rPr lang="fr-FR" sz="3200" b="1" kern="800" dirty="0">
                <a:latin typeface="Arial" panose="020B0604020202020204" pitchFamily="34" charset="0"/>
                <a:ea typeface="Times New Roman" panose="02020603050405020304" pitchFamily="18" charset="0"/>
                <a:cs typeface="Arial" panose="020B0604020202020204" pitchFamily="34" charset="0"/>
              </a:rPr>
              <a:t>. </a:t>
            </a:r>
            <a:br>
              <a:rPr lang="fr-FR" sz="3600" kern="800" dirty="0">
                <a:latin typeface="Times New Roman" panose="02020603050405020304" pitchFamily="18" charset="0"/>
                <a:ea typeface="Times New Roman" panose="02020603050405020304" pitchFamily="18" charset="0"/>
              </a:rPr>
            </a:br>
            <a:endParaRPr lang="en-US" sz="3600" kern="800" dirty="0">
              <a:latin typeface="Times New Roman" panose="02020603050405020304" pitchFamily="18" charset="0"/>
              <a:ea typeface="Times New Roman" panose="02020603050405020304" pitchFamily="18" charset="0"/>
            </a:endParaRPr>
          </a:p>
          <a:p>
            <a:br>
              <a:rPr lang="fr-FR" sz="3600" kern="800" dirty="0">
                <a:latin typeface="Times New Roman" panose="02020603050405020304" pitchFamily="18" charset="0"/>
                <a:ea typeface="Times New Roman" panose="02020603050405020304" pitchFamily="18" charset="0"/>
              </a:rPr>
            </a:br>
            <a:endParaRPr lang="en-US" sz="3236" b="1" dirty="0"/>
          </a:p>
        </p:txBody>
      </p:sp>
      <p:sp>
        <p:nvSpPr>
          <p:cNvPr id="5" name="Freeform 467"/>
          <p:cNvSpPr>
            <a:spLocks/>
          </p:cNvSpPr>
          <p:nvPr/>
        </p:nvSpPr>
        <p:spPr bwMode="auto">
          <a:xfrm>
            <a:off x="992109" y="11397739"/>
            <a:ext cx="34680" cy="122830"/>
          </a:xfrm>
          <a:custGeom>
            <a:avLst/>
            <a:gdLst/>
            <a:ahLst/>
            <a:cxnLst>
              <a:cxn ang="0">
                <a:pos x="0" y="102"/>
              </a:cxn>
              <a:cxn ang="0">
                <a:pos x="0" y="102"/>
              </a:cxn>
              <a:cxn ang="0">
                <a:pos x="0" y="102"/>
              </a:cxn>
              <a:cxn ang="0">
                <a:pos x="0" y="0"/>
              </a:cxn>
              <a:cxn ang="0">
                <a:pos x="0" y="0"/>
              </a:cxn>
              <a:cxn ang="0">
                <a:pos x="0" y="0"/>
              </a:cxn>
              <a:cxn ang="0">
                <a:pos x="0" y="102"/>
              </a:cxn>
            </a:cxnLst>
            <a:rect l="0" t="0" r="r" b="b"/>
            <a:pathLst>
              <a:path h="102">
                <a:moveTo>
                  <a:pt x="0" y="102"/>
                </a:moveTo>
                <a:lnTo>
                  <a:pt x="0" y="102"/>
                </a:lnTo>
                <a:lnTo>
                  <a:pt x="0" y="102"/>
                </a:lnTo>
                <a:lnTo>
                  <a:pt x="0" y="0"/>
                </a:lnTo>
                <a:lnTo>
                  <a:pt x="0" y="0"/>
                </a:lnTo>
                <a:lnTo>
                  <a:pt x="0" y="0"/>
                </a:lnTo>
                <a:lnTo>
                  <a:pt x="0" y="102"/>
                </a:lnTo>
                <a:close/>
              </a:path>
            </a:pathLst>
          </a:custGeom>
          <a:blipFill dpi="0" rotWithShape="0">
            <a:blip r:embed="rId2" cstate="print"/>
            <a:srcRect/>
            <a:tile tx="0" ty="0" sx="100000" sy="100000" flip="none" algn="tl"/>
          </a:blipFill>
          <a:ln w="9525">
            <a:noFill/>
            <a:round/>
            <a:headEnd/>
            <a:tailEnd/>
          </a:ln>
        </p:spPr>
        <p:txBody>
          <a:bodyPr>
            <a:noAutofit/>
          </a:bodyPr>
          <a:lstStyle/>
          <a:p>
            <a:endParaRPr lang="en-US" sz="2124"/>
          </a:p>
        </p:txBody>
      </p:sp>
      <p:sp>
        <p:nvSpPr>
          <p:cNvPr id="7" name="Rectangle 11"/>
          <p:cNvSpPr>
            <a:spLocks noChangeArrowheads="1"/>
          </p:cNvSpPr>
          <p:nvPr/>
        </p:nvSpPr>
        <p:spPr bwMode="auto">
          <a:xfrm>
            <a:off x="-200157" y="9890299"/>
            <a:ext cx="140147" cy="396897"/>
          </a:xfrm>
          <a:prstGeom prst="rect">
            <a:avLst/>
          </a:prstGeom>
          <a:noFill/>
          <a:ln w="9525">
            <a:noFill/>
            <a:miter lim="800000"/>
            <a:headEnd/>
            <a:tailEnd/>
          </a:ln>
          <a:effectLst/>
        </p:spPr>
        <p:txBody>
          <a:bodyPr vert="horz" wrap="none" lIns="69363" tIns="34681" rIns="69363" bIns="34681" numCol="1" anchor="ctr" anchorCtr="0" compatLnSpc="1">
            <a:prstTxWarp prst="textNoShape">
              <a:avLst/>
            </a:prstTxWarp>
            <a:noAutofit/>
          </a:bodyPr>
          <a:lstStyle/>
          <a:p>
            <a:endParaRPr lang="en-US" sz="2124"/>
          </a:p>
        </p:txBody>
      </p:sp>
      <p:pic>
        <p:nvPicPr>
          <p:cNvPr id="11" name="Picture 2013" descr="JLab_logo_text_white1"/>
          <p:cNvPicPr>
            <a:picLocks noChangeAspect="1" noChangeArrowheads="1"/>
          </p:cNvPicPr>
          <p:nvPr/>
        </p:nvPicPr>
        <p:blipFill>
          <a:blip r:embed="rId3" cstate="print"/>
          <a:srcRect/>
          <a:stretch>
            <a:fillRect/>
          </a:stretch>
        </p:blipFill>
        <p:spPr bwMode="auto">
          <a:xfrm>
            <a:off x="992109" y="2750571"/>
            <a:ext cx="6099649" cy="1547111"/>
          </a:xfrm>
          <a:prstGeom prst="rect">
            <a:avLst/>
          </a:prstGeom>
          <a:noFill/>
          <a:scene3d>
            <a:camera prst="orthographicFront"/>
            <a:lightRig rig="threePt" dir="t"/>
          </a:scene3d>
          <a:sp3d>
            <a:bevelT w="127000" h="127000"/>
          </a:sp3d>
        </p:spPr>
      </p:pic>
      <p:pic>
        <p:nvPicPr>
          <p:cNvPr id="12" name="Picture 477"/>
          <p:cNvPicPr>
            <a:picLocks noChangeAspect="1" noChangeArrowheads="1"/>
          </p:cNvPicPr>
          <p:nvPr/>
        </p:nvPicPr>
        <p:blipFill>
          <a:blip r:embed="rId4" cstate="print"/>
          <a:srcRect/>
          <a:stretch>
            <a:fillRect/>
          </a:stretch>
        </p:blipFill>
        <p:spPr bwMode="auto">
          <a:xfrm>
            <a:off x="25858556" y="3027663"/>
            <a:ext cx="4007912" cy="1294672"/>
          </a:xfrm>
          <a:prstGeom prst="rect">
            <a:avLst/>
          </a:prstGeom>
          <a:noFill/>
          <a:ln w="9525">
            <a:noFill/>
            <a:miter lim="800000"/>
            <a:headEnd/>
            <a:tailEnd/>
          </a:ln>
        </p:spPr>
      </p:pic>
      <p:pic>
        <p:nvPicPr>
          <p:cNvPr id="13" name="Picture 206"/>
          <p:cNvPicPr>
            <a:picLocks noChangeAspect="1" noChangeArrowheads="1"/>
          </p:cNvPicPr>
          <p:nvPr/>
        </p:nvPicPr>
        <p:blipFill>
          <a:blip r:embed="rId5" cstate="print"/>
          <a:srcRect/>
          <a:stretch>
            <a:fillRect/>
          </a:stretch>
        </p:blipFill>
        <p:spPr bwMode="auto">
          <a:xfrm>
            <a:off x="1887212" y="314076"/>
            <a:ext cx="2624945" cy="2419962"/>
          </a:xfrm>
          <a:prstGeom prst="rect">
            <a:avLst/>
          </a:prstGeom>
          <a:noFill/>
          <a:ln w="9525">
            <a:noFill/>
            <a:miter lim="800000"/>
            <a:headEnd/>
            <a:tailEnd/>
          </a:ln>
          <a:effectLst/>
        </p:spPr>
      </p:pic>
      <p:sp>
        <p:nvSpPr>
          <p:cNvPr id="22" name="Rounded Rectangle 21"/>
          <p:cNvSpPr/>
          <p:nvPr/>
        </p:nvSpPr>
        <p:spPr bwMode="auto">
          <a:xfrm>
            <a:off x="16875404" y="39147870"/>
            <a:ext cx="15423563" cy="4000380"/>
          </a:xfrm>
          <a:prstGeom prst="roundRect">
            <a:avLst/>
          </a:prstGeom>
          <a:solidFill>
            <a:schemeClr val="bg1">
              <a:lumMod val="95000"/>
            </a:schemeClr>
          </a:solidFill>
          <a:ln w="9525" cap="flat" cmpd="sng" algn="ctr">
            <a:solidFill>
              <a:srgbClr val="024B5C"/>
            </a:solidFill>
            <a:prstDash val="solid"/>
            <a:round/>
            <a:headEnd type="none" w="med" len="med"/>
            <a:tailEnd type="none" w="med" len="med"/>
          </a:ln>
          <a:effectLst/>
        </p:spPr>
        <p:txBody>
          <a:bodyPr vert="horz" wrap="square" lIns="208089" tIns="0" rIns="208089" bIns="104045" numCol="1" rtlCol="0" anchor="t" anchorCtr="0" compatLnSpc="1">
            <a:prstTxWarp prst="textNoShape">
              <a:avLst/>
            </a:prstTxWarp>
            <a:noAutofit/>
          </a:bodyPr>
          <a:lstStyle/>
          <a:p>
            <a:pPr algn="ctr" defTabSz="693628"/>
            <a:r>
              <a:rPr lang="en-GB" sz="3600" b="1" dirty="0">
                <a:latin typeface="Arial" panose="020B0604020202020204" pitchFamily="34" charset="0"/>
                <a:cs typeface="Arial" panose="020B0604020202020204" pitchFamily="34" charset="0"/>
              </a:rPr>
              <a:t>References</a:t>
            </a:r>
          </a:p>
          <a:p>
            <a:pPr algn="just"/>
            <a:r>
              <a:rPr lang="en-US" sz="2000" dirty="0">
                <a:latin typeface="Arial" panose="020B0604020202020204" pitchFamily="34" charset="0"/>
                <a:cs typeface="Arial" panose="020B0604020202020204" pitchFamily="34" charset="0"/>
              </a:rPr>
              <a:t>[1]	I. Senevirathne et al., “Commissioning results of third C75 cryomodule for CEBAF”, in Proc. IPAC’24, Nashville, USA. May 2024, pp188-18.</a:t>
            </a:r>
          </a:p>
          <a:p>
            <a:pPr algn="just"/>
            <a:r>
              <a:rPr lang="en-US" sz="2000" dirty="0">
                <a:latin typeface="Arial" panose="020B0604020202020204" pitchFamily="34" charset="0"/>
                <a:cs typeface="Arial" panose="020B0604020202020204" pitchFamily="34" charset="0"/>
              </a:rPr>
              <a:t>https://doi.org/10.18429/JACoW-IPAC2024-MOPC55</a:t>
            </a:r>
          </a:p>
          <a:p>
            <a:pPr algn="just"/>
            <a:r>
              <a:rPr lang="en-US" sz="2000" dirty="0">
                <a:latin typeface="Arial" panose="020B0604020202020204" pitchFamily="34" charset="0"/>
                <a:cs typeface="Arial" panose="020B0604020202020204" pitchFamily="34" charset="0"/>
              </a:rPr>
              <a:t>[2]	T.E. Plawski et al., “JLAB LLRF 3.0 Development and Tests” in Proc. IPAC’21, Campinas, SP, Brazil, May 2021, pp. 4340-4342.</a:t>
            </a:r>
          </a:p>
          <a:p>
            <a:pPr algn="just"/>
            <a:r>
              <a:rPr lang="en-US" sz="2000" dirty="0">
                <a:latin typeface="Arial" panose="020B0604020202020204" pitchFamily="34" charset="0"/>
                <a:cs typeface="Arial" panose="020B0604020202020204" pitchFamily="34" charset="0"/>
              </a:rPr>
              <a:t>doi:10.18429/JACoW-IPAC2021-THPAB271</a:t>
            </a:r>
          </a:p>
          <a:p>
            <a:pPr algn="just"/>
            <a:r>
              <a:rPr lang="en-US" sz="2000" dirty="0">
                <a:latin typeface="Arial" panose="020B0604020202020204" pitchFamily="34" charset="0"/>
                <a:cs typeface="Arial" panose="020B0604020202020204" pitchFamily="34" charset="0"/>
              </a:rPr>
              <a:t>[3]	T.E. Plawski et al., “First SELAP algorithm operational experience of the new LLRF 3.0 RF control System” in Proc. LINAC’22, Liverpool, UK, Aug-Sep 2022,pp. 795-797.</a:t>
            </a:r>
          </a:p>
          <a:p>
            <a:pPr algn="just"/>
            <a:r>
              <a:rPr lang="en-US" sz="2000" dirty="0">
                <a:latin typeface="Arial" panose="020B0604020202020204" pitchFamily="34" charset="0"/>
                <a:cs typeface="Arial" panose="020B0604020202020204" pitchFamily="34" charset="0"/>
              </a:rPr>
              <a:t>doi:10.18429/JACoW-LINAC2022-THPOPA24</a:t>
            </a:r>
          </a:p>
          <a:p>
            <a:pPr algn="just"/>
            <a:r>
              <a:rPr lang="en-US" sz="2000" dirty="0">
                <a:latin typeface="Arial" panose="020B0604020202020204" pitchFamily="34" charset="0"/>
                <a:cs typeface="Arial" panose="020B0604020202020204" pitchFamily="34" charset="0"/>
              </a:rPr>
              <a:t>[4]	T. Plawski et al., Low Level Radio Frequency Field Control Chassis (LLRF FCC) Version 3.0 document revision 1.4. </a:t>
            </a:r>
          </a:p>
          <a:p>
            <a:pPr algn="just"/>
            <a:br>
              <a:rPr lang="en-US" sz="2400" dirty="0"/>
            </a:br>
            <a:endParaRPr lang="en-GB" sz="2400" dirty="0"/>
          </a:p>
        </p:txBody>
      </p:sp>
      <p:sp>
        <p:nvSpPr>
          <p:cNvPr id="29" name="Text Box 2016"/>
          <p:cNvSpPr txBox="1">
            <a:spLocks noChangeArrowheads="1"/>
          </p:cNvSpPr>
          <p:nvPr/>
        </p:nvSpPr>
        <p:spPr bwMode="auto">
          <a:xfrm>
            <a:off x="377342" y="41046650"/>
            <a:ext cx="15979274" cy="1901353"/>
          </a:xfrm>
          <a:prstGeom prst="rect">
            <a:avLst/>
          </a:prstGeom>
          <a:noFill/>
          <a:ln w="9525">
            <a:noFill/>
            <a:miter lim="800000"/>
            <a:headEnd/>
            <a:tailEnd/>
          </a:ln>
          <a:effectLst/>
          <a:scene3d>
            <a:camera prst="orthographicFront"/>
            <a:lightRig rig="threePt" dir="t"/>
          </a:scene3d>
          <a:sp3d>
            <a:bevelT w="127000" h="127000"/>
          </a:sp3d>
        </p:spPr>
        <p:txBody>
          <a:bodyPr wrap="square" lIns="332934" tIns="166468" rIns="332934" bIns="166468">
            <a:noAutofit/>
          </a:bodyPr>
          <a:lstStyle/>
          <a:p>
            <a:pPr defTabSz="3328452"/>
            <a:r>
              <a:rPr lang="en-GB" sz="2800" dirty="0">
                <a:effectLst>
                  <a:outerShdw blurRad="38100" dist="19050" dir="2700000" algn="tl">
                    <a:schemeClr val="dk1">
                      <a:alpha val="40000"/>
                    </a:schemeClr>
                  </a:outerShdw>
                </a:effectLst>
              </a:rPr>
              <a:t>*Authored by JSA, LLC under U.S. DOE Contract DE-AC05- 06OR23177 and DE-SC0005264. The U.S. Govt. retains a non-exclusive, paid-up, irrevocable, world-wide license to publish or reproduce this for U.S. Govt. purposes.</a:t>
            </a:r>
          </a:p>
          <a:p>
            <a:pPr defTabSz="3328452"/>
            <a:r>
              <a:rPr lang="en-US" sz="2800" b="1" dirty="0"/>
              <a:t>†</a:t>
            </a:r>
            <a:r>
              <a:rPr lang="en-US" sz="2800" dirty="0">
                <a:ln w="0"/>
                <a:effectLst>
                  <a:outerShdw blurRad="38100" dist="19050" dir="2700000" algn="tl" rotWithShape="0">
                    <a:schemeClr val="dk1">
                      <a:alpha val="40000"/>
                    </a:schemeClr>
                  </a:outerShdw>
                </a:effectLst>
              </a:rPr>
              <a:t> email</a:t>
            </a:r>
            <a:r>
              <a:rPr lang="en-US" sz="2800">
                <a:ln w="0"/>
                <a:effectLst>
                  <a:outerShdw blurRad="38100" dist="19050" dir="2700000" algn="tl" rotWithShape="0">
                    <a:schemeClr val="dk1">
                      <a:alpha val="40000"/>
                    </a:schemeClr>
                  </a:outerShdw>
                </a:effectLst>
              </a:rPr>
              <a:t>: geesaman@</a:t>
            </a:r>
            <a:r>
              <a:rPr lang="en-US" sz="2800" dirty="0">
                <a:ln w="0"/>
                <a:effectLst>
                  <a:outerShdw blurRad="38100" dist="19050" dir="2700000" algn="tl" rotWithShape="0">
                    <a:schemeClr val="dk1">
                      <a:alpha val="40000"/>
                    </a:schemeClr>
                  </a:outerShdw>
                </a:effectLst>
              </a:rPr>
              <a:t>jlab.org</a:t>
            </a:r>
            <a:endParaRPr lang="en-US" sz="2400" dirty="0">
              <a:ln w="0"/>
              <a:effectLst>
                <a:outerShdw blurRad="38100" dist="19050" dir="2700000" algn="tl" rotWithShape="0">
                  <a:schemeClr val="dk1">
                    <a:alpha val="40000"/>
                  </a:schemeClr>
                </a:outerShdw>
              </a:effectLst>
            </a:endParaRPr>
          </a:p>
        </p:txBody>
      </p:sp>
      <p:sp>
        <p:nvSpPr>
          <p:cNvPr id="30" name="Rounded Rectangle 29"/>
          <p:cNvSpPr/>
          <p:nvPr/>
        </p:nvSpPr>
        <p:spPr bwMode="auto">
          <a:xfrm>
            <a:off x="552531" y="5191658"/>
            <a:ext cx="31746438" cy="2543116"/>
          </a:xfrm>
          <a:prstGeom prst="roundRect">
            <a:avLst/>
          </a:prstGeom>
          <a:solidFill>
            <a:schemeClr val="bg1">
              <a:lumMod val="95000"/>
            </a:schemeClr>
          </a:solidFill>
          <a:ln w="9525" cap="flat" cmpd="sng" algn="ctr">
            <a:solidFill>
              <a:srgbClr val="024B5C"/>
            </a:solidFill>
            <a:prstDash val="solid"/>
            <a:round/>
            <a:headEnd type="none" w="med" len="med"/>
            <a:tailEnd type="none" w="med" len="med"/>
          </a:ln>
          <a:effectLst/>
        </p:spPr>
        <p:txBody>
          <a:bodyPr vert="horz" wrap="square" lIns="208089" tIns="0" rIns="208089" bIns="104045" numCol="1" rtlCol="0" anchor="t" anchorCtr="0" compatLnSpc="1">
            <a:prstTxWarp prst="textNoShape">
              <a:avLst/>
            </a:prstTxWarp>
            <a:noAutofit/>
          </a:bodyPr>
          <a:lstStyle/>
          <a:p>
            <a:pPr algn="ctr">
              <a:spcAft>
                <a:spcPts val="304"/>
              </a:spcAft>
            </a:pPr>
            <a:r>
              <a:rPr lang="en-US" sz="3600" b="1" dirty="0">
                <a:latin typeface="Arial" panose="020B0604020202020204" pitchFamily="34" charset="0"/>
                <a:ea typeface="Times New Roman" panose="02020603050405020304" pitchFamily="18" charset="0"/>
                <a:cs typeface="Arial" panose="020B0604020202020204" pitchFamily="34" charset="0"/>
              </a:rPr>
              <a:t>ABSTRACT</a:t>
            </a:r>
          </a:p>
          <a:p>
            <a:r>
              <a:rPr lang="en-US" sz="3200" dirty="0">
                <a:latin typeface="Arial" panose="020B0604020202020204" pitchFamily="34" charset="0"/>
                <a:cs typeface="Arial" panose="020B0604020202020204" pitchFamily="34" charset="0"/>
              </a:rPr>
              <a:t>During Jefferson Lab’s Scheduled Accelerator Maintenance (SAM) in 2024, two C75 cryomodules were installed in CEBAF with </a:t>
            </a:r>
            <a:r>
              <a:rPr lang="en-US" sz="3200" dirty="0" err="1">
                <a:latin typeface="Arial" panose="020B0604020202020204" pitchFamily="34" charset="0"/>
                <a:cs typeface="Arial" panose="020B0604020202020204" pitchFamily="34" charset="0"/>
              </a:rPr>
              <a:t>JLab’s</a:t>
            </a:r>
            <a:r>
              <a:rPr lang="en-US" sz="3200" dirty="0">
                <a:latin typeface="Arial" panose="020B0604020202020204" pitchFamily="34" charset="0"/>
                <a:cs typeface="Arial" panose="020B0604020202020204" pitchFamily="34" charset="0"/>
              </a:rPr>
              <a:t> Low Level RF (LLRF) 3.0 digital control system. Three key processes of </a:t>
            </a:r>
            <a:r>
              <a:rPr lang="en-US" sz="3200" dirty="0" err="1">
                <a:latin typeface="Arial" panose="020B0604020202020204" pitchFamily="34" charset="0"/>
                <a:cs typeface="Arial" panose="020B0604020202020204" pitchFamily="34" charset="0"/>
              </a:rPr>
              <a:t>JLab’s</a:t>
            </a:r>
            <a:r>
              <a:rPr lang="en-US" sz="3200" dirty="0">
                <a:latin typeface="Arial" panose="020B0604020202020204" pitchFamily="34" charset="0"/>
                <a:cs typeface="Arial" panose="020B0604020202020204" pitchFamily="34" charset="0"/>
              </a:rPr>
              <a:t> LLRF commissioning include completing Interlock verification, klystron characterization, and cavity characterization. This paper summarizes the preparation, automation and commissioning efforts for the new cryomodule installation and controls checkout. </a:t>
            </a:r>
          </a:p>
        </p:txBody>
      </p:sp>
      <p:sp>
        <p:nvSpPr>
          <p:cNvPr id="48" name="Rounded Rectangle 47"/>
          <p:cNvSpPr/>
          <p:nvPr/>
        </p:nvSpPr>
        <p:spPr bwMode="auto">
          <a:xfrm>
            <a:off x="619430" y="8628749"/>
            <a:ext cx="15533041" cy="10804665"/>
          </a:xfrm>
          <a:prstGeom prst="roundRect">
            <a:avLst/>
          </a:prstGeom>
          <a:solidFill>
            <a:schemeClr val="bg1">
              <a:lumMod val="95000"/>
            </a:schemeClr>
          </a:solidFill>
          <a:ln w="9525" cap="flat" cmpd="sng" algn="ctr">
            <a:solidFill>
              <a:srgbClr val="024B5C"/>
            </a:solidFill>
            <a:prstDash val="solid"/>
            <a:round/>
            <a:headEnd type="none" w="med" len="med"/>
            <a:tailEnd type="none" w="med" len="med"/>
          </a:ln>
          <a:effectLst/>
        </p:spPr>
        <p:txBody>
          <a:bodyPr vert="horz" wrap="square" lIns="208089" tIns="0" rIns="208089" bIns="104045" numCol="1" rtlCol="0" anchor="t" anchorCtr="0" compatLnSpc="1">
            <a:prstTxWarp prst="textNoShape">
              <a:avLst/>
            </a:prstTxWarp>
            <a:noAutofit/>
          </a:bodyPr>
          <a:lstStyle/>
          <a:p>
            <a:pPr algn="ctr">
              <a:spcAft>
                <a:spcPts val="304"/>
              </a:spcAft>
            </a:pPr>
            <a:r>
              <a:rPr lang="en-US" sz="3600" b="1" dirty="0">
                <a:latin typeface="Arial" panose="020B0604020202020204" pitchFamily="34" charset="0"/>
                <a:ea typeface="Times New Roman" panose="02020603050405020304" pitchFamily="18" charset="0"/>
                <a:cs typeface="Arial" panose="020B0604020202020204" pitchFamily="34" charset="0"/>
              </a:rPr>
              <a:t>New C75 Cryomodules</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During the 2024 SAM, two cryomodules with C20 type cavities in the CEBAF accelerator were replaced by new C75 style refurbished cryomodules.</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C75 cavities are 5 Cell cavities manufactured by Research Instruments (RI) , GmbH in Germany with an operational accelerating gradient (𝐸acc) of 19.1 MV/m and a quality factor (𝑄o) of at least 8 × 10</a:t>
            </a:r>
            <a:r>
              <a:rPr lang="en-US" sz="2800" baseline="30000" dirty="0">
                <a:latin typeface="Arial" panose="020B0604020202020204" pitchFamily="34" charset="0"/>
                <a:cs typeface="Arial" panose="020B0604020202020204" pitchFamily="34" charset="0"/>
              </a:rPr>
              <a:t>9</a:t>
            </a:r>
            <a:r>
              <a:rPr lang="en-US" sz="2800" dirty="0">
                <a:latin typeface="Arial" panose="020B0604020202020204" pitchFamily="34" charset="0"/>
                <a:cs typeface="Arial" panose="020B0604020202020204" pitchFamily="34" charset="0"/>
              </a:rPr>
              <a:t> at a temperature of 2.07 K (helium pressure of 29 ±0.1 Torr) [1].  </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cavities were assembled and tested as pairs in the Vertical Test Area (VTA) prior to being assembled in a cryomodule. After assembly, the cryomodules were tested in the Cryomodule Test Facility (CMTF) to determine the operational conditions (maximum gradient, Field emission) before installation in the LINAC [1]. </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One of the cryomodules was plasma processed because of the high field emission detected during these tests [1]. These cryomodules were installed in the North LINAC (1L09) and South LINAC (2L05).</a:t>
            </a:r>
          </a:p>
          <a:p>
            <a:pPr algn="just">
              <a:spcAft>
                <a:spcPts val="304"/>
              </a:spcAft>
            </a:pPr>
            <a:endParaRPr lang="en-US" sz="2200" b="1" i="1" dirty="0">
              <a:latin typeface="Arial" panose="020B0604020202020204" pitchFamily="34" charset="0"/>
              <a:ea typeface="Times New Roman" panose="02020603050405020304" pitchFamily="18" charset="0"/>
              <a:cs typeface="Arial" panose="020B0604020202020204" pitchFamily="34" charset="0"/>
            </a:endParaRPr>
          </a:p>
          <a:p>
            <a:pPr algn="ctr">
              <a:spcAft>
                <a:spcPts val="304"/>
              </a:spcAft>
            </a:pPr>
            <a:r>
              <a:rPr lang="en-US" sz="3600" b="1" dirty="0">
                <a:latin typeface="Arial" panose="020B0604020202020204" pitchFamily="34" charset="0"/>
                <a:ea typeface="Times New Roman" panose="02020603050405020304" pitchFamily="18" charset="0"/>
                <a:cs typeface="Arial" panose="020B0604020202020204" pitchFamily="34" charset="0"/>
              </a:rPr>
              <a:t>High Power installations </a:t>
            </a: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algn="just">
              <a:spcAft>
                <a:spcPts val="304"/>
              </a:spcAft>
            </a:pPr>
            <a:r>
              <a:rPr lang="en-US" sz="2400" i="1" dirty="0">
                <a:latin typeface="Arial" panose="020B0604020202020204" pitchFamily="34" charset="0"/>
                <a:ea typeface="Times New Roman" panose="02020603050405020304" pitchFamily="18" charset="0"/>
                <a:cs typeface="Arial" panose="020B0604020202020204" pitchFamily="34" charset="0"/>
              </a:rPr>
              <a:t>						   					  </a:t>
            </a:r>
          </a:p>
          <a:p>
            <a:pPr algn="just">
              <a:spcAft>
                <a:spcPts val="304"/>
              </a:spcAft>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algn="just">
              <a:spcAft>
                <a:spcPts val="304"/>
              </a:spcAft>
            </a:pPr>
            <a:r>
              <a:rPr lang="en-US" sz="2400" i="1" dirty="0">
                <a:latin typeface="Arial" panose="020B0604020202020204" pitchFamily="34" charset="0"/>
                <a:ea typeface="Times New Roman" panose="02020603050405020304" pitchFamily="18" charset="0"/>
                <a:cs typeface="Arial" panose="020B0604020202020204" pitchFamily="34" charset="0"/>
              </a:rPr>
              <a:t>													</a:t>
            </a:r>
          </a:p>
          <a:p>
            <a:pPr algn="just">
              <a:spcAft>
                <a:spcPts val="304"/>
              </a:spcAft>
            </a:pPr>
            <a:endParaRPr lang="en-US" sz="2200" b="1" dirty="0">
              <a:latin typeface="Arial" panose="020B0604020202020204" pitchFamily="34" charset="0"/>
              <a:ea typeface="Times New Roman" panose="02020603050405020304" pitchFamily="18" charset="0"/>
              <a:cs typeface="Arial" panose="020B0604020202020204" pitchFamily="34" charset="0"/>
            </a:endParaRPr>
          </a:p>
        </p:txBody>
      </p:sp>
      <p:pic>
        <p:nvPicPr>
          <p:cNvPr id="51" name="Picture 50">
            <a:extLst>
              <a:ext uri="{FF2B5EF4-FFF2-40B4-BE49-F238E27FC236}">
                <a16:creationId xmlns:a16="http://schemas.microsoft.com/office/drawing/2014/main" id="{19887D3B-1009-403C-A40F-90DD792F17C8}"/>
              </a:ext>
            </a:extLst>
          </p:cNvPr>
          <p:cNvPicPr/>
          <p:nvPr/>
        </p:nvPicPr>
        <p:blipFill>
          <a:blip r:embed="rId6">
            <a:extLst>
              <a:ext uri="{28A0092B-C50C-407E-A947-70E740481C1C}">
                <a14:useLocalDpi xmlns:a14="http://schemas.microsoft.com/office/drawing/2010/main" val="0"/>
              </a:ext>
            </a:extLst>
          </a:blip>
          <a:stretch>
            <a:fillRect/>
          </a:stretch>
        </p:blipFill>
        <p:spPr bwMode="auto">
          <a:xfrm>
            <a:off x="24655729" y="30980036"/>
            <a:ext cx="7335526" cy="6823370"/>
          </a:xfrm>
          <a:prstGeom prst="rect">
            <a:avLst/>
          </a:prstGeom>
          <a:ln w="34925">
            <a:solidFill>
              <a:schemeClr val="tx1"/>
            </a:solidFill>
          </a:ln>
          <a:extLst>
            <a:ext uri="{53640926-AAD7-44D8-BBD7-CCE9431645EC}">
              <a14:shadowObscured xmlns:a14="http://schemas.microsoft.com/office/drawing/2010/main"/>
            </a:ext>
          </a:extLst>
        </p:spPr>
      </p:pic>
      <p:pic>
        <p:nvPicPr>
          <p:cNvPr id="52" name="Picture 51">
            <a:extLst>
              <a:ext uri="{FF2B5EF4-FFF2-40B4-BE49-F238E27FC236}">
                <a16:creationId xmlns:a16="http://schemas.microsoft.com/office/drawing/2014/main" id="{9B222F7F-3BF6-4714-8CD5-E68C6C903FCA}"/>
              </a:ext>
            </a:extLst>
          </p:cNvPr>
          <p:cNvPicPr/>
          <p:nvPr/>
        </p:nvPicPr>
        <p:blipFill>
          <a:blip r:embed="rId7">
            <a:extLst>
              <a:ext uri="{28A0092B-C50C-407E-A947-70E740481C1C}">
                <a14:useLocalDpi xmlns:a14="http://schemas.microsoft.com/office/drawing/2010/main" val="0"/>
              </a:ext>
            </a:extLst>
          </a:blip>
          <a:stretch>
            <a:fillRect/>
          </a:stretch>
        </p:blipFill>
        <p:spPr bwMode="auto">
          <a:xfrm>
            <a:off x="17228774" y="30980036"/>
            <a:ext cx="7335526" cy="6823370"/>
          </a:xfrm>
          <a:prstGeom prst="rect">
            <a:avLst/>
          </a:prstGeom>
          <a:ln w="34925">
            <a:solidFill>
              <a:schemeClr val="tx1"/>
            </a:solidFill>
          </a:ln>
          <a:extLst>
            <a:ext uri="{53640926-AAD7-44D8-BBD7-CCE9431645EC}">
              <a14:shadowObscured xmlns:a14="http://schemas.microsoft.com/office/drawing/2010/main"/>
            </a:ext>
          </a:extLst>
        </p:spPr>
      </p:pic>
      <p:sp>
        <p:nvSpPr>
          <p:cNvPr id="53" name="TextBox 52">
            <a:extLst>
              <a:ext uri="{FF2B5EF4-FFF2-40B4-BE49-F238E27FC236}">
                <a16:creationId xmlns:a16="http://schemas.microsoft.com/office/drawing/2014/main" id="{36068BF6-1B17-4512-9683-ED3BB2AF02C5}"/>
              </a:ext>
            </a:extLst>
          </p:cNvPr>
          <p:cNvSpPr txBox="1"/>
          <p:nvPr/>
        </p:nvSpPr>
        <p:spPr>
          <a:xfrm>
            <a:off x="17228774" y="37885986"/>
            <a:ext cx="14762481" cy="1261884"/>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01: Klystron characterization screen (left) and characteristic waveform screens from cavity characterization (right).</a:t>
            </a:r>
            <a:endParaRPr lang="en-US" sz="2800" dirty="0">
              <a:latin typeface="Arial" panose="020B0604020202020204" pitchFamily="34" charset="0"/>
              <a:cs typeface="Arial" panose="020B0604020202020204" pitchFamily="34" charset="0"/>
            </a:endParaRPr>
          </a:p>
          <a:p>
            <a:pPr algn="ctr"/>
            <a:endParaRPr lang="en-US"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73E98CF-BCA4-4085-A005-39E3AB8267B7}"/>
              </a:ext>
            </a:extLst>
          </p:cNvPr>
          <p:cNvSpPr txBox="1"/>
          <p:nvPr/>
        </p:nvSpPr>
        <p:spPr>
          <a:xfrm>
            <a:off x="19538994" y="25103217"/>
            <a:ext cx="7205558" cy="461665"/>
          </a:xfrm>
          <a:prstGeom prst="rect">
            <a:avLst/>
          </a:prstGeom>
          <a:noFill/>
        </p:spPr>
        <p:txBody>
          <a:bodyPr wrap="square" rtlCol="0">
            <a:spAutoFit/>
          </a:bodyPr>
          <a:lstStyle/>
          <a:p>
            <a:pPr algn="ctr">
              <a:spcAft>
                <a:spcPts val="304"/>
              </a:spcAft>
            </a:pPr>
            <a:r>
              <a:rPr lang="en-US" sz="2400" dirty="0">
                <a:latin typeface="Arial" panose="020B0604020202020204" pitchFamily="34" charset="0"/>
                <a:ea typeface="Times New Roman" panose="02020603050405020304" pitchFamily="18" charset="0"/>
                <a:cs typeface="Arial" panose="020B0604020202020204" pitchFamily="34" charset="0"/>
              </a:rPr>
              <a:t>Inside of a Fast DAQ Chassis</a:t>
            </a:r>
          </a:p>
        </p:txBody>
      </p:sp>
      <p:sp>
        <p:nvSpPr>
          <p:cNvPr id="9" name="TextBox 8">
            <a:extLst>
              <a:ext uri="{FF2B5EF4-FFF2-40B4-BE49-F238E27FC236}">
                <a16:creationId xmlns:a16="http://schemas.microsoft.com/office/drawing/2014/main" id="{F69496D6-68E0-4C74-BC7B-2AE45201ED09}"/>
              </a:ext>
            </a:extLst>
          </p:cNvPr>
          <p:cNvSpPr txBox="1"/>
          <p:nvPr/>
        </p:nvSpPr>
        <p:spPr>
          <a:xfrm>
            <a:off x="1395212" y="16375512"/>
            <a:ext cx="13981471" cy="2793072"/>
          </a:xfrm>
          <a:prstGeom prst="rect">
            <a:avLst/>
          </a:prstGeom>
          <a:noFill/>
        </p:spPr>
        <p:txBody>
          <a:bodyPr wrap="square" rtlCol="0">
            <a:spAutoFit/>
          </a:bodyPr>
          <a:lstStyle/>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The existing instrumentation and connections were removed from the selected zones so that new components could be installed. </a:t>
            </a:r>
          </a:p>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The CPS and MDP breakers were replaced with higher current circuit breakers.  </a:t>
            </a:r>
          </a:p>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The transformer, choke, contactor, diode stack, HV wiring, and HV capacitor were replaced.  </a:t>
            </a:r>
          </a:p>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A SCR was installed to allow the voltage in the zone to be adjusted electronically.</a:t>
            </a:r>
            <a:endParaRPr lang="en-US" dirty="0"/>
          </a:p>
        </p:txBody>
      </p:sp>
      <p:sp>
        <p:nvSpPr>
          <p:cNvPr id="28" name="Rounded Rectangle 47">
            <a:extLst>
              <a:ext uri="{FF2B5EF4-FFF2-40B4-BE49-F238E27FC236}">
                <a16:creationId xmlns:a16="http://schemas.microsoft.com/office/drawing/2014/main" id="{C1935EA3-311E-4A5B-94D0-12E60D22243B}"/>
              </a:ext>
            </a:extLst>
          </p:cNvPr>
          <p:cNvSpPr/>
          <p:nvPr/>
        </p:nvSpPr>
        <p:spPr bwMode="auto">
          <a:xfrm>
            <a:off x="619430" y="20058276"/>
            <a:ext cx="15533041" cy="16212924"/>
          </a:xfrm>
          <a:prstGeom prst="roundRect">
            <a:avLst/>
          </a:prstGeom>
          <a:solidFill>
            <a:schemeClr val="bg1">
              <a:lumMod val="95000"/>
            </a:schemeClr>
          </a:solidFill>
          <a:ln w="9525" cap="flat" cmpd="sng" algn="ctr">
            <a:solidFill>
              <a:srgbClr val="024B5C"/>
            </a:solidFill>
            <a:prstDash val="solid"/>
            <a:round/>
            <a:headEnd type="none" w="med" len="med"/>
            <a:tailEnd type="none" w="med" len="med"/>
          </a:ln>
          <a:effectLst/>
        </p:spPr>
        <p:txBody>
          <a:bodyPr vert="horz" wrap="square" lIns="208089" tIns="0" rIns="208089" bIns="104045" numCol="1" rtlCol="0" anchor="t" anchorCtr="0" compatLnSpc="1">
            <a:prstTxWarp prst="textNoShape">
              <a:avLst/>
            </a:prstTxWarp>
            <a:noAutofit/>
          </a:bodyPr>
          <a:lstStyle/>
          <a:p>
            <a:pPr algn="ctr">
              <a:spcAft>
                <a:spcPts val="304"/>
              </a:spcAft>
            </a:pPr>
            <a:r>
              <a:rPr lang="en-US" sz="3600" b="1" dirty="0">
                <a:latin typeface="Arial" panose="020B0604020202020204" pitchFamily="34" charset="0"/>
                <a:ea typeface="Times New Roman" panose="02020603050405020304" pitchFamily="18" charset="0"/>
                <a:cs typeface="Arial" panose="020B0604020202020204" pitchFamily="34" charset="0"/>
              </a:rPr>
              <a:t>LLRF Commissioning </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These C75 cryomodules are controlled by </a:t>
            </a:r>
            <a:r>
              <a:rPr lang="en-US" sz="2800" dirty="0" err="1">
                <a:latin typeface="Arial" panose="020B0604020202020204" pitchFamily="34" charset="0"/>
                <a:cs typeface="Arial" panose="020B0604020202020204" pitchFamily="34" charset="0"/>
              </a:rPr>
              <a:t>JLab’s</a:t>
            </a:r>
            <a:r>
              <a:rPr lang="en-US" sz="2800" dirty="0">
                <a:latin typeface="Arial" panose="020B0604020202020204" pitchFamily="34" charset="0"/>
                <a:cs typeface="Arial" panose="020B0604020202020204" pitchFamily="34" charset="0"/>
              </a:rPr>
              <a:t> LLRF 3.0 digital control systems which were developed to replace the legacy LLRF Systems in the CEBAF accelerator [2,3]. </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These systems utilize the Self Excited Loop Amplitude and Phase (SELAP) algorithm for cavity control – a fully functional phase and amplitude locked Self Excited Loop [2,3]. </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FCCs were installed along with the heater, HPA, interlock, and stepper motor chassis and their power supplies as a part of the upgrade. </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heater, arc, IR, probe, and stepper cables are connected to the cryomodule.</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Gains, coupling factors, and losses from components both inside and outside of FCCs are measured and each FCC has their in-situ external calibrations performed. </a:t>
            </a:r>
          </a:p>
          <a:p>
            <a:pPr algn="just">
              <a:spcAft>
                <a:spcPts val="304"/>
              </a:spcAft>
            </a:pPr>
            <a:endParaRPr lang="en-US" sz="2200" b="1" dirty="0">
              <a:latin typeface="Arial" panose="020B0604020202020204" pitchFamily="34" charset="0"/>
              <a:ea typeface="Times New Roman" panose="02020603050405020304" pitchFamily="18" charset="0"/>
              <a:cs typeface="Arial" panose="020B0604020202020204" pitchFamily="34" charset="0"/>
            </a:endParaRPr>
          </a:p>
          <a:p>
            <a:pPr algn="ctr">
              <a:spcAft>
                <a:spcPts val="304"/>
              </a:spcAft>
            </a:pPr>
            <a:r>
              <a:rPr lang="en-US" sz="3600" b="1" dirty="0">
                <a:latin typeface="Arial" panose="020B0604020202020204" pitchFamily="34" charset="0"/>
                <a:ea typeface="Times New Roman" panose="02020603050405020304" pitchFamily="18" charset="0"/>
                <a:cs typeface="Arial" panose="020B0604020202020204" pitchFamily="34" charset="0"/>
              </a:rPr>
              <a:t>Pre-Commissioning - Part 1: Testing into Shorts</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The first test was with shorting plates installed on the waveguides so that the high-power systems may be checked out without applying any power into the cavities. </a:t>
            </a:r>
          </a:p>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RF was applied to generate &lt; 100 watts of power and the Klystron Reflected Power (KRRP) readback was monitored to verify the corresponding KRRP interlock, which removes the RF drive to the Klystron to prevent damage. </a:t>
            </a:r>
          </a:p>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All the klystrons/FCCs were checked to ensure the forward and reflected power measurements were similar in EPICS and then verified by measuring the signals with an independent power meter.</a:t>
            </a:r>
          </a:p>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Klystron characterizations were performed to ensure the klystron is behaving as expected and that it is not being driven into saturation. </a:t>
            </a:r>
          </a:p>
          <a:p>
            <a:pPr marL="800100" lvl="1"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This test enables a mapping between the FCC GASK to the power measured by a coupler downstream of isolator. </a:t>
            </a:r>
          </a:p>
          <a:p>
            <a:pPr marL="800100" lvl="1"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Characterization involves ramping the drive power from minimum to maximum for a very short time interval with a single fixed frequency (tone) while the cavity forward power magnitude and phase are measured.</a:t>
            </a:r>
          </a:p>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All klystrons showed a theoretical klystron power ~5 kW. </a:t>
            </a:r>
          </a:p>
          <a:p>
            <a:pPr marL="342900" indent="-342900" algn="just">
              <a:spcAft>
                <a:spcPts val="304"/>
              </a:spcAft>
              <a:buFont typeface="Arial" panose="020B0604020202020204" pitchFamily="34" charset="0"/>
              <a:buChar char="•"/>
            </a:pPr>
            <a:r>
              <a:rPr lang="en-US" sz="2800" dirty="0">
                <a:latin typeface="Arial" panose="020B0604020202020204" pitchFamily="34" charset="0"/>
                <a:ea typeface="Times New Roman" panose="02020603050405020304" pitchFamily="18" charset="0"/>
                <a:cs typeface="Arial" panose="020B0604020202020204" pitchFamily="34" charset="0"/>
              </a:rPr>
              <a:t>Once the numbers in these initial tests were within the expected range, the waveguides were then connected to the cavities (which were cooled to 2K).</a:t>
            </a:r>
          </a:p>
          <a:p>
            <a:pPr algn="just">
              <a:spcAft>
                <a:spcPts val="304"/>
              </a:spcAft>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algn="just">
              <a:spcAft>
                <a:spcPts val="304"/>
              </a:spcAft>
            </a:pPr>
            <a:r>
              <a:rPr lang="en-US" sz="24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304"/>
              </a:spcAft>
            </a:pPr>
            <a:endParaRPr lang="en-US" sz="2400" dirty="0">
              <a:latin typeface="Arial" panose="020B0604020202020204" pitchFamily="34" charset="0"/>
              <a:ea typeface="Times New Roman" panose="02020603050405020304" pitchFamily="18" charset="0"/>
              <a:cs typeface="Arial" panose="020B0604020202020204" pitchFamily="34" charset="0"/>
            </a:endParaRPr>
          </a:p>
          <a:p>
            <a:pPr algn="just">
              <a:spcAft>
                <a:spcPts val="304"/>
              </a:spcAft>
            </a:pPr>
            <a:r>
              <a:rPr lang="en-US" sz="2400" dirty="0">
                <a:latin typeface="Arial" panose="020B0604020202020204" pitchFamily="34" charset="0"/>
                <a:ea typeface="Times New Roman" panose="02020603050405020304" pitchFamily="18" charset="0"/>
                <a:cs typeface="Arial" panose="020B0604020202020204" pitchFamily="34" charset="0"/>
              </a:rPr>
              <a:t>													</a:t>
            </a:r>
          </a:p>
          <a:p>
            <a:pPr algn="just">
              <a:spcAft>
                <a:spcPts val="304"/>
              </a:spcAft>
            </a:pPr>
            <a:endParaRPr lang="en-US" sz="2200" b="1" dirty="0">
              <a:latin typeface="Arial" panose="020B0604020202020204" pitchFamily="34" charset="0"/>
              <a:ea typeface="Times New Roman" panose="02020603050405020304" pitchFamily="18" charset="0"/>
              <a:cs typeface="Arial" panose="020B0604020202020204" pitchFamily="34" charset="0"/>
            </a:endParaRPr>
          </a:p>
        </p:txBody>
      </p:sp>
      <p:sp>
        <p:nvSpPr>
          <p:cNvPr id="31" name="Rounded Rectangle 47">
            <a:extLst>
              <a:ext uri="{FF2B5EF4-FFF2-40B4-BE49-F238E27FC236}">
                <a16:creationId xmlns:a16="http://schemas.microsoft.com/office/drawing/2014/main" id="{E89A5251-31D8-4B7E-ABC7-61B531FAF83F}"/>
              </a:ext>
            </a:extLst>
          </p:cNvPr>
          <p:cNvSpPr/>
          <p:nvPr/>
        </p:nvSpPr>
        <p:spPr bwMode="auto">
          <a:xfrm>
            <a:off x="16765927" y="8604097"/>
            <a:ext cx="15533041" cy="8276997"/>
          </a:xfrm>
          <a:prstGeom prst="roundRect">
            <a:avLst/>
          </a:prstGeom>
          <a:solidFill>
            <a:schemeClr val="bg1">
              <a:lumMod val="95000"/>
            </a:schemeClr>
          </a:solidFill>
          <a:ln w="9525" cap="flat" cmpd="sng" algn="ctr">
            <a:solidFill>
              <a:srgbClr val="024B5C"/>
            </a:solidFill>
            <a:prstDash val="solid"/>
            <a:round/>
            <a:headEnd type="none" w="med" len="med"/>
            <a:tailEnd type="none" w="med" len="med"/>
          </a:ln>
          <a:effectLst/>
        </p:spPr>
        <p:txBody>
          <a:bodyPr vert="horz" wrap="square" lIns="208089" tIns="0" rIns="208089" bIns="104045" numCol="1" rtlCol="0" anchor="t" anchorCtr="0" compatLnSpc="1">
            <a:prstTxWarp prst="textNoShape">
              <a:avLst/>
            </a:prstTxWarp>
            <a:noAutofit/>
          </a:bodyPr>
          <a:lstStyle/>
          <a:p>
            <a:pPr algn="ctr">
              <a:spcAft>
                <a:spcPts val="304"/>
              </a:spcAft>
            </a:pPr>
            <a:r>
              <a:rPr lang="en-US" sz="3600" b="1" dirty="0">
                <a:latin typeface="Arial" panose="020B0604020202020204" pitchFamily="34" charset="0"/>
                <a:ea typeface="Times New Roman" panose="02020603050405020304" pitchFamily="18" charset="0"/>
                <a:cs typeface="Arial" panose="020B0604020202020204" pitchFamily="34" charset="0"/>
              </a:rPr>
              <a:t>Pre-Commissioning - Part 2: Testing Cavities</a:t>
            </a:r>
          </a:p>
          <a:p>
            <a:pPr algn="just">
              <a:spcAft>
                <a:spcPts val="304"/>
              </a:spcAft>
            </a:pPr>
            <a:r>
              <a:rPr lang="en-US" sz="2800" b="1" u="sng" dirty="0">
                <a:latin typeface="Arial" panose="020B0604020202020204" pitchFamily="34" charset="0"/>
                <a:cs typeface="Arial" panose="020B0604020202020204" pitchFamily="34" charset="0"/>
              </a:rPr>
              <a:t>Cavity interlocks , stepper motor settings and low power commissioning</a:t>
            </a:r>
            <a:r>
              <a:rPr lang="en-US" sz="2800" u="sng"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Interlocks were verified to ensure that a fault opens the RF switch when a fault occurs.</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Waveguide window (sits between the cold cavity, held under vacuum, and the pressurized waveguide), temperature interlock, cavity waveguide and beamline vacuum interlocks, Arc detector (protect ceramic windows in the input waveguides from damage caused by electrical arcs) interlocks and helium level interlock were tested.</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fiber connections were checked to ensure the signal from FSD to the machine protection system is working and the signals are propagating to the FSD multi tree.</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Prior to tuning the cavities to machine frequency, the tuner settings are configured (stepper limits, stepper current, etc.). </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RF power of less than 100 watts is applied to each cavity and cavity detune frequency is measured.</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Each cavity is then tuned to the machine frequency. </a:t>
            </a:r>
          </a:p>
          <a:p>
            <a:pPr algn="just">
              <a:spcAft>
                <a:spcPts val="304"/>
              </a:spcAft>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algn="just">
              <a:spcAft>
                <a:spcPts val="304"/>
              </a:spcAft>
            </a:pPr>
            <a:r>
              <a:rPr lang="en-US" sz="2400" i="1" dirty="0">
                <a:latin typeface="Arial" panose="020B0604020202020204" pitchFamily="34" charset="0"/>
                <a:ea typeface="Times New Roman" panose="02020603050405020304" pitchFamily="18" charset="0"/>
                <a:cs typeface="Arial" panose="020B0604020202020204" pitchFamily="34" charset="0"/>
              </a:rPr>
              <a:t>						   					  </a:t>
            </a:r>
          </a:p>
          <a:p>
            <a:pPr algn="just">
              <a:spcAft>
                <a:spcPts val="304"/>
              </a:spcAft>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algn="just">
              <a:spcAft>
                <a:spcPts val="304"/>
              </a:spcAft>
            </a:pPr>
            <a:r>
              <a:rPr lang="en-US" sz="2400" i="1" dirty="0">
                <a:latin typeface="Arial" panose="020B0604020202020204" pitchFamily="34" charset="0"/>
                <a:ea typeface="Times New Roman" panose="02020603050405020304" pitchFamily="18" charset="0"/>
                <a:cs typeface="Arial" panose="020B0604020202020204" pitchFamily="34" charset="0"/>
              </a:rPr>
              <a:t>													</a:t>
            </a:r>
          </a:p>
          <a:p>
            <a:pPr algn="just">
              <a:spcAft>
                <a:spcPts val="304"/>
              </a:spcAft>
            </a:pPr>
            <a:endParaRPr lang="en-US" sz="2200" b="1" dirty="0">
              <a:latin typeface="Arial" panose="020B0604020202020204" pitchFamily="34" charset="0"/>
              <a:ea typeface="Times New Roman" panose="02020603050405020304" pitchFamily="18" charset="0"/>
              <a:cs typeface="Arial" panose="020B0604020202020204" pitchFamily="34" charset="0"/>
            </a:endParaRPr>
          </a:p>
        </p:txBody>
      </p:sp>
      <p:sp>
        <p:nvSpPr>
          <p:cNvPr id="32" name="Rounded Rectangle 47">
            <a:extLst>
              <a:ext uri="{FF2B5EF4-FFF2-40B4-BE49-F238E27FC236}">
                <a16:creationId xmlns:a16="http://schemas.microsoft.com/office/drawing/2014/main" id="{D58F4113-710A-4B29-B6E1-BD8247C951A4}"/>
              </a:ext>
            </a:extLst>
          </p:cNvPr>
          <p:cNvSpPr/>
          <p:nvPr/>
        </p:nvSpPr>
        <p:spPr bwMode="auto">
          <a:xfrm>
            <a:off x="16799378" y="17750417"/>
            <a:ext cx="15533041" cy="12360296"/>
          </a:xfrm>
          <a:prstGeom prst="roundRect">
            <a:avLst/>
          </a:prstGeom>
          <a:solidFill>
            <a:schemeClr val="bg1">
              <a:lumMod val="95000"/>
            </a:schemeClr>
          </a:solidFill>
          <a:ln w="9525" cap="flat" cmpd="sng" algn="ctr">
            <a:solidFill>
              <a:srgbClr val="024B5C"/>
            </a:solidFill>
            <a:prstDash val="solid"/>
            <a:round/>
            <a:headEnd type="none" w="med" len="med"/>
            <a:tailEnd type="none" w="med" len="med"/>
          </a:ln>
          <a:effectLst/>
        </p:spPr>
        <p:txBody>
          <a:bodyPr vert="horz" wrap="square" lIns="208089" tIns="0" rIns="208089" bIns="104045" numCol="1" rtlCol="0" anchor="t" anchorCtr="0" compatLnSpc="1">
            <a:prstTxWarp prst="textNoShape">
              <a:avLst/>
            </a:prstTxWarp>
            <a:noAutofit/>
          </a:bodyPr>
          <a:lstStyle/>
          <a:p>
            <a:pPr algn="ctr">
              <a:spcAft>
                <a:spcPts val="304"/>
              </a:spcAft>
            </a:pPr>
            <a:r>
              <a:rPr lang="en-US" sz="3600" b="1" dirty="0">
                <a:latin typeface="Arial" panose="020B0604020202020204" pitchFamily="34" charset="0"/>
                <a:ea typeface="Times New Roman" panose="02020603050405020304" pitchFamily="18" charset="0"/>
                <a:cs typeface="Arial" panose="020B0604020202020204" pitchFamily="34" charset="0"/>
              </a:rPr>
              <a:t>Pre-Commissioning - Part 3: Cavity setup for operations</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SRF commences the next phase of commissioning - this includes determining the operational conditions of the cavities and cryomodule in their installed configuration. </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The measured external quality factors (Qext), intrinsic quality factors (Q0) and the stored energy (accelerating gradient) of the cavity are stored in </a:t>
            </a:r>
            <a:r>
              <a:rPr lang="en-US" sz="2800" dirty="0" err="1">
                <a:latin typeface="Arial" panose="020B0604020202020204" pitchFamily="34" charset="0"/>
                <a:cs typeface="Arial" panose="020B0604020202020204" pitchFamily="34" charset="0"/>
              </a:rPr>
              <a:t>JLab's</a:t>
            </a:r>
            <a:r>
              <a:rPr lang="en-US" sz="2800" dirty="0">
                <a:latin typeface="Arial" panose="020B0604020202020204" pitchFamily="34" charset="0"/>
                <a:cs typeface="Arial" panose="020B0604020202020204" pitchFamily="34" charset="0"/>
              </a:rPr>
              <a:t> CEBAF Element Database (CED) to record the final cavity configuration for operations.</a:t>
            </a:r>
          </a:p>
          <a:p>
            <a:pPr marL="457200" indent="-457200" algn="just">
              <a:spcAft>
                <a:spcPts val="304"/>
              </a:spcAft>
              <a:buFont typeface="Arial" panose="020B0604020202020204" pitchFamily="34" charset="0"/>
              <a:buChar char="•"/>
            </a:pPr>
            <a:r>
              <a:rPr lang="en-US" sz="2800" dirty="0">
                <a:latin typeface="Arial" panose="020B0604020202020204" pitchFamily="34" charset="0"/>
                <a:cs typeface="Arial" panose="020B0604020202020204" pitchFamily="34" charset="0"/>
              </a:rPr>
              <a:t>Once the operational gradients were determined by SRF, automatic cavity characterizations are performed to confirm the Qext values, the optimal loop gains are entered and then the cavities are operated in SELAP mode for beam operations.</a:t>
            </a:r>
            <a:endParaRPr lang="en-US" sz="2400" i="1" dirty="0">
              <a:latin typeface="Arial" panose="020B0604020202020204" pitchFamily="34" charset="0"/>
              <a:cs typeface="Arial" panose="020B0604020202020204" pitchFamily="34" charset="0"/>
            </a:endParaRPr>
          </a:p>
          <a:p>
            <a:pPr algn="just">
              <a:spcAft>
                <a:spcPts val="304"/>
              </a:spcAft>
            </a:pPr>
            <a:endParaRPr lang="en-US" sz="2400" b="1" i="1" dirty="0">
              <a:latin typeface="Arial" panose="020B0604020202020204" pitchFamily="34" charset="0"/>
              <a:ea typeface="Times New Roman" panose="02020603050405020304" pitchFamily="18" charset="0"/>
              <a:cs typeface="Arial" panose="020B0604020202020204" pitchFamily="34" charset="0"/>
            </a:endParaRPr>
          </a:p>
          <a:p>
            <a:pPr algn="just">
              <a:spcAft>
                <a:spcPts val="304"/>
              </a:spcAft>
            </a:pPr>
            <a:r>
              <a:rPr lang="en-US" sz="2800" b="1" dirty="0">
                <a:latin typeface="Arial" panose="020B0604020202020204" pitchFamily="34" charset="0"/>
                <a:ea typeface="Times New Roman" panose="02020603050405020304" pitchFamily="18" charset="0"/>
                <a:cs typeface="Arial" panose="020B0604020202020204" pitchFamily="34" charset="0"/>
              </a:rPr>
              <a:t>Table 01: Maximum Klystron powers from klystron characterization and External Quality factors from cavity characterization.</a:t>
            </a:r>
          </a:p>
          <a:p>
            <a:pPr marL="342900" indent="-342900" algn="just">
              <a:spcAft>
                <a:spcPts val="304"/>
              </a:spcAft>
              <a:buFont typeface="Arial" panose="020B0604020202020204" pitchFamily="34" charset="0"/>
              <a:buChar char="•"/>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Aft>
                <a:spcPts val="304"/>
              </a:spcAft>
              <a:buFont typeface="Arial" panose="020B0604020202020204" pitchFamily="34" charset="0"/>
              <a:buChar char="•"/>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algn="just">
              <a:spcAft>
                <a:spcPts val="304"/>
              </a:spcAft>
            </a:pPr>
            <a:r>
              <a:rPr lang="en-US" sz="2400" i="1" dirty="0">
                <a:latin typeface="Arial" panose="020B0604020202020204" pitchFamily="34" charset="0"/>
                <a:ea typeface="Times New Roman" panose="02020603050405020304" pitchFamily="18" charset="0"/>
                <a:cs typeface="Arial" panose="020B0604020202020204" pitchFamily="34" charset="0"/>
              </a:rPr>
              <a:t>						   					  </a:t>
            </a:r>
          </a:p>
          <a:p>
            <a:pPr algn="just">
              <a:spcAft>
                <a:spcPts val="304"/>
              </a:spcAft>
            </a:pPr>
            <a:endParaRPr lang="en-US" sz="2400" i="1" dirty="0">
              <a:latin typeface="Arial" panose="020B0604020202020204" pitchFamily="34" charset="0"/>
              <a:ea typeface="Times New Roman" panose="02020603050405020304" pitchFamily="18" charset="0"/>
              <a:cs typeface="Arial" panose="020B0604020202020204" pitchFamily="34" charset="0"/>
            </a:endParaRPr>
          </a:p>
          <a:p>
            <a:pPr algn="just">
              <a:spcAft>
                <a:spcPts val="304"/>
              </a:spcAft>
            </a:pPr>
            <a:r>
              <a:rPr lang="en-US" sz="2400" i="1" dirty="0">
                <a:latin typeface="Arial" panose="020B0604020202020204" pitchFamily="34" charset="0"/>
                <a:ea typeface="Times New Roman" panose="02020603050405020304" pitchFamily="18" charset="0"/>
                <a:cs typeface="Arial" panose="020B0604020202020204" pitchFamily="34" charset="0"/>
              </a:rPr>
              <a:t>													</a:t>
            </a:r>
          </a:p>
          <a:p>
            <a:pPr algn="just">
              <a:spcAft>
                <a:spcPts val="304"/>
              </a:spcAft>
            </a:pPr>
            <a:endParaRPr lang="en-US" sz="2200" b="1" dirty="0">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3" name="Table 2">
            <a:extLst>
              <a:ext uri="{FF2B5EF4-FFF2-40B4-BE49-F238E27FC236}">
                <a16:creationId xmlns:a16="http://schemas.microsoft.com/office/drawing/2014/main" id="{0E67B895-247B-4BEA-BDEE-AF030A41B892}"/>
              </a:ext>
            </a:extLst>
          </p:cNvPr>
          <p:cNvGraphicFramePr>
            <a:graphicFrameLocks noGrp="1"/>
          </p:cNvGraphicFramePr>
          <p:nvPr>
            <p:extLst>
              <p:ext uri="{D42A27DB-BD31-4B8C-83A1-F6EECF244321}">
                <p14:modId xmlns:p14="http://schemas.microsoft.com/office/powerpoint/2010/main" val="4186555836"/>
              </p:ext>
            </p:extLst>
          </p:nvPr>
        </p:nvGraphicFramePr>
        <p:xfrm>
          <a:off x="17960197" y="23752523"/>
          <a:ext cx="13144500" cy="5925005"/>
        </p:xfrm>
        <a:graphic>
          <a:graphicData uri="http://schemas.openxmlformats.org/drawingml/2006/table">
            <a:tbl>
              <a:tblPr firstRow="1" bandRow="1">
                <a:tableStyleId>{616DA210-FB5B-4158-B5E0-FEB733F419BA}</a:tableStyleId>
              </a:tblPr>
              <a:tblGrid>
                <a:gridCol w="2628900">
                  <a:extLst>
                    <a:ext uri="{9D8B030D-6E8A-4147-A177-3AD203B41FA5}">
                      <a16:colId xmlns:a16="http://schemas.microsoft.com/office/drawing/2014/main" val="782381807"/>
                    </a:ext>
                  </a:extLst>
                </a:gridCol>
                <a:gridCol w="2628900">
                  <a:extLst>
                    <a:ext uri="{9D8B030D-6E8A-4147-A177-3AD203B41FA5}">
                      <a16:colId xmlns:a16="http://schemas.microsoft.com/office/drawing/2014/main" val="3393122373"/>
                    </a:ext>
                  </a:extLst>
                </a:gridCol>
                <a:gridCol w="2628900">
                  <a:extLst>
                    <a:ext uri="{9D8B030D-6E8A-4147-A177-3AD203B41FA5}">
                      <a16:colId xmlns:a16="http://schemas.microsoft.com/office/drawing/2014/main" val="162267402"/>
                    </a:ext>
                  </a:extLst>
                </a:gridCol>
                <a:gridCol w="2628900">
                  <a:extLst>
                    <a:ext uri="{9D8B030D-6E8A-4147-A177-3AD203B41FA5}">
                      <a16:colId xmlns:a16="http://schemas.microsoft.com/office/drawing/2014/main" val="412918911"/>
                    </a:ext>
                  </a:extLst>
                </a:gridCol>
                <a:gridCol w="2628900">
                  <a:extLst>
                    <a:ext uri="{9D8B030D-6E8A-4147-A177-3AD203B41FA5}">
                      <a16:colId xmlns:a16="http://schemas.microsoft.com/office/drawing/2014/main" val="1931911661"/>
                    </a:ext>
                  </a:extLst>
                </a:gridCol>
              </a:tblGrid>
              <a:tr h="499356">
                <a:tc rowSpan="2">
                  <a:txBody>
                    <a:bodyPr/>
                    <a:lstStyle/>
                    <a:p>
                      <a:pPr algn="ctr"/>
                      <a:r>
                        <a:rPr lang="en-US" sz="2800" dirty="0">
                          <a:latin typeface="Arial" panose="020B0604020202020204" pitchFamily="34" charset="0"/>
                          <a:cs typeface="Arial" panose="020B0604020202020204" pitchFamily="34" charset="0"/>
                        </a:rPr>
                        <a:t>Cavity</a:t>
                      </a:r>
                    </a:p>
                  </a:txBody>
                  <a:tcPr anchor="ctr"/>
                </a:tc>
                <a:tc gridSpan="2">
                  <a:txBody>
                    <a:bodyPr/>
                    <a:lstStyle/>
                    <a:p>
                      <a:pPr algn="ctr"/>
                      <a:r>
                        <a:rPr lang="en-US" sz="2800" dirty="0">
                          <a:latin typeface="Arial" panose="020B0604020202020204" pitchFamily="34" charset="0"/>
                          <a:cs typeface="Arial" panose="020B0604020202020204" pitchFamily="34" charset="0"/>
                        </a:rPr>
                        <a:t>1L09</a:t>
                      </a:r>
                    </a:p>
                  </a:txBody>
                  <a:tcPr anchor="ctr"/>
                </a:tc>
                <a:tc hMerge="1">
                  <a:txBody>
                    <a:bodyPr/>
                    <a:lstStyle/>
                    <a:p>
                      <a:endParaRPr lang="en-US" sz="2800" dirty="0">
                        <a:latin typeface="Arial" panose="020B0604020202020204" pitchFamily="34" charset="0"/>
                        <a:cs typeface="Arial" panose="020B0604020202020204" pitchFamily="34" charset="0"/>
                      </a:endParaRPr>
                    </a:p>
                  </a:txBody>
                  <a:tcPr/>
                </a:tc>
                <a:tc gridSpan="2">
                  <a:txBody>
                    <a:bodyPr/>
                    <a:lstStyle/>
                    <a:p>
                      <a:pPr algn="ctr"/>
                      <a:r>
                        <a:rPr lang="en-US" sz="2800" dirty="0">
                          <a:latin typeface="Arial" panose="020B0604020202020204" pitchFamily="34" charset="0"/>
                          <a:cs typeface="Arial" panose="020B0604020202020204" pitchFamily="34" charset="0"/>
                        </a:rPr>
                        <a:t>2L05</a:t>
                      </a:r>
                    </a:p>
                  </a:txBody>
                  <a:tcPr anchor="ctr"/>
                </a:tc>
                <a:tc hMerge="1">
                  <a:txBody>
                    <a:bodyPr/>
                    <a:lstStyle/>
                    <a:p>
                      <a:endParaRPr lang="en-US" sz="2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176932"/>
                  </a:ext>
                </a:extLst>
              </a:tr>
              <a:tr h="1261565">
                <a:tc vMerge="1">
                  <a:txBody>
                    <a:bodyPr/>
                    <a:lstStyle/>
                    <a:p>
                      <a:endParaRPr lang="en-US" sz="2800" dirty="0">
                        <a:latin typeface="Arial" panose="020B0604020202020204" pitchFamily="34" charset="0"/>
                        <a:cs typeface="Arial" panose="020B0604020202020204" pitchFamily="34" charset="0"/>
                      </a:endParaRPr>
                    </a:p>
                  </a:txBody>
                  <a:tcPr/>
                </a:tc>
                <a:tc>
                  <a:txBody>
                    <a:bodyPr/>
                    <a:lstStyle/>
                    <a:p>
                      <a:pPr algn="ctr"/>
                      <a:r>
                        <a:rPr lang="en-US" sz="2800" dirty="0">
                          <a:latin typeface="Arial" panose="020B0604020202020204" pitchFamily="34" charset="0"/>
                          <a:cs typeface="Arial" panose="020B0604020202020204" pitchFamily="34" charset="0"/>
                        </a:rPr>
                        <a:t>Max kly. Power (kW)</a:t>
                      </a:r>
                    </a:p>
                  </a:txBody>
                  <a:tcPr anchor="ctr"/>
                </a:tc>
                <a:tc>
                  <a:txBody>
                    <a:bodyPr/>
                    <a:lstStyle/>
                    <a:p>
                      <a:pPr algn="ctr"/>
                      <a:r>
                        <a:rPr lang="en-US" sz="2800" dirty="0">
                          <a:latin typeface="Arial" panose="020B0604020202020204" pitchFamily="34" charset="0"/>
                          <a:cs typeface="Arial" panose="020B0604020202020204" pitchFamily="34" charset="0"/>
                        </a:rPr>
                        <a:t>Qext (X10</a:t>
                      </a:r>
                      <a:r>
                        <a:rPr lang="en-US" sz="2800" baseline="30000" dirty="0">
                          <a:latin typeface="Arial" panose="020B0604020202020204" pitchFamily="34" charset="0"/>
                          <a:cs typeface="Arial" panose="020B0604020202020204" pitchFamily="34" charset="0"/>
                        </a:rPr>
                        <a:t>7</a:t>
                      </a:r>
                      <a:r>
                        <a:rPr lang="en-US" sz="2800" dirty="0">
                          <a:latin typeface="Arial" panose="020B0604020202020204" pitchFamily="34" charset="0"/>
                          <a:cs typeface="Arial" panose="020B0604020202020204" pitchFamily="34" charset="0"/>
                        </a:rPr>
                        <a:t>)  </a:t>
                      </a:r>
                    </a:p>
                  </a:txBody>
                  <a:tcPr anchor="ctr"/>
                </a:tc>
                <a:tc>
                  <a:txBody>
                    <a:bodyPr/>
                    <a:lstStyle/>
                    <a:p>
                      <a:pPr algn="ctr"/>
                      <a:r>
                        <a:rPr lang="en-US" sz="2800" dirty="0">
                          <a:latin typeface="Arial" panose="020B0604020202020204" pitchFamily="34" charset="0"/>
                          <a:cs typeface="Arial" panose="020B0604020202020204" pitchFamily="34" charset="0"/>
                        </a:rPr>
                        <a:t>Max kly. Power (kW)</a:t>
                      </a:r>
                    </a:p>
                  </a:txBody>
                  <a:tcPr anchor="ctr"/>
                </a:tc>
                <a:tc>
                  <a:txBody>
                    <a:bodyPr/>
                    <a:lstStyle/>
                    <a:p>
                      <a:pPr algn="ctr"/>
                      <a:r>
                        <a:rPr lang="en-US" sz="2800" dirty="0">
                          <a:latin typeface="Arial" panose="020B0604020202020204" pitchFamily="34" charset="0"/>
                          <a:cs typeface="Arial" panose="020B0604020202020204" pitchFamily="34" charset="0"/>
                        </a:rPr>
                        <a:t>Qext (X10</a:t>
                      </a:r>
                      <a:r>
                        <a:rPr lang="en-US" sz="2800" baseline="30000" dirty="0">
                          <a:latin typeface="Arial" panose="020B0604020202020204" pitchFamily="34" charset="0"/>
                          <a:cs typeface="Arial" panose="020B0604020202020204" pitchFamily="34" charset="0"/>
                        </a:rPr>
                        <a:t>7</a:t>
                      </a:r>
                      <a:r>
                        <a:rPr lang="en-US" sz="2800" dirty="0">
                          <a:latin typeface="Arial" panose="020B0604020202020204" pitchFamily="34" charset="0"/>
                          <a:cs typeface="Arial" panose="020B0604020202020204" pitchFamily="34" charset="0"/>
                        </a:rPr>
                        <a:t>) </a:t>
                      </a:r>
                    </a:p>
                  </a:txBody>
                  <a:tcPr anchor="ctr"/>
                </a:tc>
                <a:extLst>
                  <a:ext uri="{0D108BD9-81ED-4DB2-BD59-A6C34878D82A}">
                    <a16:rowId xmlns:a16="http://schemas.microsoft.com/office/drawing/2014/main" val="2256017080"/>
                  </a:ext>
                </a:extLst>
              </a:tr>
              <a:tr h="499356">
                <a:tc>
                  <a:txBody>
                    <a:bodyPr/>
                    <a:lstStyle/>
                    <a:p>
                      <a:pPr algn="ctr"/>
                      <a:r>
                        <a:rPr lang="en-US" sz="2800" dirty="0">
                          <a:latin typeface="Arial" panose="020B0604020202020204" pitchFamily="34" charset="0"/>
                          <a:cs typeface="Arial" panose="020B0604020202020204" pitchFamily="34" charset="0"/>
                        </a:rPr>
                        <a:t>1</a:t>
                      </a:r>
                    </a:p>
                  </a:txBody>
                  <a:tcPr anchor="ctr"/>
                </a:tc>
                <a:tc>
                  <a:txBody>
                    <a:bodyPr/>
                    <a:lstStyle/>
                    <a:p>
                      <a:pPr algn="ctr"/>
                      <a:r>
                        <a:rPr lang="en-US" sz="2800" dirty="0">
                          <a:latin typeface="Arial" panose="020B0604020202020204" pitchFamily="34" charset="0"/>
                          <a:cs typeface="Arial" panose="020B0604020202020204" pitchFamily="34" charset="0"/>
                        </a:rPr>
                        <a:t>5.15</a:t>
                      </a:r>
                    </a:p>
                  </a:txBody>
                  <a:tcPr anchor="ctr"/>
                </a:tc>
                <a:tc>
                  <a:txBody>
                    <a:bodyPr/>
                    <a:lstStyle/>
                    <a:p>
                      <a:pPr algn="ctr"/>
                      <a:r>
                        <a:rPr lang="en-US" sz="2800" dirty="0">
                          <a:latin typeface="Arial" panose="020B0604020202020204" pitchFamily="34" charset="0"/>
                          <a:cs typeface="Arial" panose="020B0604020202020204" pitchFamily="34" charset="0"/>
                        </a:rPr>
                        <a:t>2.7</a:t>
                      </a:r>
                    </a:p>
                  </a:txBody>
                  <a:tcPr anchor="ctr"/>
                </a:tc>
                <a:tc>
                  <a:txBody>
                    <a:bodyPr/>
                    <a:lstStyle/>
                    <a:p>
                      <a:pPr algn="ctr"/>
                      <a:r>
                        <a:rPr lang="en-US" sz="2800" dirty="0">
                          <a:latin typeface="Arial" panose="020B0604020202020204" pitchFamily="34" charset="0"/>
                          <a:cs typeface="Arial" panose="020B0604020202020204" pitchFamily="34" charset="0"/>
                        </a:rPr>
                        <a:t>5.65</a:t>
                      </a:r>
                    </a:p>
                  </a:txBody>
                  <a:tcPr anchor="ctr"/>
                </a:tc>
                <a:tc>
                  <a:txBody>
                    <a:bodyPr/>
                    <a:lstStyle/>
                    <a:p>
                      <a:pPr algn="ctr"/>
                      <a:r>
                        <a:rPr lang="en-US" sz="2800" dirty="0">
                          <a:latin typeface="Arial" panose="020B0604020202020204" pitchFamily="34" charset="0"/>
                          <a:cs typeface="Arial" panose="020B0604020202020204" pitchFamily="34" charset="0"/>
                        </a:rPr>
                        <a:t>1.2</a:t>
                      </a:r>
                    </a:p>
                  </a:txBody>
                  <a:tcPr anchor="ctr"/>
                </a:tc>
                <a:extLst>
                  <a:ext uri="{0D108BD9-81ED-4DB2-BD59-A6C34878D82A}">
                    <a16:rowId xmlns:a16="http://schemas.microsoft.com/office/drawing/2014/main" val="3699451225"/>
                  </a:ext>
                </a:extLst>
              </a:tr>
              <a:tr h="499356">
                <a:tc>
                  <a:txBody>
                    <a:bodyPr/>
                    <a:lstStyle/>
                    <a:p>
                      <a:pPr algn="ctr"/>
                      <a:r>
                        <a:rPr lang="en-US" sz="2800" dirty="0">
                          <a:latin typeface="Arial" panose="020B0604020202020204" pitchFamily="34" charset="0"/>
                          <a:cs typeface="Arial" panose="020B0604020202020204" pitchFamily="34" charset="0"/>
                        </a:rPr>
                        <a:t>2</a:t>
                      </a:r>
                    </a:p>
                  </a:txBody>
                  <a:tcPr anchor="ctr"/>
                </a:tc>
                <a:tc>
                  <a:txBody>
                    <a:bodyPr/>
                    <a:lstStyle/>
                    <a:p>
                      <a:pPr algn="ctr"/>
                      <a:r>
                        <a:rPr lang="en-US" sz="2800" dirty="0">
                          <a:latin typeface="Arial" panose="020B0604020202020204" pitchFamily="34" charset="0"/>
                          <a:cs typeface="Arial" panose="020B0604020202020204" pitchFamily="34" charset="0"/>
                        </a:rPr>
                        <a:t>4.75</a:t>
                      </a:r>
                    </a:p>
                  </a:txBody>
                  <a:tcPr anchor="ctr"/>
                </a:tc>
                <a:tc>
                  <a:txBody>
                    <a:bodyPr/>
                    <a:lstStyle/>
                    <a:p>
                      <a:pPr algn="ctr"/>
                      <a:r>
                        <a:rPr lang="en-US" sz="2800" dirty="0">
                          <a:latin typeface="Arial" panose="020B0604020202020204" pitchFamily="34" charset="0"/>
                          <a:cs typeface="Arial" panose="020B0604020202020204" pitchFamily="34" charset="0"/>
                        </a:rPr>
                        <a:t>2.9</a:t>
                      </a:r>
                    </a:p>
                  </a:txBody>
                  <a:tcPr anchor="ctr"/>
                </a:tc>
                <a:tc>
                  <a:txBody>
                    <a:bodyPr/>
                    <a:lstStyle/>
                    <a:p>
                      <a:pPr algn="ctr"/>
                      <a:r>
                        <a:rPr lang="en-US" sz="2800" dirty="0">
                          <a:latin typeface="Arial" panose="020B0604020202020204" pitchFamily="34" charset="0"/>
                          <a:cs typeface="Arial" panose="020B0604020202020204" pitchFamily="34" charset="0"/>
                        </a:rPr>
                        <a:t>5.90</a:t>
                      </a:r>
                    </a:p>
                  </a:txBody>
                  <a:tcPr anchor="ctr"/>
                </a:tc>
                <a:tc>
                  <a:txBody>
                    <a:bodyPr/>
                    <a:lstStyle/>
                    <a:p>
                      <a:pPr algn="ctr"/>
                      <a:r>
                        <a:rPr lang="en-US" sz="2800" dirty="0">
                          <a:latin typeface="Arial" panose="020B0604020202020204" pitchFamily="34" charset="0"/>
                          <a:cs typeface="Arial" panose="020B0604020202020204" pitchFamily="34" charset="0"/>
                        </a:rPr>
                        <a:t>1.5</a:t>
                      </a:r>
                    </a:p>
                  </a:txBody>
                  <a:tcPr anchor="ctr"/>
                </a:tc>
                <a:extLst>
                  <a:ext uri="{0D108BD9-81ED-4DB2-BD59-A6C34878D82A}">
                    <a16:rowId xmlns:a16="http://schemas.microsoft.com/office/drawing/2014/main" val="1300911007"/>
                  </a:ext>
                </a:extLst>
              </a:tr>
              <a:tr h="499356">
                <a:tc>
                  <a:txBody>
                    <a:bodyPr/>
                    <a:lstStyle/>
                    <a:p>
                      <a:pPr algn="ctr"/>
                      <a:r>
                        <a:rPr lang="en-US" sz="2800" dirty="0">
                          <a:latin typeface="Arial" panose="020B0604020202020204" pitchFamily="34" charset="0"/>
                          <a:cs typeface="Arial" panose="020B0604020202020204" pitchFamily="34" charset="0"/>
                        </a:rPr>
                        <a:t>3</a:t>
                      </a:r>
                    </a:p>
                  </a:txBody>
                  <a:tcPr anchor="ctr"/>
                </a:tc>
                <a:tc>
                  <a:txBody>
                    <a:bodyPr/>
                    <a:lstStyle/>
                    <a:p>
                      <a:pPr algn="ctr"/>
                      <a:r>
                        <a:rPr lang="en-US" sz="2800" dirty="0">
                          <a:latin typeface="Arial" panose="020B0604020202020204" pitchFamily="34" charset="0"/>
                          <a:cs typeface="Arial" panose="020B0604020202020204" pitchFamily="34" charset="0"/>
                        </a:rPr>
                        <a:t>5.22</a:t>
                      </a:r>
                    </a:p>
                  </a:txBody>
                  <a:tcPr anchor="ctr"/>
                </a:tc>
                <a:tc>
                  <a:txBody>
                    <a:bodyPr/>
                    <a:lstStyle/>
                    <a:p>
                      <a:pPr algn="ctr"/>
                      <a:r>
                        <a:rPr lang="en-US" sz="2800" dirty="0">
                          <a:latin typeface="Arial" panose="020B0604020202020204" pitchFamily="34" charset="0"/>
                          <a:cs typeface="Arial" panose="020B0604020202020204" pitchFamily="34" charset="0"/>
                        </a:rPr>
                        <a:t>1.7</a:t>
                      </a:r>
                    </a:p>
                  </a:txBody>
                  <a:tcPr anchor="ctr"/>
                </a:tc>
                <a:tc>
                  <a:txBody>
                    <a:bodyPr/>
                    <a:lstStyle/>
                    <a:p>
                      <a:pPr algn="ctr"/>
                      <a:r>
                        <a:rPr lang="en-US" sz="2800" dirty="0">
                          <a:latin typeface="Arial" panose="020B0604020202020204" pitchFamily="34" charset="0"/>
                          <a:cs typeface="Arial" panose="020B0604020202020204" pitchFamily="34" charset="0"/>
                        </a:rPr>
                        <a:t>5.78</a:t>
                      </a:r>
                    </a:p>
                  </a:txBody>
                  <a:tcPr anchor="ctr"/>
                </a:tc>
                <a:tc>
                  <a:txBody>
                    <a:bodyPr/>
                    <a:lstStyle/>
                    <a:p>
                      <a:pPr algn="ctr"/>
                      <a:r>
                        <a:rPr lang="en-US" sz="2800" dirty="0">
                          <a:latin typeface="Arial" panose="020B0604020202020204" pitchFamily="34" charset="0"/>
                          <a:cs typeface="Arial" panose="020B0604020202020204" pitchFamily="34" charset="0"/>
                        </a:rPr>
                        <a:t>1.8</a:t>
                      </a:r>
                    </a:p>
                  </a:txBody>
                  <a:tcPr anchor="ctr"/>
                </a:tc>
                <a:extLst>
                  <a:ext uri="{0D108BD9-81ED-4DB2-BD59-A6C34878D82A}">
                    <a16:rowId xmlns:a16="http://schemas.microsoft.com/office/drawing/2014/main" val="2206550820"/>
                  </a:ext>
                </a:extLst>
              </a:tr>
              <a:tr h="499356">
                <a:tc>
                  <a:txBody>
                    <a:bodyPr/>
                    <a:lstStyle/>
                    <a:p>
                      <a:pPr algn="ctr"/>
                      <a:r>
                        <a:rPr lang="en-US" sz="2800" dirty="0">
                          <a:latin typeface="Arial" panose="020B0604020202020204" pitchFamily="34" charset="0"/>
                          <a:cs typeface="Arial" panose="020B0604020202020204" pitchFamily="34" charset="0"/>
                        </a:rPr>
                        <a:t>4</a:t>
                      </a:r>
                    </a:p>
                  </a:txBody>
                  <a:tcPr anchor="ctr"/>
                </a:tc>
                <a:tc gridSpan="2">
                  <a:txBody>
                    <a:bodyPr/>
                    <a:lstStyle/>
                    <a:p>
                      <a:pPr algn="ctr"/>
                      <a:r>
                        <a:rPr lang="en-US" sz="2800" dirty="0">
                          <a:latin typeface="Arial" panose="020B0604020202020204" pitchFamily="34" charset="0"/>
                          <a:cs typeface="Arial" panose="020B0604020202020204" pitchFamily="34" charset="0"/>
                        </a:rPr>
                        <a:t>Bypassed</a:t>
                      </a:r>
                    </a:p>
                  </a:txBody>
                  <a:tcPr anchor="ctr"/>
                </a:tc>
                <a:tc hMerge="1">
                  <a:txBody>
                    <a:bodyPr/>
                    <a:lstStyle/>
                    <a:p>
                      <a:pPr algn="ctr"/>
                      <a:endParaRPr lang="en-US" sz="2800" dirty="0">
                        <a:latin typeface="Arial" panose="020B0604020202020204" pitchFamily="34" charset="0"/>
                        <a:cs typeface="Arial" panose="020B0604020202020204" pitchFamily="34" charset="0"/>
                      </a:endParaRPr>
                    </a:p>
                  </a:txBody>
                  <a:tcPr anchor="ctr"/>
                </a:tc>
                <a:tc>
                  <a:txBody>
                    <a:bodyPr/>
                    <a:lstStyle/>
                    <a:p>
                      <a:pPr algn="ctr"/>
                      <a:r>
                        <a:rPr lang="en-US" sz="2800" dirty="0">
                          <a:latin typeface="Arial" panose="020B0604020202020204" pitchFamily="34" charset="0"/>
                          <a:cs typeface="Arial" panose="020B0604020202020204" pitchFamily="34" charset="0"/>
                        </a:rPr>
                        <a:t>5.51</a:t>
                      </a:r>
                    </a:p>
                  </a:txBody>
                  <a:tcPr anchor="ctr"/>
                </a:tc>
                <a:tc>
                  <a:txBody>
                    <a:bodyPr/>
                    <a:lstStyle/>
                    <a:p>
                      <a:pPr algn="ctr"/>
                      <a:r>
                        <a:rPr lang="en-US" sz="2800" dirty="0">
                          <a:latin typeface="Arial" panose="020B0604020202020204" pitchFamily="34" charset="0"/>
                          <a:cs typeface="Arial" panose="020B0604020202020204" pitchFamily="34" charset="0"/>
                        </a:rPr>
                        <a:t>1.4</a:t>
                      </a:r>
                    </a:p>
                  </a:txBody>
                  <a:tcPr anchor="ctr"/>
                </a:tc>
                <a:extLst>
                  <a:ext uri="{0D108BD9-81ED-4DB2-BD59-A6C34878D82A}">
                    <a16:rowId xmlns:a16="http://schemas.microsoft.com/office/drawing/2014/main" val="3669954773"/>
                  </a:ext>
                </a:extLst>
              </a:tr>
              <a:tr h="499356">
                <a:tc>
                  <a:txBody>
                    <a:bodyPr/>
                    <a:lstStyle/>
                    <a:p>
                      <a:pPr algn="ctr"/>
                      <a:r>
                        <a:rPr lang="en-US" sz="2800" dirty="0">
                          <a:latin typeface="Arial" panose="020B0604020202020204" pitchFamily="34" charset="0"/>
                          <a:cs typeface="Arial" panose="020B0604020202020204" pitchFamily="34" charset="0"/>
                        </a:rPr>
                        <a:t>5</a:t>
                      </a:r>
                    </a:p>
                  </a:txBody>
                  <a:tcPr anchor="ctr"/>
                </a:tc>
                <a:tc>
                  <a:txBody>
                    <a:bodyPr/>
                    <a:lstStyle/>
                    <a:p>
                      <a:pPr algn="ctr"/>
                      <a:r>
                        <a:rPr lang="en-US" sz="2800" dirty="0">
                          <a:latin typeface="Arial" panose="020B0604020202020204" pitchFamily="34" charset="0"/>
                          <a:cs typeface="Arial" panose="020B0604020202020204" pitchFamily="34" charset="0"/>
                        </a:rPr>
                        <a:t>5.00</a:t>
                      </a:r>
                    </a:p>
                  </a:txBody>
                  <a:tcPr anchor="ctr"/>
                </a:tc>
                <a:tc>
                  <a:txBody>
                    <a:bodyPr/>
                    <a:lstStyle/>
                    <a:p>
                      <a:pPr algn="ctr"/>
                      <a:r>
                        <a:rPr lang="en-US" sz="2800" dirty="0">
                          <a:latin typeface="Arial" panose="020B0604020202020204" pitchFamily="34" charset="0"/>
                          <a:cs typeface="Arial" panose="020B0604020202020204" pitchFamily="34" charset="0"/>
                        </a:rPr>
                        <a:t>1.3</a:t>
                      </a:r>
                    </a:p>
                  </a:txBody>
                  <a:tcPr anchor="ctr"/>
                </a:tc>
                <a:tc>
                  <a:txBody>
                    <a:bodyPr/>
                    <a:lstStyle/>
                    <a:p>
                      <a:pPr algn="ctr"/>
                      <a:r>
                        <a:rPr lang="en-US" sz="2800" dirty="0">
                          <a:latin typeface="Arial" panose="020B0604020202020204" pitchFamily="34" charset="0"/>
                          <a:cs typeface="Arial" panose="020B0604020202020204" pitchFamily="34" charset="0"/>
                        </a:rPr>
                        <a:t>4.76</a:t>
                      </a:r>
                    </a:p>
                  </a:txBody>
                  <a:tcPr anchor="ctr"/>
                </a:tc>
                <a:tc>
                  <a:txBody>
                    <a:bodyPr/>
                    <a:lstStyle/>
                    <a:p>
                      <a:pPr algn="ctr"/>
                      <a:r>
                        <a:rPr lang="en-US" sz="2800" dirty="0">
                          <a:latin typeface="Arial" panose="020B0604020202020204" pitchFamily="34" charset="0"/>
                          <a:cs typeface="Arial" panose="020B0604020202020204" pitchFamily="34" charset="0"/>
                        </a:rPr>
                        <a:t>1.6</a:t>
                      </a:r>
                    </a:p>
                  </a:txBody>
                  <a:tcPr anchor="ctr"/>
                </a:tc>
                <a:extLst>
                  <a:ext uri="{0D108BD9-81ED-4DB2-BD59-A6C34878D82A}">
                    <a16:rowId xmlns:a16="http://schemas.microsoft.com/office/drawing/2014/main" val="362000879"/>
                  </a:ext>
                </a:extLst>
              </a:tr>
              <a:tr h="499356">
                <a:tc>
                  <a:txBody>
                    <a:bodyPr/>
                    <a:lstStyle/>
                    <a:p>
                      <a:pPr algn="ctr"/>
                      <a:r>
                        <a:rPr lang="en-US" sz="2800" dirty="0">
                          <a:latin typeface="Arial" panose="020B0604020202020204" pitchFamily="34" charset="0"/>
                          <a:cs typeface="Arial" panose="020B0604020202020204" pitchFamily="34" charset="0"/>
                        </a:rPr>
                        <a:t>6</a:t>
                      </a:r>
                    </a:p>
                  </a:txBody>
                  <a:tcPr anchor="ctr"/>
                </a:tc>
                <a:tc>
                  <a:txBody>
                    <a:bodyPr/>
                    <a:lstStyle/>
                    <a:p>
                      <a:pPr algn="ctr"/>
                      <a:r>
                        <a:rPr lang="en-US" sz="2800" dirty="0">
                          <a:latin typeface="Arial" panose="020B0604020202020204" pitchFamily="34" charset="0"/>
                          <a:cs typeface="Arial" panose="020B0604020202020204" pitchFamily="34" charset="0"/>
                        </a:rPr>
                        <a:t>5.18</a:t>
                      </a:r>
                    </a:p>
                  </a:txBody>
                  <a:tcPr anchor="ctr"/>
                </a:tc>
                <a:tc>
                  <a:txBody>
                    <a:bodyPr/>
                    <a:lstStyle/>
                    <a:p>
                      <a:pPr algn="ctr"/>
                      <a:r>
                        <a:rPr lang="en-US" sz="2800" dirty="0">
                          <a:latin typeface="Arial" panose="020B0604020202020204" pitchFamily="34" charset="0"/>
                          <a:cs typeface="Arial" panose="020B0604020202020204" pitchFamily="34" charset="0"/>
                        </a:rPr>
                        <a:t>1.2</a:t>
                      </a:r>
                    </a:p>
                  </a:txBody>
                  <a:tcPr anchor="ctr"/>
                </a:tc>
                <a:tc>
                  <a:txBody>
                    <a:bodyPr/>
                    <a:lstStyle/>
                    <a:p>
                      <a:pPr algn="ctr"/>
                      <a:r>
                        <a:rPr lang="en-US" sz="2800" dirty="0">
                          <a:latin typeface="Arial" panose="020B0604020202020204" pitchFamily="34" charset="0"/>
                          <a:cs typeface="Arial" panose="020B0604020202020204" pitchFamily="34" charset="0"/>
                        </a:rPr>
                        <a:t>5.42</a:t>
                      </a:r>
                    </a:p>
                  </a:txBody>
                  <a:tcPr anchor="ctr"/>
                </a:tc>
                <a:tc>
                  <a:txBody>
                    <a:bodyPr/>
                    <a:lstStyle/>
                    <a:p>
                      <a:pPr algn="ctr"/>
                      <a:r>
                        <a:rPr lang="en-US" sz="2800" dirty="0">
                          <a:latin typeface="Arial" panose="020B0604020202020204" pitchFamily="34" charset="0"/>
                          <a:cs typeface="Arial" panose="020B0604020202020204" pitchFamily="34" charset="0"/>
                        </a:rPr>
                        <a:t>1.7</a:t>
                      </a:r>
                    </a:p>
                  </a:txBody>
                  <a:tcPr anchor="ctr"/>
                </a:tc>
                <a:extLst>
                  <a:ext uri="{0D108BD9-81ED-4DB2-BD59-A6C34878D82A}">
                    <a16:rowId xmlns:a16="http://schemas.microsoft.com/office/drawing/2014/main" val="3134553182"/>
                  </a:ext>
                </a:extLst>
              </a:tr>
              <a:tr h="499356">
                <a:tc>
                  <a:txBody>
                    <a:bodyPr/>
                    <a:lstStyle/>
                    <a:p>
                      <a:pPr algn="ctr"/>
                      <a:r>
                        <a:rPr lang="en-US" sz="2800" dirty="0">
                          <a:latin typeface="Arial" panose="020B0604020202020204" pitchFamily="34" charset="0"/>
                          <a:cs typeface="Arial" panose="020B0604020202020204" pitchFamily="34" charset="0"/>
                        </a:rPr>
                        <a:t>7</a:t>
                      </a:r>
                    </a:p>
                  </a:txBody>
                  <a:tcPr anchor="ctr"/>
                </a:tc>
                <a:tc>
                  <a:txBody>
                    <a:bodyPr/>
                    <a:lstStyle/>
                    <a:p>
                      <a:pPr algn="ctr"/>
                      <a:r>
                        <a:rPr lang="en-US" sz="2800" dirty="0">
                          <a:latin typeface="Arial" panose="020B0604020202020204" pitchFamily="34" charset="0"/>
                          <a:cs typeface="Arial" panose="020B0604020202020204" pitchFamily="34" charset="0"/>
                        </a:rPr>
                        <a:t>4.90</a:t>
                      </a:r>
                    </a:p>
                  </a:txBody>
                  <a:tcPr anchor="ctr"/>
                </a:tc>
                <a:tc>
                  <a:txBody>
                    <a:bodyPr/>
                    <a:lstStyle/>
                    <a:p>
                      <a:pPr algn="ctr"/>
                      <a:r>
                        <a:rPr lang="en-US" sz="2800" dirty="0">
                          <a:latin typeface="Arial" panose="020B0604020202020204" pitchFamily="34" charset="0"/>
                          <a:cs typeface="Arial" panose="020B0604020202020204" pitchFamily="34" charset="0"/>
                        </a:rPr>
                        <a:t>1.7</a:t>
                      </a:r>
                    </a:p>
                  </a:txBody>
                  <a:tcPr anchor="ctr"/>
                </a:tc>
                <a:tc>
                  <a:txBody>
                    <a:bodyPr/>
                    <a:lstStyle/>
                    <a:p>
                      <a:pPr algn="ctr"/>
                      <a:r>
                        <a:rPr lang="en-US" sz="2800" dirty="0">
                          <a:latin typeface="Arial" panose="020B0604020202020204" pitchFamily="34" charset="0"/>
                          <a:cs typeface="Arial" panose="020B0604020202020204" pitchFamily="34" charset="0"/>
                        </a:rPr>
                        <a:t>4.95</a:t>
                      </a:r>
                    </a:p>
                  </a:txBody>
                  <a:tcPr anchor="ctr"/>
                </a:tc>
                <a:tc>
                  <a:txBody>
                    <a:bodyPr/>
                    <a:lstStyle/>
                    <a:p>
                      <a:pPr algn="ctr"/>
                      <a:r>
                        <a:rPr lang="en-US" sz="2800" dirty="0">
                          <a:latin typeface="Arial" panose="020B0604020202020204" pitchFamily="34" charset="0"/>
                          <a:cs typeface="Arial" panose="020B0604020202020204" pitchFamily="34" charset="0"/>
                        </a:rPr>
                        <a:t>2.6</a:t>
                      </a:r>
                    </a:p>
                  </a:txBody>
                  <a:tcPr anchor="ctr"/>
                </a:tc>
                <a:extLst>
                  <a:ext uri="{0D108BD9-81ED-4DB2-BD59-A6C34878D82A}">
                    <a16:rowId xmlns:a16="http://schemas.microsoft.com/office/drawing/2014/main" val="2150430060"/>
                  </a:ext>
                </a:extLst>
              </a:tr>
              <a:tr h="499356">
                <a:tc>
                  <a:txBody>
                    <a:bodyPr/>
                    <a:lstStyle/>
                    <a:p>
                      <a:pPr algn="ctr"/>
                      <a:r>
                        <a:rPr lang="en-US" sz="2800" dirty="0">
                          <a:latin typeface="Arial" panose="020B0604020202020204" pitchFamily="34" charset="0"/>
                          <a:cs typeface="Arial" panose="020B0604020202020204" pitchFamily="34" charset="0"/>
                        </a:rPr>
                        <a:t>8</a:t>
                      </a:r>
                    </a:p>
                  </a:txBody>
                  <a:tcPr anchor="ctr"/>
                </a:tc>
                <a:tc>
                  <a:txBody>
                    <a:bodyPr/>
                    <a:lstStyle/>
                    <a:p>
                      <a:pPr algn="ctr"/>
                      <a:r>
                        <a:rPr lang="en-US" sz="2800" dirty="0">
                          <a:latin typeface="Arial" panose="020B0604020202020204" pitchFamily="34" charset="0"/>
                          <a:cs typeface="Arial" panose="020B0604020202020204" pitchFamily="34" charset="0"/>
                        </a:rPr>
                        <a:t>5.18</a:t>
                      </a:r>
                    </a:p>
                  </a:txBody>
                  <a:tcPr anchor="ctr"/>
                </a:tc>
                <a:tc>
                  <a:txBody>
                    <a:bodyPr/>
                    <a:lstStyle/>
                    <a:p>
                      <a:pPr algn="ctr"/>
                      <a:r>
                        <a:rPr lang="en-US" sz="2800" dirty="0">
                          <a:latin typeface="Arial" panose="020B0604020202020204" pitchFamily="34" charset="0"/>
                          <a:cs typeface="Arial" panose="020B0604020202020204" pitchFamily="34" charset="0"/>
                        </a:rPr>
                        <a:t>1.8</a:t>
                      </a:r>
                    </a:p>
                  </a:txBody>
                  <a:tcPr anchor="ctr"/>
                </a:tc>
                <a:tc>
                  <a:txBody>
                    <a:bodyPr/>
                    <a:lstStyle/>
                    <a:p>
                      <a:pPr algn="ctr"/>
                      <a:r>
                        <a:rPr lang="en-US" sz="2800" dirty="0">
                          <a:latin typeface="Arial" panose="020B0604020202020204" pitchFamily="34" charset="0"/>
                          <a:cs typeface="Arial" panose="020B0604020202020204" pitchFamily="34" charset="0"/>
                        </a:rPr>
                        <a:t>5.26</a:t>
                      </a:r>
                    </a:p>
                  </a:txBody>
                  <a:tcPr anchor="ctr"/>
                </a:tc>
                <a:tc>
                  <a:txBody>
                    <a:bodyPr/>
                    <a:lstStyle/>
                    <a:p>
                      <a:pPr algn="ctr"/>
                      <a:r>
                        <a:rPr lang="en-US" sz="2800" dirty="0">
                          <a:latin typeface="Arial" panose="020B0604020202020204" pitchFamily="34" charset="0"/>
                          <a:cs typeface="Arial" panose="020B0604020202020204" pitchFamily="34" charset="0"/>
                        </a:rPr>
                        <a:t>2.1</a:t>
                      </a:r>
                    </a:p>
                  </a:txBody>
                  <a:tcPr anchor="ctr"/>
                </a:tc>
                <a:extLst>
                  <a:ext uri="{0D108BD9-81ED-4DB2-BD59-A6C34878D82A}">
                    <a16:rowId xmlns:a16="http://schemas.microsoft.com/office/drawing/2014/main" val="78327051"/>
                  </a:ext>
                </a:extLst>
              </a:tr>
            </a:tbl>
          </a:graphicData>
        </a:graphic>
      </p:graphicFrame>
      <p:sp>
        <p:nvSpPr>
          <p:cNvPr id="34" name="Rounded Rectangle 21">
            <a:extLst>
              <a:ext uri="{FF2B5EF4-FFF2-40B4-BE49-F238E27FC236}">
                <a16:creationId xmlns:a16="http://schemas.microsoft.com/office/drawing/2014/main" id="{70785615-82A3-4336-A75A-A9A943926282}"/>
              </a:ext>
            </a:extLst>
          </p:cNvPr>
          <p:cNvSpPr/>
          <p:nvPr/>
        </p:nvSpPr>
        <p:spPr bwMode="auto">
          <a:xfrm>
            <a:off x="621746" y="37165176"/>
            <a:ext cx="15490466" cy="3256613"/>
          </a:xfrm>
          <a:prstGeom prst="roundRect">
            <a:avLst/>
          </a:prstGeom>
          <a:solidFill>
            <a:schemeClr val="bg1">
              <a:lumMod val="95000"/>
            </a:schemeClr>
          </a:solidFill>
          <a:ln w="9525" cap="flat" cmpd="sng" algn="ctr">
            <a:solidFill>
              <a:srgbClr val="024B5C"/>
            </a:solidFill>
            <a:prstDash val="solid"/>
            <a:round/>
            <a:headEnd type="none" w="med" len="med"/>
            <a:tailEnd type="none" w="med" len="med"/>
          </a:ln>
          <a:effectLst/>
        </p:spPr>
        <p:txBody>
          <a:bodyPr vert="horz" wrap="square" lIns="208089" tIns="0" rIns="208089" bIns="104045" numCol="1" rtlCol="0" anchor="t" anchorCtr="0" compatLnSpc="1">
            <a:prstTxWarp prst="textNoShape">
              <a:avLst/>
            </a:prstTxWarp>
            <a:noAutofit/>
          </a:bodyPr>
          <a:lstStyle/>
          <a:p>
            <a:pPr algn="ctr" defTabSz="693628"/>
            <a:r>
              <a:rPr lang="en-GB" sz="3600" b="1" dirty="0">
                <a:latin typeface="Arial" panose="020B0604020202020204" pitchFamily="34" charset="0"/>
                <a:cs typeface="Arial" panose="020B0604020202020204" pitchFamily="34" charset="0"/>
              </a:rPr>
              <a:t>Summary and Future Plans</a:t>
            </a:r>
            <a:endParaRPr lang="en-GB" sz="3600" dirty="0">
              <a:latin typeface="Arial" panose="020B0604020202020204" pitchFamily="34" charset="0"/>
              <a:cs typeface="Arial" panose="020B0604020202020204" pitchFamily="34" charset="0"/>
            </a:endParaRPr>
          </a:p>
          <a:p>
            <a:pPr indent="118745" algn="just">
              <a:tabLst>
                <a:tab pos="118745" algn="l"/>
              </a:tabLst>
            </a:pPr>
            <a:r>
              <a:rPr lang="en-US" sz="2800" kern="800" dirty="0">
                <a:latin typeface="Arial" panose="020B0604020202020204" pitchFamily="34" charset="0"/>
                <a:ea typeface="Times New Roman" panose="02020603050405020304" pitchFamily="18" charset="0"/>
                <a:cs typeface="Arial" panose="020B0604020202020204" pitchFamily="34" charset="0"/>
              </a:rPr>
              <a:t>Two of the zones in CEBAF were upgraded with new C75 cryomodules and related LLRF 3.0 digital control systems. The upgrades included LLRF commissioning both before and after connecting the cavities to the waveguides. Both cryomodules are now operational, and we are currently procuring and building additional LLRF 3.0 systems to upgrade six more zones over the next several years. </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86969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4d7ee1f-4fb3-4f06-9037-2b5b522042ab}" enabled="0" method="" siteId="{b4d7ee1f-4fb3-4f06-9037-2b5b522042ab}" removed="1"/>
</clbl:labelList>
</file>

<file path=docProps/app.xml><?xml version="1.0" encoding="utf-8"?>
<Properties xmlns="http://schemas.openxmlformats.org/officeDocument/2006/extended-properties" xmlns:vt="http://schemas.openxmlformats.org/officeDocument/2006/docPropsVTypes">
  <Template>Office Theme</Template>
  <TotalTime>19868</TotalTime>
  <Words>1541</Words>
  <Application>Microsoft Office PowerPoint</Application>
  <PresentationFormat>Custom</PresentationFormat>
  <Paragraphs>138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Thomasz Plawski</dc:creator>
  <cp:lastModifiedBy>Michael Geesaman</cp:lastModifiedBy>
  <cp:revision>262</cp:revision>
  <cp:lastPrinted>2024-05-13T16:39:48Z</cp:lastPrinted>
  <dcterms:created xsi:type="dcterms:W3CDTF">2017-09-22T14:02:34Z</dcterms:created>
  <dcterms:modified xsi:type="dcterms:W3CDTF">2025-10-06T14:26:55Z</dcterms:modified>
</cp:coreProperties>
</file>