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945A-58D9-4E1D-9283-1714117EEBC5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85D1-9B9B-4740-BB85-395953B2D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8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385D1-9B9B-4740-BB85-395953B2DB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3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6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2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8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6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9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EE66-317E-4C72-B2DB-1291871AF2EE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0A08-A0A5-4FEC-A6BF-514EE006E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9144000" cy="2387600"/>
          </a:xfrm>
        </p:spPr>
        <p:txBody>
          <a:bodyPr/>
          <a:lstStyle/>
          <a:p>
            <a:r>
              <a:rPr lang="zh-CN" altLang="en-US" u="sng" smtClean="0"/>
              <a:t>使用爬虫来爬取微博图片</a:t>
            </a:r>
            <a:endParaRPr lang="zh-CN" altLang="en-US" u="sn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84618"/>
            <a:ext cx="9629104" cy="1665421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/>
              <a:t>Target_website</a:t>
            </a:r>
            <a:r>
              <a:rPr lang="zh-CN" altLang="en-US" smtClean="0"/>
              <a:t>：</a:t>
            </a:r>
            <a:r>
              <a:rPr lang="en-US" altLang="zh-CN" i="1" smtClean="0"/>
              <a:t>weibo.com/@</a:t>
            </a:r>
            <a:r>
              <a:rPr lang="zh-CN" altLang="en-US" i="1" smtClean="0"/>
              <a:t>一尾阿梓</a:t>
            </a:r>
            <a:r>
              <a:rPr lang="en-US" altLang="zh-CN" i="1" smtClean="0"/>
              <a:t>Azusa </a:t>
            </a:r>
          </a:p>
          <a:p>
            <a:pPr algn="l"/>
            <a:r>
              <a:rPr lang="en-US" altLang="zh-CN" smtClean="0"/>
              <a:t>Target_url</a:t>
            </a:r>
            <a:r>
              <a:rPr lang="zh-CN" altLang="zh-CN" smtClean="0"/>
              <a:t>：</a:t>
            </a:r>
            <a:r>
              <a:rPr lang="en-US" altLang="zh-CN" smtClean="0"/>
              <a:t>https://m.weibo.cn/profile/6697930990</a:t>
            </a:r>
            <a:endParaRPr lang="zh-CN" altLang="zh-CN"/>
          </a:p>
          <a:p>
            <a:pPr algn="l"/>
            <a:r>
              <a:rPr lang="en-US" altLang="zh-CN" smtClean="0"/>
              <a:t>Login_url</a:t>
            </a:r>
            <a:r>
              <a:rPr lang="zh-CN" altLang="zh-CN" smtClean="0"/>
              <a:t>：</a:t>
            </a:r>
            <a:r>
              <a:rPr lang="en-US" altLang="zh-CN"/>
              <a:t>https://passport.weibo.cn/signin/login</a:t>
            </a:r>
          </a:p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4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脚本语言选择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1"/>
              <a:t>L</a:t>
            </a:r>
            <a:r>
              <a:rPr lang="en-US" altLang="zh-CN" sz="2400" b="1" smtClean="0"/>
              <a:t>ua</a:t>
            </a:r>
            <a:r>
              <a:rPr lang="en-US" altLang="zh-CN" sz="2400" smtClean="0"/>
              <a:t>:</a:t>
            </a:r>
            <a:r>
              <a:rPr lang="zh-CN" altLang="en-US" sz="2400" smtClean="0"/>
              <a:t>个人比较熟悉的语言之一，在自主开发时比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更多的经验；</a:t>
            </a:r>
            <a:endParaRPr lang="en-US" altLang="zh-CN" sz="2400" smtClean="0"/>
          </a:p>
          <a:p>
            <a:r>
              <a:rPr lang="en-US" altLang="zh-CN" sz="2400" b="1" smtClean="0"/>
              <a:t>Python</a:t>
            </a:r>
            <a:r>
              <a:rPr lang="en-US" altLang="zh-CN" sz="2400" smtClean="0"/>
              <a:t>:</a:t>
            </a:r>
            <a:r>
              <a:rPr lang="zh-CN" altLang="en-US" sz="2400" smtClean="0"/>
              <a:t>更强大的脚本语言，更多的模块可以使项目更简单</a:t>
            </a:r>
            <a:endParaRPr lang="en-US" altLang="zh-CN" sz="2400" smtClean="0"/>
          </a:p>
          <a:p>
            <a:r>
              <a:rPr lang="en-US" altLang="zh-CN" sz="2400" b="1" smtClean="0"/>
              <a:t>Powershell</a:t>
            </a:r>
            <a:r>
              <a:rPr lang="en-US" altLang="zh-CN" sz="2400" smtClean="0"/>
              <a:t>,</a:t>
            </a:r>
            <a:r>
              <a:rPr lang="zh-CN" altLang="en-US" sz="2400" smtClean="0"/>
              <a:t>如果在需要与其他语言协作的地方可以充当粘合剂</a:t>
            </a:r>
            <a:endParaRPr lang="en-US" altLang="zh-CN" sz="2400" smtClean="0"/>
          </a:p>
          <a:p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三</a:t>
            </a:r>
            <a:r>
              <a:rPr lang="zh-CN" altLang="en-US" sz="2400" smtClean="0"/>
              <a:t>者比较，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和</a:t>
            </a:r>
            <a:r>
              <a:rPr lang="en-US" altLang="zh-CN" sz="2400" smtClean="0"/>
              <a:t>Lua</a:t>
            </a:r>
            <a:r>
              <a:rPr lang="zh-CN" altLang="en-US" sz="2400" smtClean="0"/>
              <a:t>都可以在多系统平台上工作，但是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相较于</a:t>
            </a:r>
            <a:r>
              <a:rPr lang="en-US" altLang="zh-CN" sz="2400" smtClean="0"/>
              <a:t>Lua</a:t>
            </a:r>
            <a:r>
              <a:rPr lang="zh-CN" altLang="en-US" sz="2400" smtClean="0"/>
              <a:t>更强大，反之</a:t>
            </a:r>
            <a:r>
              <a:rPr lang="en-US" altLang="zh-CN" sz="2400" smtClean="0"/>
              <a:t>Lua</a:t>
            </a:r>
            <a:r>
              <a:rPr lang="zh-CN" altLang="en-US" sz="2400" smtClean="0"/>
              <a:t>更小巧，更简单，</a:t>
            </a:r>
            <a:r>
              <a:rPr lang="en-US" altLang="zh-CN" sz="2400" smtClean="0"/>
              <a:t>Powershell</a:t>
            </a:r>
            <a:r>
              <a:rPr lang="zh-CN" altLang="en-US" sz="2400" smtClean="0"/>
              <a:t>虽然很强大，但是十分复杂，而且也依托于</a:t>
            </a:r>
            <a:r>
              <a:rPr lang="en-US" altLang="zh-CN" sz="2400" smtClean="0"/>
              <a:t>.net</a:t>
            </a:r>
            <a:r>
              <a:rPr lang="zh-CN" altLang="en-US" sz="2400" smtClean="0"/>
              <a:t>环境，如果在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上没有</a:t>
            </a:r>
            <a:r>
              <a:rPr lang="en-US" altLang="zh-CN" sz="2400" smtClean="0"/>
              <a:t>.net</a:t>
            </a:r>
            <a:r>
              <a:rPr lang="zh-CN" altLang="en-US" sz="2400" smtClean="0"/>
              <a:t>平台的话做起来会非常费力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748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爬</a:t>
            </a:r>
            <a:r>
              <a:rPr lang="zh-CN" altLang="en-US" smtClean="0"/>
              <a:t>取微博的难度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Python</a:t>
            </a:r>
            <a:r>
              <a:rPr lang="zh-CN" altLang="en-US" smtClean="0"/>
              <a:t>中可以使用</a:t>
            </a:r>
            <a:r>
              <a:rPr lang="en-US" altLang="zh-CN" smtClean="0"/>
              <a:t>requests.post()</a:t>
            </a:r>
            <a:r>
              <a:rPr lang="zh-CN" altLang="en-US" smtClean="0"/>
              <a:t>来将自己的登录信息提交到微博上，获取到自己的</a:t>
            </a:r>
            <a:r>
              <a:rPr lang="en-US" altLang="zh-CN" smtClean="0"/>
              <a:t>cookies,</a:t>
            </a:r>
            <a:r>
              <a:rPr lang="zh-CN" altLang="en-US" smtClean="0"/>
              <a:t>在将其</a:t>
            </a:r>
            <a:r>
              <a:rPr lang="en-US" altLang="zh-CN" smtClean="0"/>
              <a:t>reqeust.get()</a:t>
            </a:r>
            <a:r>
              <a:rPr lang="zh-CN" altLang="en-US" smtClean="0"/>
              <a:t>来获取网页</a:t>
            </a:r>
            <a:endParaRPr lang="en-US" altLang="zh-CN" smtClean="0"/>
          </a:p>
          <a:p>
            <a:r>
              <a:rPr lang="zh-CN" altLang="en-US" smtClean="0"/>
              <a:t>可使用</a:t>
            </a:r>
            <a:r>
              <a:rPr lang="en-US" altLang="zh-CN" smtClean="0"/>
              <a:t>Session</a:t>
            </a:r>
            <a:r>
              <a:rPr lang="zh-CN" altLang="en-US" smtClean="0"/>
              <a:t>模块自动重复使用</a:t>
            </a:r>
            <a:r>
              <a:rPr lang="en-US" altLang="zh-CN" smtClean="0"/>
              <a:t>cookies</a:t>
            </a:r>
          </a:p>
          <a:p>
            <a:r>
              <a:rPr lang="zh-CN" altLang="en-US" smtClean="0"/>
              <a:t>一个</a:t>
            </a:r>
            <a:r>
              <a:rPr lang="en-US" altLang="zh-CN" smtClean="0"/>
              <a:t>cookies</a:t>
            </a:r>
            <a:r>
              <a:rPr lang="zh-CN" altLang="en-US" smtClean="0"/>
              <a:t>不可重复使用过多，否则会被</a:t>
            </a:r>
            <a:r>
              <a:rPr lang="en-US" altLang="zh-CN" smtClean="0"/>
              <a:t>Ban,</a:t>
            </a:r>
            <a:r>
              <a:rPr lang="zh-CN" altLang="en-US" smtClean="0"/>
              <a:t>所以在</a:t>
            </a:r>
            <a:r>
              <a:rPr lang="en-US" altLang="zh-CN" smtClean="0"/>
              <a:t>Raspberry</a:t>
            </a:r>
            <a:r>
              <a:rPr lang="zh-CN" altLang="en-US" smtClean="0"/>
              <a:t>上设置下载一个图片以后</a:t>
            </a:r>
            <a:r>
              <a:rPr lang="en-US" altLang="zh-CN" smtClean="0"/>
              <a:t>sleep1min</a:t>
            </a:r>
            <a:r>
              <a:rPr lang="zh-CN" altLang="en-US" smtClean="0"/>
              <a:t>后在下载</a:t>
            </a:r>
            <a:endParaRPr lang="en-US" altLang="zh-CN" smtClean="0"/>
          </a:p>
          <a:p>
            <a:r>
              <a:rPr lang="zh-CN" altLang="en-US" smtClean="0"/>
              <a:t>由于微博采用了</a:t>
            </a:r>
            <a:r>
              <a:rPr lang="en-US" altLang="zh-CN" smtClean="0"/>
              <a:t>AJAX(</a:t>
            </a:r>
            <a:r>
              <a:rPr lang="en-US" altLang="zh-CN"/>
              <a:t>Asynchronouse JavaScript And </a:t>
            </a:r>
            <a:r>
              <a:rPr lang="en-US" altLang="zh-CN" smtClean="0"/>
              <a:t>XML</a:t>
            </a:r>
            <a:r>
              <a:rPr lang="zh-CN" altLang="en-US"/>
              <a:t>，</a:t>
            </a:r>
            <a:r>
              <a:rPr lang="zh-CN" altLang="en-US" smtClean="0"/>
              <a:t> 异步</a:t>
            </a:r>
            <a:r>
              <a:rPr lang="en-US" altLang="zh-CN" smtClean="0"/>
              <a:t>Javascript</a:t>
            </a:r>
            <a:r>
              <a:rPr lang="zh-CN" altLang="en-US" smtClean="0"/>
              <a:t>和</a:t>
            </a:r>
            <a:r>
              <a:rPr lang="en-US" altLang="zh-CN" smtClean="0"/>
              <a:t>XML</a:t>
            </a:r>
            <a:r>
              <a:rPr lang="zh-CN" altLang="en-US" smtClean="0"/>
              <a:t>，网页中时常出现的那种</a:t>
            </a:r>
            <a:r>
              <a:rPr lang="en-US" altLang="zh-CN" smtClean="0"/>
              <a:t>’</a:t>
            </a:r>
            <a:r>
              <a:rPr lang="zh-CN" altLang="en-US" smtClean="0"/>
              <a:t>查看更多</a:t>
            </a:r>
            <a:r>
              <a:rPr lang="en-US" altLang="zh-CN" smtClean="0"/>
              <a:t>’</a:t>
            </a:r>
            <a:r>
              <a:rPr lang="zh-CN" altLang="en-US" smtClean="0"/>
              <a:t>源于此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59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需要使用那些</a:t>
            </a:r>
            <a:r>
              <a:rPr lang="en-US" altLang="zh-CN" smtClean="0"/>
              <a:t>python</a:t>
            </a:r>
            <a:r>
              <a:rPr lang="zh-CN" altLang="en-US" smtClean="0"/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zh-CN" altLang="en-US" smtClean="0"/>
              <a:t>使用</a:t>
            </a:r>
            <a:r>
              <a:rPr lang="en-US" altLang="zh-CN" smtClean="0"/>
              <a:t>urllib3</a:t>
            </a:r>
            <a:r>
              <a:rPr lang="zh-CN" altLang="en-US" smtClean="0"/>
              <a:t>模块时，可以使用</a:t>
            </a:r>
            <a:r>
              <a:rPr lang="en-US" altLang="zh-CN" smtClean="0"/>
              <a:t>url.open()</a:t>
            </a:r>
            <a:r>
              <a:rPr lang="zh-CN" altLang="en-US" smtClean="0"/>
              <a:t>来获取网页源代码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requests</a:t>
            </a:r>
            <a:r>
              <a:rPr lang="zh-CN" altLang="en-US" smtClean="0"/>
              <a:t>模块时，用</a:t>
            </a:r>
            <a:r>
              <a:rPr lang="en-US" altLang="zh-CN" smtClean="0"/>
              <a:t>requests.post()</a:t>
            </a:r>
            <a:r>
              <a:rPr lang="zh-CN" altLang="en-US" smtClean="0"/>
              <a:t>和</a:t>
            </a:r>
            <a:r>
              <a:rPr lang="en-US" altLang="zh-CN" smtClean="0"/>
              <a:t>requests.get()</a:t>
            </a:r>
            <a:r>
              <a:rPr lang="zh-CN" altLang="en-US" smtClean="0"/>
              <a:t>函数来获取网页源代码或者是上传验证信息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BeautifulSoup</a:t>
            </a:r>
            <a:r>
              <a:rPr lang="zh-CN" altLang="en-US" smtClean="0"/>
              <a:t>模块来分割字符串，获取信息</a:t>
            </a:r>
            <a:endParaRPr lang="en-US" altLang="zh-CN" smtClean="0"/>
          </a:p>
          <a:p>
            <a:r>
              <a:rPr lang="zh-CN" altLang="en-US"/>
              <a:t>由于微博是使用</a:t>
            </a:r>
            <a:r>
              <a:rPr lang="en-US" altLang="zh-CN"/>
              <a:t>AJAX</a:t>
            </a:r>
            <a:r>
              <a:rPr lang="zh-CN" altLang="en-US"/>
              <a:t>动态网页，所以只能用</a:t>
            </a:r>
            <a:r>
              <a:rPr lang="en-US" altLang="zh-CN"/>
              <a:t>selenium</a:t>
            </a:r>
            <a:r>
              <a:rPr lang="zh-CN" altLang="en-US"/>
              <a:t>模块来</a:t>
            </a:r>
            <a:r>
              <a:rPr lang="zh-CN" altLang="en-US" smtClean="0"/>
              <a:t>获取</a:t>
            </a:r>
            <a:endParaRPr lang="en-US" altLang="zh-CN" smtClean="0"/>
          </a:p>
          <a:p>
            <a:r>
              <a:rPr lang="zh-CN" altLang="en-US" smtClean="0"/>
              <a:t>如果需要多进程同步抓取的话使用</a:t>
            </a:r>
            <a:r>
              <a:rPr lang="en-US" altLang="zh-CN" smtClean="0"/>
              <a:t>mutiprocess</a:t>
            </a:r>
            <a:r>
              <a:rPr lang="zh-CN" altLang="en-US" smtClean="0"/>
              <a:t>模块</a:t>
            </a:r>
            <a:endParaRPr lang="en-US" altLang="zh-CN" smtClean="0"/>
          </a:p>
          <a:p>
            <a:r>
              <a:rPr lang="zh-CN" altLang="en-US" smtClean="0"/>
              <a:t>如果程序需要异步运行的话使用</a:t>
            </a:r>
            <a:r>
              <a:rPr lang="en-US" altLang="zh-CN" smtClean="0"/>
              <a:t>asyncio</a:t>
            </a:r>
            <a:r>
              <a:rPr lang="zh-CN" altLang="en-US" smtClean="0"/>
              <a:t>模块，但是他的网页获取函数和上传函数全部都会改变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0610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如何使用浏览器来获取网络源代码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0758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python</a:t>
            </a:r>
            <a:r>
              <a:rPr lang="zh-CN" altLang="en-US" smtClean="0"/>
              <a:t>中可以使用</a:t>
            </a:r>
            <a:r>
              <a:rPr lang="en-US" altLang="zh-CN" smtClean="0"/>
              <a:t>Selenium</a:t>
            </a:r>
            <a:r>
              <a:rPr lang="zh-CN" altLang="en-US" smtClean="0"/>
              <a:t>来完全模拟浏览器的操作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531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在</a:t>
            </a:r>
            <a:r>
              <a:rPr lang="en-US" altLang="zh-CN" smtClean="0"/>
              <a:t>linux</a:t>
            </a:r>
            <a:r>
              <a:rPr lang="zh-CN" altLang="en-US" smtClean="0"/>
              <a:t>中的实现难度</a:t>
            </a:r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896165"/>
            <a:ext cx="10515600" cy="111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en-US" altLang="zh-CN" smtClean="0"/>
              <a:t>linux</a:t>
            </a:r>
            <a:r>
              <a:rPr lang="zh-CN" altLang="en-US" smtClean="0"/>
              <a:t>中使用</a:t>
            </a:r>
            <a:r>
              <a:rPr lang="en-US" altLang="zh-CN" smtClean="0"/>
              <a:t>powershell</a:t>
            </a:r>
            <a:r>
              <a:rPr lang="zh-CN" altLang="en-US" smtClean="0"/>
              <a:t>有一些难度，但是</a:t>
            </a:r>
            <a:r>
              <a:rPr lang="en-US" altLang="zh-CN" smtClean="0"/>
              <a:t>lua5.1.5</a:t>
            </a:r>
            <a:r>
              <a:rPr lang="zh-CN" altLang="en-US" smtClean="0"/>
              <a:t>和</a:t>
            </a:r>
            <a:r>
              <a:rPr lang="en-US" altLang="zh-CN" smtClean="0"/>
              <a:t>python3.7</a:t>
            </a:r>
            <a:r>
              <a:rPr lang="zh-CN" altLang="en-US" smtClean="0"/>
              <a:t>在</a:t>
            </a:r>
            <a:r>
              <a:rPr lang="en-US" altLang="zh-CN" smtClean="0"/>
              <a:t>Raspberrry</a:t>
            </a:r>
            <a:r>
              <a:rPr lang="zh-CN" altLang="en-US" smtClean="0"/>
              <a:t>中自带相应的工具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471" y="213462"/>
            <a:ext cx="10515600" cy="1325563"/>
          </a:xfrm>
        </p:spPr>
        <p:txBody>
          <a:bodyPr/>
          <a:lstStyle/>
          <a:p>
            <a:r>
              <a:rPr lang="zh-CN" altLang="en-US" smtClean="0"/>
              <a:t>项目实现流程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1365158" y="1539025"/>
            <a:ext cx="1596980" cy="81136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开始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010989" y="2691203"/>
            <a:ext cx="2305317" cy="83712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Requests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爬取网页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010989" y="4117539"/>
            <a:ext cx="2305317" cy="83712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BeautifulSoup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解析网页源代码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188069" y="5421526"/>
            <a:ext cx="1951149" cy="74053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Requests</a:t>
            </a:r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下载网页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021979" y="2240442"/>
            <a:ext cx="283336" cy="450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021979" y="3550869"/>
            <a:ext cx="283333" cy="5344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021975" y="4874173"/>
            <a:ext cx="283336" cy="547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319524" y="3115482"/>
            <a:ext cx="29954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316306" y="4536102"/>
            <a:ext cx="190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流程图: 预定义过程 15"/>
          <p:cNvSpPr/>
          <p:nvPr/>
        </p:nvSpPr>
        <p:spPr>
          <a:xfrm>
            <a:off x="4150204" y="1365160"/>
            <a:ext cx="7512688" cy="2465581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首先在</a:t>
            </a:r>
            <a:r>
              <a:rPr lang="en-US" altLang="zh-CN" smtClean="0">
                <a:solidFill>
                  <a:schemeClr val="tx1"/>
                </a:solidFill>
              </a:rPr>
              <a:t>chrome</a:t>
            </a:r>
            <a:r>
              <a:rPr lang="zh-CN" altLang="en-US" smtClean="0">
                <a:solidFill>
                  <a:schemeClr val="tx1"/>
                </a:solidFill>
              </a:rPr>
              <a:t>浏览器界面微博登录界面按下</a:t>
            </a:r>
            <a:r>
              <a:rPr lang="en-US" altLang="zh-CN" smtClean="0">
                <a:solidFill>
                  <a:schemeClr val="tx1"/>
                </a:solidFill>
              </a:rPr>
              <a:t>F12,</a:t>
            </a:r>
            <a:r>
              <a:rPr lang="zh-CN" altLang="en-US" smtClean="0">
                <a:solidFill>
                  <a:schemeClr val="tx1"/>
                </a:solidFill>
              </a:rPr>
              <a:t>进入开发者模式，然后选择</a:t>
            </a:r>
            <a:r>
              <a:rPr lang="en-US" altLang="zh-CN" smtClean="0">
                <a:solidFill>
                  <a:schemeClr val="tx1"/>
                </a:solidFill>
              </a:rPr>
              <a:t>Network,</a:t>
            </a:r>
            <a:r>
              <a:rPr lang="zh-CN" altLang="en-US" smtClean="0">
                <a:solidFill>
                  <a:schemeClr val="tx1"/>
                </a:solidFill>
              </a:rPr>
              <a:t>勾选</a:t>
            </a:r>
            <a:r>
              <a:rPr lang="en-US" altLang="zh-CN" smtClean="0">
                <a:solidFill>
                  <a:schemeClr val="tx1"/>
                </a:solidFill>
              </a:rPr>
              <a:t>Preserve log,</a:t>
            </a:r>
            <a:r>
              <a:rPr lang="zh-CN" altLang="en-US" smtClean="0">
                <a:solidFill>
                  <a:schemeClr val="tx1"/>
                </a:solidFill>
              </a:rPr>
              <a:t>输入密码等待登录成功后</a:t>
            </a:r>
            <a:r>
              <a:rPr lang="en-US" altLang="zh-CN" smtClean="0">
                <a:solidFill>
                  <a:schemeClr val="tx1"/>
                </a:solidFill>
              </a:rPr>
              <a:t>,</a:t>
            </a:r>
            <a:r>
              <a:rPr lang="zh-CN" altLang="en-US" smtClean="0">
                <a:solidFill>
                  <a:schemeClr val="tx1"/>
                </a:solidFill>
              </a:rPr>
              <a:t>可以找到</a:t>
            </a:r>
            <a:r>
              <a:rPr lang="en-US" altLang="zh-CN" smtClean="0">
                <a:solidFill>
                  <a:schemeClr val="tx1"/>
                </a:solidFill>
              </a:rPr>
              <a:t>header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en-US" altLang="zh-CN" smtClean="0">
                <a:solidFill>
                  <a:schemeClr val="tx1"/>
                </a:solidFill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mtClean="0">
                <a:solidFill>
                  <a:schemeClr val="tx1"/>
                </a:solidFill>
              </a:rPr>
              <a:t>使用</a:t>
            </a:r>
            <a:r>
              <a:rPr lang="en-US" altLang="zh-CN" smtClean="0">
                <a:solidFill>
                  <a:schemeClr val="tx1"/>
                </a:solidFill>
              </a:rPr>
              <a:t>html = requests.post(url,headers,data)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mtClean="0">
                <a:solidFill>
                  <a:schemeClr val="tx1"/>
                </a:solidFill>
              </a:rPr>
              <a:t>Html</a:t>
            </a:r>
            <a:r>
              <a:rPr lang="zh-CN" altLang="en-US" smtClean="0">
                <a:solidFill>
                  <a:schemeClr val="tx1"/>
                </a:solidFill>
              </a:rPr>
              <a:t>中可以找到</a:t>
            </a:r>
            <a:r>
              <a:rPr lang="en-US" altLang="zh-CN" smtClean="0">
                <a:solidFill>
                  <a:schemeClr val="tx1"/>
                </a:solidFill>
              </a:rPr>
              <a:t>html.cookies</a:t>
            </a:r>
            <a:r>
              <a:rPr lang="zh-CN" altLang="en-US" smtClean="0">
                <a:solidFill>
                  <a:schemeClr val="tx1"/>
                </a:solidFill>
              </a:rPr>
              <a:t>用于之后的登录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预定义过程 16"/>
          <p:cNvSpPr/>
          <p:nvPr/>
        </p:nvSpPr>
        <p:spPr>
          <a:xfrm>
            <a:off x="4150204" y="4212281"/>
            <a:ext cx="7512688" cy="2418489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</a:rPr>
              <a:t>Str1 = BeautifulSoup(‘object’,’r’,encoding = ‘utf-8’)#</a:t>
            </a:r>
            <a:r>
              <a:rPr lang="zh-CN" altLang="en-US" smtClean="0">
                <a:solidFill>
                  <a:schemeClr val="tx1"/>
                </a:solidFill>
              </a:rPr>
              <a:t>值得注意的是</a:t>
            </a:r>
            <a:r>
              <a:rPr lang="en-US" altLang="zh-CN" smtClean="0">
                <a:solidFill>
                  <a:schemeClr val="tx1"/>
                </a:solidFill>
              </a:rPr>
              <a:t>BeautifulSoup</a:t>
            </a:r>
            <a:r>
              <a:rPr lang="zh-CN" altLang="en-US" smtClean="0">
                <a:solidFill>
                  <a:schemeClr val="tx1"/>
                </a:solidFill>
              </a:rPr>
              <a:t>大小写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find_all </a:t>
            </a:r>
            <a:r>
              <a:rPr lang="en-US" altLang="zh-CN">
                <a:solidFill>
                  <a:schemeClr val="tx1"/>
                </a:solidFill>
              </a:rPr>
              <a:t>(name=None, attrs={}, recursive =True, text=None, limit=None, **kwargs</a:t>
            </a:r>
            <a:r>
              <a:rPr lang="en-US" altLang="zh-CN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使用</a:t>
            </a:r>
            <a:r>
              <a:rPr lang="en-US" altLang="zh-CN" smtClean="0">
                <a:solidFill>
                  <a:schemeClr val="tx1"/>
                </a:solidFill>
              </a:rPr>
              <a:t>BeautifulSoup</a:t>
            </a:r>
            <a:r>
              <a:rPr lang="zh-CN" altLang="en-US" smtClean="0">
                <a:solidFill>
                  <a:schemeClr val="tx1"/>
                </a:solidFill>
              </a:rPr>
              <a:t>来分析字符串，然后将字符串</a:t>
            </a:r>
            <a:endParaRPr lang="en-US" altLang="zh-CN" smtClean="0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11003"/>
              </p:ext>
            </p:extLst>
          </p:nvPr>
        </p:nvGraphicFramePr>
        <p:xfrm>
          <a:off x="275630" y="1131791"/>
          <a:ext cx="496122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28">
                  <a:extLst>
                    <a:ext uri="{9D8B030D-6E8A-4147-A177-3AD203B41FA5}">
                      <a16:colId xmlns:a16="http://schemas.microsoft.com/office/drawing/2014/main" val="1553984012"/>
                    </a:ext>
                  </a:extLst>
                </a:gridCol>
              </a:tblGrid>
              <a:tr h="1585651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一次性下载文件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import requests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r = requests.get(IMAGE_URL)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with open('./img/image2.png', 'wb') as f: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   f.write(r.content)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#with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 open(./image1,jpg‘,’w’,encoding= ‘utf-8’) as str5:</a:t>
                      </a: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#    print(r.text,file = str5)</a:t>
                      </a:r>
                      <a:endParaRPr lang="zh-CN" altLang="en-US" b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64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4851" y="21894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/>
              <a:t>示例代码：</a:t>
            </a:r>
            <a:endParaRPr lang="zh-CN" altLang="en-US" sz="44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78965"/>
              </p:ext>
            </p:extLst>
          </p:nvPr>
        </p:nvGraphicFramePr>
        <p:xfrm>
          <a:off x="275630" y="3286879"/>
          <a:ext cx="5254415" cy="1817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415">
                  <a:extLst>
                    <a:ext uri="{9D8B030D-6E8A-4147-A177-3AD203B41FA5}">
                      <a16:colId xmlns:a16="http://schemas.microsoft.com/office/drawing/2014/main" val="1591767901"/>
                    </a:ext>
                  </a:extLst>
                </a:gridCol>
              </a:tblGrid>
              <a:tr h="1817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分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下载文件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 stream loading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r = requests.get(IMAGE_URL, stream=True) with open('./img/image3.png', 'wb') as f: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   for chunk in r.iter_content(chunk_size=32):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        f.write(chunk)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5782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64703"/>
              </p:ext>
            </p:extLst>
          </p:nvPr>
        </p:nvGraphicFramePr>
        <p:xfrm>
          <a:off x="5653824" y="2411951"/>
          <a:ext cx="60351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183">
                  <a:extLst>
                    <a:ext uri="{9D8B030D-6E8A-4147-A177-3AD203B41FA5}">
                      <a16:colId xmlns:a16="http://schemas.microsoft.com/office/drawing/2014/main" val="3988467799"/>
                    </a:ext>
                  </a:extLst>
                </a:gridCol>
              </a:tblGrid>
              <a:tr h="1057619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简单的登录后获取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cookies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import requests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#headers={}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是一个字典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Str1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Request.post(login_url,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 headers={ } ,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data=‘’)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Str2 = Request.get(target_url,headers={ },cookies=‘’)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9284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85223"/>
              </p:ext>
            </p:extLst>
          </p:nvPr>
        </p:nvGraphicFramePr>
        <p:xfrm>
          <a:off x="275630" y="5247760"/>
          <a:ext cx="603518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183">
                  <a:extLst>
                    <a:ext uri="{9D8B030D-6E8A-4147-A177-3AD203B41FA5}">
                      <a16:colId xmlns:a16="http://schemas.microsoft.com/office/drawing/2014/main" val="3988467799"/>
                    </a:ext>
                  </a:extLst>
                </a:gridCol>
              </a:tblGrid>
              <a:tr h="1057619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简单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BeautifulSoup</a:t>
                      </a:r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 find_all()</a:t>
                      </a:r>
                      <a:r>
                        <a:rPr lang="zh-CN" altLang="en-US" b="0" baseline="0" smtClean="0">
                          <a:solidFill>
                            <a:schemeClr val="tx1"/>
                          </a:solidFill>
                        </a:rPr>
                        <a:t>使用</a:t>
                      </a:r>
                      <a:endParaRPr lang="en-US" altLang="zh-CN" b="0" baseline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from bs4 import BeautifulSoup</a:t>
                      </a: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Str3 = BeautifulSoup(str2.text)</a:t>
                      </a:r>
                    </a:p>
                    <a:p>
                      <a:r>
                        <a:rPr lang="en-US" altLang="zh-CN" b="0" baseline="0" smtClean="0">
                          <a:solidFill>
                            <a:schemeClr val="tx1"/>
                          </a:solidFill>
                        </a:rPr>
                        <a:t>Str4 = str3.find_all(‘tag’)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9284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2708"/>
              </p:ext>
            </p:extLst>
          </p:nvPr>
        </p:nvGraphicFramePr>
        <p:xfrm>
          <a:off x="5530045" y="256863"/>
          <a:ext cx="628274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743">
                  <a:extLst>
                    <a:ext uri="{9D8B030D-6E8A-4147-A177-3AD203B41FA5}">
                      <a16:colId xmlns:a16="http://schemas.microsoft.com/office/drawing/2014/main" val="3988467799"/>
                    </a:ext>
                  </a:extLst>
                </a:gridCol>
              </a:tblGrid>
              <a:tr h="1057619">
                <a:tc>
                  <a:txBody>
                    <a:bodyPr/>
                    <a:lstStyle/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from selenium import webdriver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#Firefox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drivers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的纯英文路径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driver_path = r'D:\ProjectPerson\firefoxdrive\geckodriver.exe'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注意火狐的</a:t>
                      </a:r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r>
                        <a:rPr lang="zh-CN" altLang="en-US" b="0" smtClean="0">
                          <a:solidFill>
                            <a:schemeClr val="tx1"/>
                          </a:solidFill>
                        </a:rPr>
                        <a:t>首字母大写，否则将会报错</a:t>
                      </a:r>
                      <a:endParaRPr lang="en-US" altLang="zh-CN" b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driver = webdriver.Firefox(executable_path = driver_path)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driver.get("https://www.baidu.com")</a:t>
                      </a:r>
                    </a:p>
                    <a:p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print(driver.page_source,file = sources)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9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680</Words>
  <Application>Microsoft Office PowerPoint</Application>
  <PresentationFormat>宽屏</PresentationFormat>
  <Paragraphs>67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Agency FB</vt:lpstr>
      <vt:lpstr>Arial</vt:lpstr>
      <vt:lpstr>Office 主题​​</vt:lpstr>
      <vt:lpstr>使用爬虫来爬取微博图片</vt:lpstr>
      <vt:lpstr>脚本语言选择</vt:lpstr>
      <vt:lpstr>爬取微博的难度</vt:lpstr>
      <vt:lpstr>需要使用那些python模块</vt:lpstr>
      <vt:lpstr>如何使用浏览器来获取网络源代码</vt:lpstr>
      <vt:lpstr>项目实现流程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使用爬虫来爬取微博图片</dc:title>
  <dc:creator>陈军(Jun Chen)</dc:creator>
  <cp:lastModifiedBy>陈军(Jun Chen)</cp:lastModifiedBy>
  <cp:revision>21</cp:revision>
  <dcterms:created xsi:type="dcterms:W3CDTF">2019-07-14T03:40:39Z</dcterms:created>
  <dcterms:modified xsi:type="dcterms:W3CDTF">2019-07-23T16:03:20Z</dcterms:modified>
</cp:coreProperties>
</file>