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945A-58D9-4E1D-9283-1714117EEBC5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85D1-9B9B-4740-BB85-395953B2D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8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85D1-9B9B-4740-BB85-395953B2D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3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6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2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8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6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9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EE66-317E-4C72-B2DB-1291871AF2E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hanzhizi/article/details/5090374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bbs.csdn.net/topics/39107727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9144000" cy="2387600"/>
          </a:xfrm>
        </p:spPr>
        <p:txBody>
          <a:bodyPr/>
          <a:lstStyle/>
          <a:p>
            <a:r>
              <a:rPr lang="zh-CN" altLang="en-US" u="sng" smtClean="0"/>
              <a:t>使用爬虫来爬取微博图片</a:t>
            </a:r>
            <a:endParaRPr lang="zh-CN" altLang="en-US" u="sn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84618"/>
            <a:ext cx="9629104" cy="1665421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/>
              <a:t>Target_website</a:t>
            </a:r>
            <a:r>
              <a:rPr lang="zh-CN" altLang="en-US" smtClean="0"/>
              <a:t>：</a:t>
            </a:r>
            <a:r>
              <a:rPr lang="en-US" altLang="zh-CN" i="1" smtClean="0"/>
              <a:t>weibo.com/@</a:t>
            </a:r>
            <a:r>
              <a:rPr lang="zh-CN" altLang="en-US" i="1" smtClean="0"/>
              <a:t>一尾阿梓</a:t>
            </a:r>
            <a:r>
              <a:rPr lang="en-US" altLang="zh-CN" i="1" smtClean="0"/>
              <a:t>Azusa </a:t>
            </a:r>
          </a:p>
          <a:p>
            <a:pPr algn="l"/>
            <a:r>
              <a:rPr lang="en-US" altLang="zh-CN" smtClean="0"/>
              <a:t>Target_url</a:t>
            </a:r>
            <a:r>
              <a:rPr lang="zh-CN" altLang="zh-CN" smtClean="0"/>
              <a:t>：</a:t>
            </a:r>
            <a:r>
              <a:rPr lang="en-US" altLang="zh-CN" smtClean="0"/>
              <a:t>https://m.weibo.cn/profile/6697930990</a:t>
            </a:r>
            <a:endParaRPr lang="zh-CN" altLang="zh-CN"/>
          </a:p>
          <a:p>
            <a:pPr algn="l"/>
            <a:r>
              <a:rPr lang="en-US" altLang="zh-CN" smtClean="0"/>
              <a:t>Login_url</a:t>
            </a:r>
            <a:r>
              <a:rPr lang="zh-CN" altLang="zh-CN" smtClean="0"/>
              <a:t>：</a:t>
            </a:r>
            <a:r>
              <a:rPr lang="en-US" altLang="zh-CN"/>
              <a:t>https://passport.weibo.cn/signin/login</a:t>
            </a:r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4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NEXT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4261"/>
            <a:ext cx="10515600" cy="4351338"/>
          </a:xfrm>
        </p:spPr>
        <p:txBody>
          <a:bodyPr/>
          <a:lstStyle/>
          <a:p>
            <a:r>
              <a:rPr lang="zh-CN" altLang="en-US" smtClean="0"/>
              <a:t>每隔</a:t>
            </a:r>
            <a:r>
              <a:rPr lang="en-US" altLang="zh-CN" smtClean="0"/>
              <a:t>random(30,90)s</a:t>
            </a:r>
            <a:r>
              <a:rPr lang="zh-CN" altLang="en-US" smtClean="0"/>
              <a:t>进行一次图片下载</a:t>
            </a:r>
            <a:endParaRPr lang="en-US" altLang="zh-CN" smtClean="0"/>
          </a:p>
          <a:p>
            <a:r>
              <a:rPr lang="zh-CN" altLang="zh-CN"/>
              <a:t>模拟指针向下滑动来获取</a:t>
            </a:r>
            <a:r>
              <a:rPr lang="zh-CN" altLang="zh-CN" smtClean="0"/>
              <a:t>更多的图片过程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0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426"/>
          </a:xfrm>
        </p:spPr>
        <p:txBody>
          <a:bodyPr>
            <a:normAutofit/>
          </a:bodyPr>
          <a:lstStyle/>
          <a:p>
            <a:r>
              <a:rPr lang="zh-CN" altLang="zh-CN"/>
              <a:t>利用字符串</a:t>
            </a:r>
            <a:r>
              <a:rPr lang="zh-CN" altLang="zh-CN" smtClean="0"/>
              <a:t>的</a:t>
            </a:r>
            <a:r>
              <a:rPr lang="en-US" altLang="zh-CN" smtClean="0"/>
              <a:t>string.strip</a:t>
            </a:r>
            <a:r>
              <a:rPr lang="en-US" altLang="zh-CN"/>
              <a:t>()</a:t>
            </a:r>
            <a:r>
              <a:rPr lang="zh-CN" altLang="zh-CN"/>
              <a:t>去掉空格和</a:t>
            </a:r>
            <a:r>
              <a:rPr lang="zh-CN" altLang="zh-CN" smtClean="0"/>
              <a:t>换行</a:t>
            </a:r>
            <a:endParaRPr lang="en-US" altLang="zh-CN" smtClean="0"/>
          </a:p>
          <a:p>
            <a:r>
              <a:rPr lang="zh-CN" altLang="en-US" smtClean="0"/>
              <a:t>成功的示例程序</a:t>
            </a:r>
            <a:endParaRPr lang="en-US" altLang="zh-CN" smtClean="0"/>
          </a:p>
          <a:p>
            <a:r>
              <a:rPr lang="en-US" altLang="zh-CN" smtClean="0"/>
              <a:t>Chrome</a:t>
            </a:r>
            <a:r>
              <a:rPr lang="zh-CN" altLang="en-US" smtClean="0"/>
              <a:t>中</a:t>
            </a:r>
            <a:r>
              <a:rPr lang="en-US" altLang="zh-CN" smtClean="0"/>
              <a:t>F12</a:t>
            </a:r>
            <a:r>
              <a:rPr lang="zh-CN" altLang="en-US" smtClean="0"/>
              <a:t>开发者模式中</a:t>
            </a:r>
            <a:r>
              <a:rPr lang="en-US" altLang="zh-CN" smtClean="0"/>
              <a:t>,element</a:t>
            </a:r>
            <a:r>
              <a:rPr lang="zh-CN" altLang="en-US" smtClean="0"/>
              <a:t>中</a:t>
            </a:r>
            <a:r>
              <a:rPr lang="en-US" altLang="zh-CN" smtClean="0"/>
              <a:t>xhr</a:t>
            </a:r>
            <a:r>
              <a:rPr lang="zh-CN" altLang="en-US" smtClean="0"/>
              <a:t>类型</a:t>
            </a:r>
            <a:r>
              <a:rPr lang="zh-CN" altLang="zh-CN" smtClean="0"/>
              <a:t>中</a:t>
            </a:r>
            <a:r>
              <a:rPr lang="zh-CN" altLang="zh-CN"/>
              <a:t>可以找到有关于</a:t>
            </a:r>
            <a:r>
              <a:rPr lang="en-US" altLang="zh-CN"/>
              <a:t>post</a:t>
            </a:r>
            <a:r>
              <a:rPr lang="zh-CN" altLang="zh-CN"/>
              <a:t>的信息</a:t>
            </a:r>
            <a:r>
              <a:rPr lang="en-US" altLang="zh-CN"/>
              <a:t> xhr</a:t>
            </a:r>
            <a:r>
              <a:rPr lang="zh-CN" altLang="zh-CN"/>
              <a:t>的全称是</a:t>
            </a:r>
            <a:r>
              <a:rPr lang="en-US" altLang="zh-CN"/>
              <a:t> XML https </a:t>
            </a:r>
            <a:r>
              <a:rPr lang="en-US" altLang="zh-CN" smtClean="0"/>
              <a:t>requests</a:t>
            </a:r>
          </a:p>
          <a:p>
            <a:r>
              <a:rPr lang="zh-CN" altLang="zh-CN"/>
              <a:t>在</a:t>
            </a:r>
            <a:r>
              <a:rPr lang="en-US" altLang="zh-CN"/>
              <a:t>log</a:t>
            </a:r>
            <a:r>
              <a:rPr lang="zh-CN" altLang="zh-CN"/>
              <a:t>中可以找到一个</a:t>
            </a:r>
            <a:r>
              <a:rPr lang="en-US" altLang="zh-CN"/>
              <a:t>login</a:t>
            </a:r>
            <a:r>
              <a:rPr lang="zh-CN" altLang="zh-CN"/>
              <a:t>的文件，里面可以找到关于用户</a:t>
            </a:r>
            <a:r>
              <a:rPr lang="en-US" altLang="zh-CN"/>
              <a:t>cookies</a:t>
            </a:r>
            <a:r>
              <a:rPr lang="zh-CN" altLang="zh-CN"/>
              <a:t>和</a:t>
            </a:r>
            <a:r>
              <a:rPr lang="en-US" altLang="zh-CN"/>
              <a:t>username\password</a:t>
            </a:r>
            <a:r>
              <a:rPr lang="zh-CN" altLang="zh-CN"/>
              <a:t>相关的字符，将有助于填在</a:t>
            </a:r>
            <a:r>
              <a:rPr lang="en-US" altLang="zh-CN"/>
              <a:t>requests.get()</a:t>
            </a:r>
            <a:r>
              <a:rPr lang="zh-CN" altLang="zh-CN"/>
              <a:t>中的</a:t>
            </a:r>
            <a:r>
              <a:rPr lang="en-US" altLang="zh-CN"/>
              <a:t>data</a:t>
            </a:r>
            <a:r>
              <a:rPr lang="zh-CN" altLang="zh-CN" smtClean="0"/>
              <a:t>参数</a:t>
            </a:r>
            <a:endParaRPr lang="en-US" altLang="zh-CN" smtClean="0"/>
          </a:p>
          <a:p>
            <a:r>
              <a:rPr lang="en-US" altLang="zh-CN" u="sng" smtClean="0">
                <a:hlinkClick r:id="rId3"/>
              </a:rPr>
              <a:t>Python</a:t>
            </a:r>
            <a:r>
              <a:rPr lang="en-US" altLang="zh-CN" u="sng">
                <a:hlinkClick r:id="rId3"/>
              </a:rPr>
              <a:t>的requests模块的例子很详细</a:t>
            </a:r>
            <a:endParaRPr lang="zh-CN" altLang="zh-CN"/>
          </a:p>
          <a:p>
            <a:r>
              <a:rPr lang="en-US" altLang="zh-CN" u="sng">
                <a:hlinkClick r:id="rId4"/>
              </a:rPr>
              <a:t>同样的抓取网页遇到的源码和网页实时代码不一样的问题</a:t>
            </a:r>
            <a:endParaRPr lang="zh-CN" altLang="zh-CN"/>
          </a:p>
          <a:p>
            <a:endParaRPr lang="zh-CN" altLang="zh-CN"/>
          </a:p>
          <a:p>
            <a:endParaRPr lang="en-US" altLang="zh-CN" smtClean="0"/>
          </a:p>
          <a:p>
            <a:endParaRPr lang="zh-CN" altLang="zh-CN"/>
          </a:p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58726"/>
              </p:ext>
            </p:extLst>
          </p:nvPr>
        </p:nvGraphicFramePr>
        <p:xfrm>
          <a:off x="3663287" y="2256232"/>
          <a:ext cx="105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包装程序外壳对象" showAsIcon="1" r:id="rId5" imgW="1054440" imgH="711360" progId="Package">
                  <p:embed/>
                </p:oleObj>
              </mc:Choice>
              <mc:Fallback>
                <p:oleObj name="包装程序外壳对象" showAsIcon="1" r:id="rId5" imgW="1054440" imgH="711360" progId="Packag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3287" y="2256232"/>
                        <a:ext cx="1054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82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format_str </a:t>
            </a:r>
            <a:r>
              <a:rPr lang="en-US" altLang="zh-CN" smtClean="0"/>
              <a:t>= content.prettify()</a:t>
            </a:r>
            <a:r>
              <a:rPr lang="zh-CN" altLang="en-US" smtClean="0"/>
              <a:t>可以将</a:t>
            </a:r>
            <a:r>
              <a:rPr lang="en-US" altLang="zh-CN" smtClean="0"/>
              <a:t>content</a:t>
            </a:r>
            <a:r>
              <a:rPr lang="zh-CN" altLang="en-US" smtClean="0"/>
              <a:t>中的</a:t>
            </a:r>
            <a:r>
              <a:rPr lang="en-US" altLang="zh-CN" smtClean="0"/>
              <a:t>Html</a:t>
            </a:r>
            <a:r>
              <a:rPr lang="zh-CN" altLang="en-US" smtClean="0"/>
              <a:t>内容格式化</a:t>
            </a:r>
            <a:endParaRPr lang="en-US" altLang="zh-CN" smtClean="0"/>
          </a:p>
          <a:p>
            <a:r>
              <a:rPr lang="zh-CN" altLang="en-US" smtClean="0"/>
              <a:t>正则表达式</a:t>
            </a:r>
            <a:endParaRPr lang="en-US" altLang="zh-CN" smtClean="0"/>
          </a:p>
          <a:p>
            <a:pPr lvl="0"/>
            <a:r>
              <a:rPr lang="en-US" altLang="zh-CN"/>
              <a:t>Headers</a:t>
            </a:r>
            <a:r>
              <a:rPr lang="zh-CN" altLang="zh-CN"/>
              <a:t>头文件不能是字符串，必须是字典</a:t>
            </a:r>
            <a:r>
              <a:rPr lang="en-US" altLang="zh-CN"/>
              <a:t> { }</a:t>
            </a:r>
            <a:endParaRPr lang="zh-CN" altLang="zh-CN"/>
          </a:p>
          <a:p>
            <a:pPr lvl="0"/>
            <a:r>
              <a:rPr lang="zh-CN" altLang="zh-CN"/>
              <a:t>如果出现</a:t>
            </a:r>
            <a:r>
              <a:rPr lang="en-US" altLang="zh-CN"/>
              <a:t>‘unindent does not match any outer indentation level’</a:t>
            </a:r>
            <a:r>
              <a:rPr lang="zh-CN" altLang="zh-CN"/>
              <a:t>这种格式问题，十分有可能在使用缩进的时用</a:t>
            </a:r>
            <a:r>
              <a:rPr lang="zh-CN" altLang="en-US"/>
              <a:t>了</a:t>
            </a:r>
            <a:r>
              <a:rPr lang="en-US" altLang="zh-CN"/>
              <a:t>TAB</a:t>
            </a:r>
            <a:r>
              <a:rPr lang="zh-CN" altLang="zh-CN"/>
              <a:t>键导致了</a:t>
            </a:r>
            <a:r>
              <a:rPr lang="en-US" altLang="zh-CN"/>
              <a:t>4</a:t>
            </a:r>
            <a:r>
              <a:rPr lang="zh-CN" altLang="zh-CN"/>
              <a:t>个空格和</a:t>
            </a:r>
            <a:r>
              <a:rPr lang="en-US" altLang="zh-CN"/>
              <a:t>TAB</a:t>
            </a:r>
            <a:r>
              <a:rPr lang="zh-CN" altLang="zh-CN"/>
              <a:t>键的不同，所以最好使用</a:t>
            </a:r>
            <a:r>
              <a:rPr lang="en-US" altLang="zh-CN"/>
              <a:t>4</a:t>
            </a:r>
            <a:r>
              <a:rPr lang="zh-CN" altLang="zh-CN"/>
              <a:t>个空格在</a:t>
            </a:r>
            <a:r>
              <a:rPr lang="en-US" altLang="zh-CN"/>
              <a:t>Python</a:t>
            </a:r>
            <a:r>
              <a:rPr lang="zh-CN" altLang="zh-CN"/>
              <a:t>中更保险</a:t>
            </a:r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Tips</a:t>
            </a:r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31408"/>
              </p:ext>
            </p:extLst>
          </p:nvPr>
        </p:nvGraphicFramePr>
        <p:xfrm>
          <a:off x="2574974" y="2255887"/>
          <a:ext cx="1752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包装程序外壳对象" showAsIcon="1" r:id="rId3" imgW="1752840" imgH="711360" progId="Package">
                  <p:embed/>
                </p:oleObj>
              </mc:Choice>
              <mc:Fallback>
                <p:oleObj name="包装程序外壳对象" showAsIcon="1" r:id="rId3" imgW="17528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4974" y="2255887"/>
                        <a:ext cx="1752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77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990" y="341194"/>
            <a:ext cx="8323997" cy="994652"/>
          </a:xfrm>
        </p:spPr>
        <p:txBody>
          <a:bodyPr/>
          <a:lstStyle/>
          <a:p>
            <a:r>
              <a:rPr lang="zh-CN" altLang="en-US" smtClean="0"/>
              <a:t>脚本语言选择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1"/>
              <a:t>L</a:t>
            </a:r>
            <a:r>
              <a:rPr lang="en-US" altLang="zh-CN" sz="2400" b="1" smtClean="0"/>
              <a:t>ua</a:t>
            </a:r>
            <a:r>
              <a:rPr lang="en-US" altLang="zh-CN" sz="2400" smtClean="0"/>
              <a:t>:</a:t>
            </a:r>
            <a:r>
              <a:rPr lang="zh-CN" altLang="en-US" sz="2400" smtClean="0"/>
              <a:t>个人比较熟悉的语言之一，在自主开发时比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更多的经验；</a:t>
            </a:r>
            <a:endParaRPr lang="en-US" altLang="zh-CN" sz="2400" smtClean="0"/>
          </a:p>
          <a:p>
            <a:r>
              <a:rPr lang="en-US" altLang="zh-CN" sz="2400" b="1" smtClean="0"/>
              <a:t>Python</a:t>
            </a:r>
            <a:r>
              <a:rPr lang="en-US" altLang="zh-CN" sz="2400" smtClean="0"/>
              <a:t>:</a:t>
            </a:r>
            <a:r>
              <a:rPr lang="zh-CN" altLang="en-US" sz="2400" smtClean="0"/>
              <a:t>更强大的脚本语言，更多的模块可以使项目更简单</a:t>
            </a:r>
            <a:endParaRPr lang="en-US" altLang="zh-CN" sz="2400" smtClean="0"/>
          </a:p>
          <a:p>
            <a:r>
              <a:rPr lang="en-US" altLang="zh-CN" sz="2400" b="1" smtClean="0"/>
              <a:t>Powershell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如果在需要与其他语言协作的地方可以充当粘合剂</a:t>
            </a:r>
            <a:endParaRPr lang="en-US" altLang="zh-CN" sz="2400" smtClean="0"/>
          </a:p>
          <a:p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三</a:t>
            </a:r>
            <a:r>
              <a:rPr lang="zh-CN" altLang="en-US" sz="2400" smtClean="0"/>
              <a:t>者比较，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Lua</a:t>
            </a:r>
            <a:r>
              <a:rPr lang="zh-CN" altLang="en-US" sz="2400" smtClean="0"/>
              <a:t>都可以在多系统平台上工作，但是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相较于</a:t>
            </a:r>
            <a:r>
              <a:rPr lang="en-US" altLang="zh-CN" sz="2400" smtClean="0"/>
              <a:t>Lua</a:t>
            </a:r>
            <a:r>
              <a:rPr lang="zh-CN" altLang="en-US" sz="2400" smtClean="0"/>
              <a:t>更强大，反之</a:t>
            </a:r>
            <a:r>
              <a:rPr lang="en-US" altLang="zh-CN" sz="2400" smtClean="0"/>
              <a:t>Lua</a:t>
            </a:r>
            <a:r>
              <a:rPr lang="zh-CN" altLang="en-US" sz="2400" smtClean="0"/>
              <a:t>更小巧，更简单，</a:t>
            </a:r>
            <a:r>
              <a:rPr lang="en-US" altLang="zh-CN" sz="2400" smtClean="0"/>
              <a:t>Powershell</a:t>
            </a:r>
            <a:r>
              <a:rPr lang="zh-CN" altLang="en-US" sz="2400" smtClean="0"/>
              <a:t>虽然很强大，但是十分复杂，而且也依托于</a:t>
            </a:r>
            <a:r>
              <a:rPr lang="en-US" altLang="zh-CN" sz="2400" smtClean="0"/>
              <a:t>.net</a:t>
            </a:r>
            <a:r>
              <a:rPr lang="zh-CN" altLang="en-US" sz="2400" smtClean="0"/>
              <a:t>环境，如果在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上没有</a:t>
            </a:r>
            <a:r>
              <a:rPr lang="en-US" altLang="zh-CN" sz="2400" smtClean="0"/>
              <a:t>.net</a:t>
            </a:r>
            <a:r>
              <a:rPr lang="zh-CN" altLang="en-US" sz="2400" smtClean="0"/>
              <a:t>平台的话做起来会非常费力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748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990" y="378772"/>
            <a:ext cx="9770660" cy="876821"/>
          </a:xfrm>
        </p:spPr>
        <p:txBody>
          <a:bodyPr/>
          <a:lstStyle/>
          <a:p>
            <a:r>
              <a:rPr lang="zh-CN" altLang="en-US"/>
              <a:t>爬</a:t>
            </a:r>
            <a:r>
              <a:rPr lang="zh-CN" altLang="en-US" smtClean="0"/>
              <a:t>取微博的难度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</a:t>
            </a:r>
            <a:r>
              <a:rPr lang="zh-CN" altLang="en-US" smtClean="0"/>
              <a:t>微博采用了</a:t>
            </a:r>
            <a:r>
              <a:rPr lang="en-US" altLang="zh-CN" smtClean="0"/>
              <a:t>AJAX(</a:t>
            </a:r>
            <a:r>
              <a:rPr lang="en-US" altLang="zh-CN"/>
              <a:t>Asynchronouse JavaScript And </a:t>
            </a:r>
            <a:r>
              <a:rPr lang="en-US" altLang="zh-CN" smtClean="0"/>
              <a:t>XML</a:t>
            </a:r>
            <a:r>
              <a:rPr lang="zh-CN" altLang="en-US"/>
              <a:t>，</a:t>
            </a:r>
            <a:r>
              <a:rPr lang="zh-CN" altLang="en-US" smtClean="0"/>
              <a:t> 异步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XML</a:t>
            </a:r>
            <a:r>
              <a:rPr lang="en-US" altLang="zh-CN" smtClean="0"/>
              <a:t>)</a:t>
            </a:r>
            <a:r>
              <a:rPr lang="zh-CN" altLang="en-US" smtClean="0"/>
              <a:t>加载网页</a:t>
            </a:r>
            <a:r>
              <a:rPr lang="en-US" altLang="zh-CN" smtClean="0"/>
              <a:t>,</a:t>
            </a:r>
            <a:r>
              <a:rPr lang="zh-CN" altLang="en-US" smtClean="0"/>
              <a:t>所以用</a:t>
            </a:r>
            <a:r>
              <a:rPr lang="en-US" altLang="zh-CN" smtClean="0"/>
              <a:t>requests</a:t>
            </a:r>
            <a:r>
              <a:rPr lang="zh-CN" altLang="en-US" smtClean="0"/>
              <a:t>所返回的网页源代码不是实时的，所以必须使用</a:t>
            </a:r>
            <a:r>
              <a:rPr lang="en-US" altLang="zh-CN" smtClean="0"/>
              <a:t>selenium</a:t>
            </a:r>
            <a:r>
              <a:rPr lang="zh-CN" altLang="en-US" smtClean="0"/>
              <a:t>模块模拟浏览器操作来实时加载网页并且获取网页源代码</a:t>
            </a:r>
            <a:endParaRPr lang="en-US" altLang="zh-CN"/>
          </a:p>
          <a:p>
            <a:r>
              <a:rPr lang="zh-CN" altLang="en-US" smtClean="0"/>
              <a:t>由于微博的限制，只能在登录之后才可进行相关操作，自动化登录目前是一个问题，同时还有的就是如何自动输入验证码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59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341" y="409433"/>
            <a:ext cx="9374875" cy="912766"/>
          </a:xfrm>
        </p:spPr>
        <p:txBody>
          <a:bodyPr/>
          <a:lstStyle/>
          <a:p>
            <a:r>
              <a:rPr lang="zh-CN" altLang="en-US" smtClean="0"/>
              <a:t>需要</a:t>
            </a:r>
            <a:r>
              <a:rPr lang="zh-CN" altLang="en-US" smtClean="0"/>
              <a:t>使用哪些</a:t>
            </a:r>
            <a:r>
              <a:rPr lang="en-US" altLang="zh-CN" smtClean="0"/>
              <a:t>python</a:t>
            </a:r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zh-CN" altLang="en-US" smtClean="0"/>
              <a:t>使用</a:t>
            </a:r>
            <a:r>
              <a:rPr lang="en-US" altLang="zh-CN" smtClean="0"/>
              <a:t>urllib3</a:t>
            </a:r>
            <a:r>
              <a:rPr lang="zh-CN" altLang="en-US" smtClean="0"/>
              <a:t>模块时，可以使用</a:t>
            </a:r>
            <a:r>
              <a:rPr lang="en-US" altLang="zh-CN" smtClean="0"/>
              <a:t>url.open()</a:t>
            </a:r>
            <a:r>
              <a:rPr lang="zh-CN" altLang="en-US" smtClean="0"/>
              <a:t>来获取网页源代码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requests</a:t>
            </a:r>
            <a:r>
              <a:rPr lang="zh-CN" altLang="en-US" smtClean="0"/>
              <a:t>模块时，用</a:t>
            </a:r>
            <a:r>
              <a:rPr lang="en-US" altLang="zh-CN" smtClean="0"/>
              <a:t>requests.post()</a:t>
            </a:r>
            <a:r>
              <a:rPr lang="zh-CN" altLang="en-US" smtClean="0"/>
              <a:t>和</a:t>
            </a:r>
            <a:r>
              <a:rPr lang="en-US" altLang="zh-CN" smtClean="0"/>
              <a:t>requests.get()</a:t>
            </a:r>
            <a:r>
              <a:rPr lang="zh-CN" altLang="en-US"/>
              <a:t>函数来上传</a:t>
            </a:r>
            <a:r>
              <a:rPr lang="zh-CN" altLang="en-US"/>
              <a:t>验证</a:t>
            </a:r>
            <a:r>
              <a:rPr lang="zh-CN" altLang="en-US" smtClean="0"/>
              <a:t>信息，</a:t>
            </a:r>
            <a:r>
              <a:rPr lang="zh-CN" altLang="en-US" smtClean="0"/>
              <a:t>获取网页源代码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BeautifulSoup</a:t>
            </a:r>
            <a:r>
              <a:rPr lang="zh-CN" altLang="en-US" smtClean="0"/>
              <a:t>模块来分割字符串，获取信息</a:t>
            </a:r>
            <a:endParaRPr lang="en-US" altLang="zh-CN" smtClean="0"/>
          </a:p>
          <a:p>
            <a:r>
              <a:rPr lang="zh-CN" altLang="en-US" smtClean="0"/>
              <a:t>由于</a:t>
            </a:r>
            <a:r>
              <a:rPr lang="zh-CN" altLang="en-US"/>
              <a:t>微博是使用</a:t>
            </a:r>
            <a:r>
              <a:rPr lang="en-US" altLang="zh-CN"/>
              <a:t>AJAX</a:t>
            </a:r>
            <a:r>
              <a:rPr lang="zh-CN" altLang="en-US"/>
              <a:t>动态网页</a:t>
            </a:r>
            <a:r>
              <a:rPr lang="zh-CN" altLang="en-US" smtClean="0"/>
              <a:t>，用</a:t>
            </a:r>
            <a:r>
              <a:rPr lang="en-US" altLang="zh-CN"/>
              <a:t>selenium</a:t>
            </a:r>
            <a:r>
              <a:rPr lang="zh-CN" altLang="en-US"/>
              <a:t>模块来</a:t>
            </a:r>
            <a:r>
              <a:rPr lang="zh-CN" altLang="en-US" smtClean="0"/>
              <a:t>获取实时源码</a:t>
            </a:r>
            <a:endParaRPr lang="en-US" altLang="zh-CN" smtClean="0"/>
          </a:p>
          <a:p>
            <a:r>
              <a:rPr lang="zh-CN" altLang="en-US" smtClean="0"/>
              <a:t>如果需要多进程同步抓取的话使用</a:t>
            </a:r>
            <a:r>
              <a:rPr lang="en-US" altLang="zh-CN" smtClean="0"/>
              <a:t>mutiprocess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zh-CN" altLang="en-US" smtClean="0"/>
              <a:t>如果程序需要异步运行的话使用</a:t>
            </a:r>
            <a:r>
              <a:rPr lang="en-US" altLang="zh-CN" smtClean="0"/>
              <a:t>asyncio</a:t>
            </a:r>
            <a:r>
              <a:rPr lang="zh-CN" altLang="en-US" smtClean="0"/>
              <a:t>模块，但是他的网页获取函数和上传函数全部都会改变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610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285" y="395786"/>
            <a:ext cx="9265693" cy="926413"/>
          </a:xfrm>
        </p:spPr>
        <p:txBody>
          <a:bodyPr/>
          <a:lstStyle/>
          <a:p>
            <a:r>
              <a:rPr lang="zh-CN" altLang="en-US" smtClean="0"/>
              <a:t>如何使用浏览器来获取网络源代码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758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Python</a:t>
            </a:r>
            <a:r>
              <a:rPr lang="zh-CN" altLang="en-US" smtClean="0"/>
              <a:t>中可以使用</a:t>
            </a:r>
            <a:r>
              <a:rPr lang="en-US" altLang="zh-CN" smtClean="0"/>
              <a:t>Selenium</a:t>
            </a:r>
            <a:r>
              <a:rPr lang="zh-CN" altLang="en-US" smtClean="0"/>
              <a:t>来完全模拟浏览器的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Selenium</a:t>
            </a:r>
            <a:r>
              <a:rPr lang="zh-CN" altLang="en-US" smtClean="0"/>
              <a:t>模块可以支持</a:t>
            </a:r>
            <a:r>
              <a:rPr lang="en-US" altLang="zh-CN" smtClean="0"/>
              <a:t>Firefox,chrome…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14398" y="382137"/>
            <a:ext cx="9606887" cy="100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中的实现难度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3609" y="1866361"/>
            <a:ext cx="10515600" cy="436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中使用</a:t>
            </a:r>
            <a:r>
              <a:rPr lang="en-US" altLang="zh-CN" smtClean="0"/>
              <a:t>powershell</a:t>
            </a:r>
            <a:r>
              <a:rPr lang="zh-CN" altLang="en-US" smtClean="0"/>
              <a:t>有一些难度，但是</a:t>
            </a:r>
            <a:r>
              <a:rPr lang="en-US" altLang="zh-CN" smtClean="0"/>
              <a:t>lua5.1.5</a:t>
            </a:r>
            <a:r>
              <a:rPr lang="zh-CN" altLang="en-US" smtClean="0"/>
              <a:t>和</a:t>
            </a:r>
            <a:r>
              <a:rPr lang="en-US" altLang="zh-CN" smtClean="0"/>
              <a:t>python3.7</a:t>
            </a:r>
            <a:r>
              <a:rPr lang="zh-CN" altLang="en-US" smtClean="0"/>
              <a:t>在</a:t>
            </a:r>
            <a:r>
              <a:rPr lang="en-US" altLang="zh-CN" smtClean="0"/>
              <a:t>Raspberrry</a:t>
            </a:r>
            <a:r>
              <a:rPr lang="zh-CN" altLang="en-US" smtClean="0"/>
              <a:t>中自带相应的</a:t>
            </a:r>
            <a:r>
              <a:rPr lang="zh-CN" altLang="en-US" smtClean="0"/>
              <a:t>工具</a:t>
            </a:r>
            <a:endParaRPr lang="en-US" altLang="zh-CN" smtClean="0"/>
          </a:p>
          <a:p>
            <a:r>
              <a:rPr lang="zh-CN" altLang="en-US" smtClean="0"/>
              <a:t>同时</a:t>
            </a:r>
            <a:r>
              <a:rPr lang="en-US" altLang="zh-CN" smtClean="0"/>
              <a:t>Python</a:t>
            </a:r>
            <a:r>
              <a:rPr lang="zh-CN" altLang="en-US" smtClean="0"/>
              <a:t>中可以使用</a:t>
            </a:r>
            <a:r>
              <a:rPr lang="en-US" altLang="zh-CN" smtClean="0"/>
              <a:t>PyInstaller</a:t>
            </a:r>
            <a:r>
              <a:rPr lang="zh-CN" altLang="en-US" smtClean="0"/>
              <a:t>模块来打包</a:t>
            </a:r>
            <a:r>
              <a:rPr lang="en-US" altLang="zh-CN" smtClean="0"/>
              <a:t>python</a:t>
            </a:r>
            <a:r>
              <a:rPr lang="zh-CN" altLang="en-US" smtClean="0"/>
              <a:t>脚本成为可执行文件，运行在那些没有安装</a:t>
            </a:r>
            <a:r>
              <a:rPr lang="en-US" altLang="zh-CN" smtClean="0"/>
              <a:t>Python</a:t>
            </a:r>
            <a:r>
              <a:rPr lang="zh-CN" altLang="en-US" smtClean="0"/>
              <a:t>解释器的电脑中，同样也可以运行在</a:t>
            </a:r>
            <a:r>
              <a:rPr lang="en-US" altLang="zh-CN" smtClean="0"/>
              <a:t>Linux</a:t>
            </a:r>
            <a:r>
              <a:rPr lang="zh-CN" altLang="en-US" smtClean="0"/>
              <a:t>中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989" y="474818"/>
            <a:ext cx="9628554" cy="766964"/>
          </a:xfrm>
        </p:spPr>
        <p:txBody>
          <a:bodyPr/>
          <a:lstStyle/>
          <a:p>
            <a:r>
              <a:rPr lang="zh-CN" altLang="en-US" smtClean="0"/>
              <a:t>项目实现流程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774980" y="1431249"/>
            <a:ext cx="1557656" cy="34095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04160" y="2280206"/>
            <a:ext cx="2720414" cy="4331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模块打开浏览器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42900" y="3203242"/>
            <a:ext cx="2989736" cy="36949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模块控制微博登录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342900" y="3959208"/>
            <a:ext cx="2950391" cy="4331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模块获取实时源码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041237" y="1811351"/>
            <a:ext cx="283336" cy="450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041237" y="2763446"/>
            <a:ext cx="291399" cy="4006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041237" y="3611952"/>
            <a:ext cx="275069" cy="34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6" idx="1"/>
          </p:cNvCxnSpPr>
          <p:nvPr/>
        </p:nvCxnSpPr>
        <p:spPr>
          <a:xfrm flipH="1">
            <a:off x="3332637" y="1647584"/>
            <a:ext cx="817567" cy="880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3" idx="1"/>
          </p:cNvCxnSpPr>
          <p:nvPr/>
        </p:nvCxnSpPr>
        <p:spPr>
          <a:xfrm flipH="1">
            <a:off x="3332636" y="2625438"/>
            <a:ext cx="817568" cy="76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预定义过程 15"/>
          <p:cNvSpPr/>
          <p:nvPr/>
        </p:nvSpPr>
        <p:spPr>
          <a:xfrm>
            <a:off x="4150204" y="1271357"/>
            <a:ext cx="7512688" cy="752454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smtClean="0">
                <a:solidFill>
                  <a:schemeClr val="tx1"/>
                </a:solidFill>
              </a:rPr>
              <a:t>Drive = webdrive.Firefox(executable_path = ‘’)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#</a:t>
            </a:r>
            <a:r>
              <a:rPr lang="zh-CN" altLang="en-US" smtClean="0">
                <a:solidFill>
                  <a:schemeClr val="tx1"/>
                </a:solidFill>
              </a:rPr>
              <a:t>注意</a:t>
            </a:r>
            <a:r>
              <a:rPr lang="en-US" altLang="zh-CN" smtClean="0">
                <a:solidFill>
                  <a:schemeClr val="tx1"/>
                </a:solidFill>
              </a:rPr>
              <a:t>webdrive.Firefox</a:t>
            </a:r>
            <a:r>
              <a:rPr lang="zh-CN" altLang="en-US" smtClean="0">
                <a:solidFill>
                  <a:schemeClr val="tx1"/>
                </a:solidFill>
              </a:rPr>
              <a:t>中的</a:t>
            </a:r>
            <a:r>
              <a:rPr lang="en-US" altLang="zh-CN" smtClean="0">
                <a:solidFill>
                  <a:schemeClr val="tx1"/>
                </a:solidFill>
              </a:rPr>
              <a:t>F</a:t>
            </a:r>
            <a:r>
              <a:rPr lang="zh-CN" altLang="en-US" smtClean="0">
                <a:solidFill>
                  <a:schemeClr val="tx1"/>
                </a:solidFill>
              </a:rPr>
              <a:t>一定要大写，否则报错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7" name="流程图: 预定义过程 16"/>
          <p:cNvSpPr/>
          <p:nvPr/>
        </p:nvSpPr>
        <p:spPr>
          <a:xfrm>
            <a:off x="4150204" y="4212281"/>
            <a:ext cx="7512688" cy="2418489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Str1 = BeautifulSoup(‘object’,’r’,encoding = ‘utf-8’)#</a:t>
            </a:r>
            <a:r>
              <a:rPr lang="zh-CN" altLang="en-US" smtClean="0">
                <a:solidFill>
                  <a:schemeClr val="tx1"/>
                </a:solidFill>
              </a:rPr>
              <a:t>值得注意的是</a:t>
            </a:r>
            <a:r>
              <a:rPr lang="en-US" altLang="zh-CN" smtClean="0">
                <a:solidFill>
                  <a:schemeClr val="tx1"/>
                </a:solidFill>
              </a:rPr>
              <a:t>BeautifulSoup</a:t>
            </a:r>
            <a:r>
              <a:rPr lang="zh-CN" altLang="en-US" smtClean="0">
                <a:solidFill>
                  <a:schemeClr val="tx1"/>
                </a:solidFill>
              </a:rPr>
              <a:t>大小写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find_all </a:t>
            </a:r>
            <a:r>
              <a:rPr lang="en-US" altLang="zh-CN">
                <a:solidFill>
                  <a:schemeClr val="tx1"/>
                </a:solidFill>
              </a:rPr>
              <a:t>(name=None, attrs={}, recursive =True, text=None, limit=None, **kwargs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使用</a:t>
            </a:r>
            <a:r>
              <a:rPr lang="en-US" altLang="zh-CN" smtClean="0">
                <a:solidFill>
                  <a:schemeClr val="tx1"/>
                </a:solidFill>
              </a:rPr>
              <a:t>BeautifulSoup</a:t>
            </a:r>
            <a:r>
              <a:rPr lang="zh-CN" altLang="en-US" smtClean="0">
                <a:solidFill>
                  <a:schemeClr val="tx1"/>
                </a:solidFill>
              </a:rPr>
              <a:t>来分析字符串，然后将字符串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319885" y="4739642"/>
            <a:ext cx="2950391" cy="4331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类寻找标记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018222" y="4392386"/>
            <a:ext cx="275069" cy="34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1191986" y="5559292"/>
            <a:ext cx="2058189" cy="4331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解析源码获取链接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998121" y="5212036"/>
            <a:ext cx="275069" cy="34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2514600" y="6355093"/>
            <a:ext cx="712560" cy="4331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975106" y="6007837"/>
            <a:ext cx="275069" cy="34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预定义过程 22"/>
          <p:cNvSpPr/>
          <p:nvPr/>
        </p:nvSpPr>
        <p:spPr>
          <a:xfrm>
            <a:off x="4150204" y="2146327"/>
            <a:ext cx="7512688" cy="958222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smtClean="0">
                <a:solidFill>
                  <a:schemeClr val="tx1"/>
                </a:solidFill>
              </a:rPr>
              <a:t>Login=wait.until(EC.element_to_be_clickable</a:t>
            </a:r>
            <a:r>
              <a:rPr lang="en-US" altLang="zh-CN">
                <a:solidFill>
                  <a:schemeClr val="tx1"/>
                </a:solidFill>
              </a:rPr>
              <a:t>((By.XPATH, '//li/a[@node-type="loginBtn"]')))</a:t>
            </a:r>
          </a:p>
          <a:p>
            <a:pPr marL="342900" indent="-342900">
              <a:buAutoNum type="arabicPeriod"/>
            </a:pPr>
            <a:r>
              <a:rPr lang="en-US" altLang="zh-CN" smtClean="0">
                <a:solidFill>
                  <a:schemeClr val="tx1"/>
                </a:solidFill>
              </a:rPr>
              <a:t>Login.click</a:t>
            </a:r>
            <a:r>
              <a:rPr lang="en-US" altLang="zh-CN">
                <a:solidFill>
                  <a:schemeClr val="tx1"/>
                </a:solidFill>
              </a:rPr>
              <a:t>()</a:t>
            </a:r>
            <a:endParaRPr lang="en-US" altLang="zh-CN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11003"/>
              </p:ext>
            </p:extLst>
          </p:nvPr>
        </p:nvGraphicFramePr>
        <p:xfrm>
          <a:off x="275630" y="1131791"/>
          <a:ext cx="496122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28">
                  <a:extLst>
                    <a:ext uri="{9D8B030D-6E8A-4147-A177-3AD203B41FA5}">
                      <a16:colId xmlns:a16="http://schemas.microsoft.com/office/drawing/2014/main" val="1553984012"/>
                    </a:ext>
                  </a:extLst>
                </a:gridCol>
              </a:tblGrid>
              <a:tr h="1585651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一次性下载文件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import requests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 = requests.get(IMAGE_URL)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with open('./img/image2.png', 'wb') as f: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f.write(r.content)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#with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open(./image1,jpg‘,’w’,encoding= ‘utf-8’) as str5: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#    print(r.text,file = str5)</a:t>
                      </a:r>
                      <a:endParaRPr lang="zh-CN" altLang="en-US" b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64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4851" y="218942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mtClean="0"/>
              <a:t>Part Code</a:t>
            </a:r>
            <a:r>
              <a:rPr lang="zh-CN" altLang="en-US" sz="4400" smtClean="0"/>
              <a:t>：</a:t>
            </a:r>
            <a:endParaRPr lang="zh-CN" altLang="en-US" sz="44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78965"/>
              </p:ext>
            </p:extLst>
          </p:nvPr>
        </p:nvGraphicFramePr>
        <p:xfrm>
          <a:off x="275630" y="3286879"/>
          <a:ext cx="5254415" cy="181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415">
                  <a:extLst>
                    <a:ext uri="{9D8B030D-6E8A-4147-A177-3AD203B41FA5}">
                      <a16:colId xmlns:a16="http://schemas.microsoft.com/office/drawing/2014/main" val="1591767901"/>
                    </a:ext>
                  </a:extLst>
                </a:gridCol>
              </a:tblGrid>
              <a:tr h="1817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分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下载文件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 stream loading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 = requests.get(IMAGE_URL, stream=True) with open('./img/image3.png', 'wb') as f: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for chunk in r.iter_content(chunk_size=32):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    f.write(chunk)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5782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85223"/>
              </p:ext>
            </p:extLst>
          </p:nvPr>
        </p:nvGraphicFramePr>
        <p:xfrm>
          <a:off x="275630" y="5247760"/>
          <a:ext cx="603518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18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简单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BeautifulSoup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find_all()</a:t>
                      </a:r>
                      <a:r>
                        <a:rPr lang="zh-CN" altLang="en-US" b="0" baseline="0" smtClean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CN" b="0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from bs4 import BeautifulSoup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Str3 = BeautifulSoup(str2.text)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Str4 = str3.find_all(‘tag’)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2708"/>
              </p:ext>
            </p:extLst>
          </p:nvPr>
        </p:nvGraphicFramePr>
        <p:xfrm>
          <a:off x="5530045" y="256863"/>
          <a:ext cx="628274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74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from selenium import webdriver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#Firefox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drivers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的纯英文路径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driver_path = r'D:\ProjectPerson\firefoxdrive\geckodriver.exe'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注意火狐的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首字母大写，否则将会报错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 = webdriver.Firefox(executable_path = driver_path)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driver.get("https://www.baidu.com")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print(driver.page_source,file = sources)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82506"/>
              </p:ext>
            </p:extLst>
          </p:nvPr>
        </p:nvGraphicFramePr>
        <p:xfrm>
          <a:off x="5653824" y="2411951"/>
          <a:ext cx="60351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18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简单的登录后获取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cookies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import requests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#headers={}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是一个字典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Str1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Request.post(login_url,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headers={ } ,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data=‘’)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Str2 = Request.get(target_url,headers={ },cookies=‘’)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70505"/>
              </p:ext>
            </p:extLst>
          </p:nvPr>
        </p:nvGraphicFramePr>
        <p:xfrm>
          <a:off x="5653824" y="3983413"/>
          <a:ext cx="6035183" cy="834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18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834247">
                <a:tc>
                  <a:txBody>
                    <a:bodyPr/>
                    <a:lstStyle/>
                    <a:p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ISSUE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/>
          <a:lstStyle/>
          <a:p>
            <a:r>
              <a:rPr lang="zh-CN" altLang="en-US" smtClean="0"/>
              <a:t>无法实现点击后实时更新当前网页的源码，不能重新获取一次，否则源码就会丢失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891</Words>
  <Application>Microsoft Office PowerPoint</Application>
  <PresentationFormat>宽屏</PresentationFormat>
  <Paragraphs>90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Agency FB</vt:lpstr>
      <vt:lpstr>Arial</vt:lpstr>
      <vt:lpstr>Office 主题​​</vt:lpstr>
      <vt:lpstr>程序包</vt:lpstr>
      <vt:lpstr>包装程序外壳对象</vt:lpstr>
      <vt:lpstr>使用爬虫来爬取微博图片</vt:lpstr>
      <vt:lpstr>脚本语言选择</vt:lpstr>
      <vt:lpstr>爬取微博的难度</vt:lpstr>
      <vt:lpstr>需要使用哪些python模块</vt:lpstr>
      <vt:lpstr>如何使用浏览器来获取网络源代码</vt:lpstr>
      <vt:lpstr>PowerPoint 演示文稿</vt:lpstr>
      <vt:lpstr>项目实现流程</vt:lpstr>
      <vt:lpstr>PowerPoint 演示文稿</vt:lpstr>
      <vt:lpstr>ISSUE</vt:lpstr>
      <vt:lpstr>NEXT</vt:lpstr>
      <vt:lpstr>Tips</vt:lpstr>
      <vt:lpstr>Tips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使用爬虫来爬取微博图片</dc:title>
  <dc:creator>陈军(Jun Chen)</dc:creator>
  <cp:lastModifiedBy>陈军(Jun Chen)</cp:lastModifiedBy>
  <cp:revision>41</cp:revision>
  <dcterms:created xsi:type="dcterms:W3CDTF">2019-07-14T03:40:39Z</dcterms:created>
  <dcterms:modified xsi:type="dcterms:W3CDTF">2019-08-13T01:25:02Z</dcterms:modified>
</cp:coreProperties>
</file>