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2" r:id="rId9"/>
    <p:sldId id="263" r:id="rId10"/>
    <p:sldId id="264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4" r:id="rId26"/>
    <p:sldId id="285" r:id="rId27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5146" autoAdjust="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 preserve="1">
  <p:cSld name="Title Slide">
    <p:bg>
      <p:bgPr>
        <a:gradFill>
          <a:gsLst>
            <a:gs pos="0">
              <a:schemeClr val="accent1"/>
            </a:gs>
            <a:gs pos="84000">
              <a:schemeClr val="bg1">
                <a:alpha val="65000"/>
              </a:schemeClr>
            </a:gs>
            <a:gs pos="67000">
              <a:schemeClr val="accent1">
                <a:lumMod val="60000"/>
                <a:lumOff val="40000"/>
                <a:alpha val="65000"/>
              </a:schemeClr>
            </a:gs>
            <a:gs pos="100000">
              <a:schemeClr val="accent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任意多边形: 形状 22"/>
            <p:cNvSpPr/>
            <p:nvPr/>
          </p:nvSpPr>
          <p:spPr>
            <a:xfrm>
              <a:off x="5391150" y="494394"/>
              <a:ext cx="6800850" cy="6363606"/>
            </a:xfrm>
            <a:custGeom>
              <a:avLst/>
              <a:gdLst>
                <a:gd name="connsiteX0" fmla="*/ 3714749 w 6800850"/>
                <a:gd name="connsiteY0" fmla="*/ 0 h 6363606"/>
                <a:gd name="connsiteX1" fmla="*/ 6795077 w 6800850"/>
                <a:gd name="connsiteY1" fmla="*/ 1637798 h 6363606"/>
                <a:gd name="connsiteX2" fmla="*/ 6800850 w 6800850"/>
                <a:gd name="connsiteY2" fmla="*/ 1647300 h 6363606"/>
                <a:gd name="connsiteX3" fmla="*/ 6800850 w 6800850"/>
                <a:gd name="connsiteY3" fmla="*/ 5782198 h 6363606"/>
                <a:gd name="connsiteX4" fmla="*/ 6795077 w 6800850"/>
                <a:gd name="connsiteY4" fmla="*/ 5791701 h 6363606"/>
                <a:gd name="connsiteX5" fmla="*/ 6341473 w 6800850"/>
                <a:gd name="connsiteY5" fmla="*/ 6341473 h 6363606"/>
                <a:gd name="connsiteX6" fmla="*/ 6317121 w 6800850"/>
                <a:gd name="connsiteY6" fmla="*/ 6363606 h 6363606"/>
                <a:gd name="connsiteX7" fmla="*/ 1112377 w 6800850"/>
                <a:gd name="connsiteY7" fmla="*/ 6363606 h 6363606"/>
                <a:gd name="connsiteX8" fmla="*/ 1088025 w 6800850"/>
                <a:gd name="connsiteY8" fmla="*/ 6341473 h 6363606"/>
                <a:gd name="connsiteX9" fmla="*/ 0 w 6800850"/>
                <a:gd name="connsiteY9" fmla="*/ 3714749 h 6363606"/>
                <a:gd name="connsiteX10" fmla="*/ 3714749 w 6800850"/>
                <a:gd name="connsiteY10" fmla="*/ 0 h 636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00850" h="6363606">
                  <a:moveTo>
                    <a:pt x="3714749" y="0"/>
                  </a:moveTo>
                  <a:cubicBezTo>
                    <a:pt x="4996998" y="0"/>
                    <a:pt x="6127510" y="649668"/>
                    <a:pt x="6795077" y="1637798"/>
                  </a:cubicBezTo>
                  <a:lnTo>
                    <a:pt x="6800850" y="1647300"/>
                  </a:lnTo>
                  <a:lnTo>
                    <a:pt x="6800850" y="5782198"/>
                  </a:lnTo>
                  <a:lnTo>
                    <a:pt x="6795077" y="5791701"/>
                  </a:lnTo>
                  <a:cubicBezTo>
                    <a:pt x="6661564" y="5989327"/>
                    <a:pt x="6509532" y="6173414"/>
                    <a:pt x="6341473" y="6341473"/>
                  </a:cubicBezTo>
                  <a:lnTo>
                    <a:pt x="6317121" y="6363606"/>
                  </a:lnTo>
                  <a:lnTo>
                    <a:pt x="1112377" y="6363606"/>
                  </a:lnTo>
                  <a:lnTo>
                    <a:pt x="1088025" y="6341473"/>
                  </a:lnTo>
                  <a:cubicBezTo>
                    <a:pt x="415788" y="5669236"/>
                    <a:pt x="0" y="4740549"/>
                    <a:pt x="0" y="3714749"/>
                  </a:cubicBezTo>
                  <a:cubicBezTo>
                    <a:pt x="0" y="1663150"/>
                    <a:pt x="1663150" y="0"/>
                    <a:pt x="3714749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  <a:lumOff val="40000"/>
                    <a:alpha val="40000"/>
                  </a:schemeClr>
                </a:gs>
                <a:gs pos="84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0" y="0"/>
              <a:ext cx="3559140" cy="2886485"/>
            </a:xfrm>
            <a:custGeom>
              <a:avLst/>
              <a:gdLst>
                <a:gd name="connsiteX0" fmla="*/ 0 w 3559140"/>
                <a:gd name="connsiteY0" fmla="*/ 0 h 2886485"/>
                <a:gd name="connsiteX1" fmla="*/ 3559140 w 3559140"/>
                <a:gd name="connsiteY1" fmla="*/ 0 h 2886485"/>
                <a:gd name="connsiteX2" fmla="*/ 3547119 w 3559140"/>
                <a:gd name="connsiteY2" fmla="*/ 238061 h 2886485"/>
                <a:gd name="connsiteX3" fmla="*/ 612300 w 3559140"/>
                <a:gd name="connsiteY3" fmla="*/ 2886485 h 2886485"/>
                <a:gd name="connsiteX4" fmla="*/ 17762 w 3559140"/>
                <a:gd name="connsiteY4" fmla="*/ 2826551 h 2886485"/>
                <a:gd name="connsiteX5" fmla="*/ 0 w 3559140"/>
                <a:gd name="connsiteY5" fmla="*/ 2821984 h 2886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9140" h="2886485">
                  <a:moveTo>
                    <a:pt x="0" y="0"/>
                  </a:moveTo>
                  <a:lnTo>
                    <a:pt x="3559140" y="0"/>
                  </a:lnTo>
                  <a:lnTo>
                    <a:pt x="3547119" y="238061"/>
                  </a:lnTo>
                  <a:cubicBezTo>
                    <a:pt x="3396047" y="1725642"/>
                    <a:pt x="2139738" y="2886485"/>
                    <a:pt x="612300" y="2886485"/>
                  </a:cubicBezTo>
                  <a:cubicBezTo>
                    <a:pt x="408642" y="2886485"/>
                    <a:pt x="209803" y="2865848"/>
                    <a:pt x="17762" y="2826551"/>
                  </a:cubicBezTo>
                  <a:lnTo>
                    <a:pt x="0" y="28219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70000"/>
                  </a:schemeClr>
                </a:gs>
                <a:gs pos="100000">
                  <a:schemeClr val="accent2">
                    <a:alpha val="4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5067533" y="5472867"/>
              <a:ext cx="3143401" cy="1385133"/>
            </a:xfrm>
            <a:custGeom>
              <a:avLst/>
              <a:gdLst>
                <a:gd name="connsiteX0" fmla="*/ 944443 w 1888887"/>
                <a:gd name="connsiteY0" fmla="*/ 0 h 832334"/>
                <a:gd name="connsiteX1" fmla="*/ 1877977 w 1888887"/>
                <a:gd name="connsiteY1" fmla="*/ 760852 h 832334"/>
                <a:gd name="connsiteX2" fmla="*/ 1888887 w 1888887"/>
                <a:gd name="connsiteY2" fmla="*/ 832334 h 832334"/>
                <a:gd name="connsiteX3" fmla="*/ 0 w 1888887"/>
                <a:gd name="connsiteY3" fmla="*/ 832334 h 832334"/>
                <a:gd name="connsiteX4" fmla="*/ 10910 w 1888887"/>
                <a:gd name="connsiteY4" fmla="*/ 760852 h 832334"/>
                <a:gd name="connsiteX5" fmla="*/ 944443 w 1888887"/>
                <a:gd name="connsiteY5" fmla="*/ 0 h 83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88887" h="832334">
                  <a:moveTo>
                    <a:pt x="944443" y="0"/>
                  </a:moveTo>
                  <a:cubicBezTo>
                    <a:pt x="1404928" y="0"/>
                    <a:pt x="1789123" y="326635"/>
                    <a:pt x="1877977" y="760852"/>
                  </a:cubicBezTo>
                  <a:lnTo>
                    <a:pt x="1888887" y="832334"/>
                  </a:lnTo>
                  <a:lnTo>
                    <a:pt x="0" y="832334"/>
                  </a:lnTo>
                  <a:lnTo>
                    <a:pt x="10910" y="760852"/>
                  </a:lnTo>
                  <a:cubicBezTo>
                    <a:pt x="99763" y="326635"/>
                    <a:pt x="483958" y="0"/>
                    <a:pt x="944443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6000">
                  <a:schemeClr val="accent1">
                    <a:alpha val="89000"/>
                  </a:schemeClr>
                </a:gs>
              </a:gsLst>
              <a:lin ang="150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8944428" y="230226"/>
              <a:ext cx="528335" cy="528335"/>
            </a:xfrm>
            <a:prstGeom prst="ellipse">
              <a:avLst/>
            </a:prstGeom>
            <a:gradFill>
              <a:gsLst>
                <a:gs pos="23000">
                  <a:schemeClr val="accent3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00"/>
            <a:stretch>
              <a:fillRect/>
            </a:stretch>
          </p:blipFill>
          <p:spPr>
            <a:xfrm flipH="1">
              <a:off x="4112683" y="889282"/>
              <a:ext cx="8079317" cy="5331821"/>
            </a:xfrm>
            <a:custGeom>
              <a:avLst/>
              <a:gdLst>
                <a:gd name="connsiteX0" fmla="*/ 8079317 w 8079317"/>
                <a:gd name="connsiteY0" fmla="*/ 0 h 5331821"/>
                <a:gd name="connsiteX1" fmla="*/ 0 w 8079317"/>
                <a:gd name="connsiteY1" fmla="*/ 0 h 5331821"/>
                <a:gd name="connsiteX2" fmla="*/ 0 w 8079317"/>
                <a:gd name="connsiteY2" fmla="*/ 5331821 h 5331821"/>
                <a:gd name="connsiteX3" fmla="*/ 8079317 w 8079317"/>
                <a:gd name="connsiteY3" fmla="*/ 5331821 h 5331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79317" h="5331821">
                  <a:moveTo>
                    <a:pt x="8079317" y="0"/>
                  </a:moveTo>
                  <a:lnTo>
                    <a:pt x="0" y="0"/>
                  </a:lnTo>
                  <a:lnTo>
                    <a:pt x="0" y="5331821"/>
                  </a:lnTo>
                  <a:lnTo>
                    <a:pt x="8079317" y="5331821"/>
                  </a:lnTo>
                  <a:close/>
                </a:path>
              </a:pathLst>
            </a:custGeom>
          </p:spPr>
        </p:pic>
        <p:grpSp>
          <p:nvGrpSpPr>
            <p:cNvPr id="71" name="组合 70"/>
            <p:cNvGrpSpPr/>
            <p:nvPr/>
          </p:nvGrpSpPr>
          <p:grpSpPr>
            <a:xfrm>
              <a:off x="825853" y="548075"/>
              <a:ext cx="412494" cy="412492"/>
              <a:chOff x="2562481" y="4222589"/>
              <a:chExt cx="412494" cy="412492"/>
            </a:xfrm>
          </p:grpSpPr>
          <p:sp>
            <p:nvSpPr>
              <p:cNvPr id="72" name="矩形: 圆角 71"/>
              <p:cNvSpPr>
                <a:spLocks noChangeAspect="1"/>
              </p:cNvSpPr>
              <p:nvPr/>
            </p:nvSpPr>
            <p:spPr>
              <a:xfrm>
                <a:off x="2562481" y="4222589"/>
                <a:ext cx="412494" cy="412492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4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  <p:sp>
            <p:nvSpPr>
              <p:cNvPr id="73" name="任意多边形: 形状 72"/>
              <p:cNvSpPr/>
              <p:nvPr/>
            </p:nvSpPr>
            <p:spPr>
              <a:xfrm>
                <a:off x="2647757" y="4307768"/>
                <a:ext cx="241943" cy="242134"/>
              </a:xfrm>
              <a:custGeom>
                <a:avLst/>
                <a:gdLst>
                  <a:gd name="connsiteX0" fmla="*/ 235698 w 241943"/>
                  <a:gd name="connsiteY0" fmla="*/ 205354 h 242134"/>
                  <a:gd name="connsiteX1" fmla="*/ 197385 w 241943"/>
                  <a:gd name="connsiteY1" fmla="*/ 167042 h 242134"/>
                  <a:gd name="connsiteX2" fmla="*/ 178382 w 241943"/>
                  <a:gd name="connsiteY2" fmla="*/ 161218 h 242134"/>
                  <a:gd name="connsiteX3" fmla="*/ 164896 w 241943"/>
                  <a:gd name="connsiteY3" fmla="*/ 147733 h 242134"/>
                  <a:gd name="connsiteX4" fmla="*/ 183899 w 241943"/>
                  <a:gd name="connsiteY4" fmla="*/ 91950 h 242134"/>
                  <a:gd name="connsiteX5" fmla="*/ 91950 w 241943"/>
                  <a:gd name="connsiteY5" fmla="*/ 0 h 242134"/>
                  <a:gd name="connsiteX6" fmla="*/ 0 w 241943"/>
                  <a:gd name="connsiteY6" fmla="*/ 91950 h 242134"/>
                  <a:gd name="connsiteX7" fmla="*/ 91950 w 241943"/>
                  <a:gd name="connsiteY7" fmla="*/ 183899 h 242134"/>
                  <a:gd name="connsiteX8" fmla="*/ 147733 w 241943"/>
                  <a:gd name="connsiteY8" fmla="*/ 164896 h 242134"/>
                  <a:gd name="connsiteX9" fmla="*/ 161218 w 241943"/>
                  <a:gd name="connsiteY9" fmla="*/ 178382 h 242134"/>
                  <a:gd name="connsiteX10" fmla="*/ 167042 w 241943"/>
                  <a:gd name="connsiteY10" fmla="*/ 197385 h 242134"/>
                  <a:gd name="connsiteX11" fmla="*/ 205354 w 241943"/>
                  <a:gd name="connsiteY11" fmla="*/ 235698 h 242134"/>
                  <a:gd name="connsiteX12" fmla="*/ 220679 w 241943"/>
                  <a:gd name="connsiteY12" fmla="*/ 242134 h 242134"/>
                  <a:gd name="connsiteX13" fmla="*/ 236004 w 241943"/>
                  <a:gd name="connsiteY13" fmla="*/ 235698 h 242134"/>
                  <a:gd name="connsiteX14" fmla="*/ 235698 w 241943"/>
                  <a:gd name="connsiteY14" fmla="*/ 205354 h 242134"/>
                  <a:gd name="connsiteX15" fmla="*/ 91643 w 241943"/>
                  <a:gd name="connsiteY15" fmla="*/ 165203 h 242134"/>
                  <a:gd name="connsiteX16" fmla="*/ 18083 w 241943"/>
                  <a:gd name="connsiteY16" fmla="*/ 91643 h 242134"/>
                  <a:gd name="connsiteX17" fmla="*/ 91643 w 241943"/>
                  <a:gd name="connsiteY17" fmla="*/ 18083 h 242134"/>
                  <a:gd name="connsiteX18" fmla="*/ 165203 w 241943"/>
                  <a:gd name="connsiteY18" fmla="*/ 91643 h 242134"/>
                  <a:gd name="connsiteX19" fmla="*/ 91643 w 241943"/>
                  <a:gd name="connsiteY19" fmla="*/ 165203 h 242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1943" h="242134">
                    <a:moveTo>
                      <a:pt x="235698" y="205354"/>
                    </a:moveTo>
                    <a:lnTo>
                      <a:pt x="197385" y="167042"/>
                    </a:lnTo>
                    <a:cubicBezTo>
                      <a:pt x="192175" y="161831"/>
                      <a:pt x="185125" y="159992"/>
                      <a:pt x="178382" y="161218"/>
                    </a:cubicBezTo>
                    <a:lnTo>
                      <a:pt x="164896" y="147733"/>
                    </a:lnTo>
                    <a:cubicBezTo>
                      <a:pt x="176850" y="132408"/>
                      <a:pt x="183899" y="112792"/>
                      <a:pt x="183899" y="91950"/>
                    </a:cubicBezTo>
                    <a:cubicBezTo>
                      <a:pt x="183899" y="41377"/>
                      <a:pt x="142522" y="0"/>
                      <a:pt x="91950" y="0"/>
                    </a:cubicBezTo>
                    <a:cubicBezTo>
                      <a:pt x="41377" y="0"/>
                      <a:pt x="0" y="41377"/>
                      <a:pt x="0" y="91950"/>
                    </a:cubicBezTo>
                    <a:cubicBezTo>
                      <a:pt x="0" y="142522"/>
                      <a:pt x="41377" y="183899"/>
                      <a:pt x="91950" y="183899"/>
                    </a:cubicBezTo>
                    <a:cubicBezTo>
                      <a:pt x="112792" y="183899"/>
                      <a:pt x="132101" y="176850"/>
                      <a:pt x="147733" y="164896"/>
                    </a:cubicBezTo>
                    <a:lnTo>
                      <a:pt x="161218" y="178382"/>
                    </a:lnTo>
                    <a:cubicBezTo>
                      <a:pt x="159992" y="185125"/>
                      <a:pt x="161831" y="192175"/>
                      <a:pt x="167042" y="197385"/>
                    </a:cubicBezTo>
                    <a:lnTo>
                      <a:pt x="205354" y="235698"/>
                    </a:lnTo>
                    <a:cubicBezTo>
                      <a:pt x="209645" y="239989"/>
                      <a:pt x="215162" y="242134"/>
                      <a:pt x="220679" y="242134"/>
                    </a:cubicBezTo>
                    <a:cubicBezTo>
                      <a:pt x="226196" y="242134"/>
                      <a:pt x="231713" y="239989"/>
                      <a:pt x="236004" y="235698"/>
                    </a:cubicBezTo>
                    <a:cubicBezTo>
                      <a:pt x="243973" y="227116"/>
                      <a:pt x="243973" y="213630"/>
                      <a:pt x="235698" y="205354"/>
                    </a:cubicBezTo>
                    <a:close/>
                    <a:moveTo>
                      <a:pt x="91643" y="165203"/>
                    </a:moveTo>
                    <a:cubicBezTo>
                      <a:pt x="51185" y="165203"/>
                      <a:pt x="18083" y="132101"/>
                      <a:pt x="18083" y="91643"/>
                    </a:cubicBezTo>
                    <a:cubicBezTo>
                      <a:pt x="18083" y="51185"/>
                      <a:pt x="51185" y="18083"/>
                      <a:pt x="91643" y="18083"/>
                    </a:cubicBezTo>
                    <a:cubicBezTo>
                      <a:pt x="132101" y="18083"/>
                      <a:pt x="165203" y="51185"/>
                      <a:pt x="165203" y="91643"/>
                    </a:cubicBezTo>
                    <a:cubicBezTo>
                      <a:pt x="165203" y="132101"/>
                      <a:pt x="132101" y="165203"/>
                      <a:pt x="91643" y="16520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" name="标题 4"/>
          <p:cNvSpPr>
            <a:spLocks noGrp="1"/>
          </p:cNvSpPr>
          <p:nvPr>
            <p:ph type="ctrTitle" hasCustomPrompt="1"/>
          </p:nvPr>
        </p:nvSpPr>
        <p:spPr>
          <a:xfrm>
            <a:off x="660401" y="1407143"/>
            <a:ext cx="4978399" cy="1561305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algn="l">
              <a:lnSpc>
                <a:spcPct val="100000"/>
              </a:lnSpc>
              <a:defRPr sz="44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Click to add title</a:t>
            </a:r>
            <a:endParaRPr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sz="quarter" idx="1" hasCustomPrompt="1"/>
          </p:nvPr>
        </p:nvSpPr>
        <p:spPr>
          <a:xfrm>
            <a:off x="781957" y="3099168"/>
            <a:ext cx="3866243" cy="69559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6000">
                <a:schemeClr val="accent2"/>
              </a:gs>
              <a:gs pos="17000">
                <a:schemeClr val="accent2">
                  <a:lumMod val="40000"/>
                  <a:lumOff val="60000"/>
                </a:schemeClr>
              </a:gs>
              <a:gs pos="94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91440" tIns="45720" rIns="91440" bIns="45720" rtlCol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zh-CN" altLang="en-US" dirty="0"/>
              <a:t>Click to add subtitle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5837162"/>
            <a:ext cx="4978399" cy="276999"/>
          </a:xfrm>
          <a:prstGeom prst="rect">
            <a:avLst/>
          </a:prstGeom>
        </p:spPr>
        <p:txBody>
          <a:bodyPr wrap="square" lIns="9000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zh-CN" altLang="en-US" dirty="0"/>
              <a:t>Presenter name</a:t>
            </a:r>
            <a:endParaRPr 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472867"/>
            <a:ext cx="4978399" cy="276999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zh-CN" altLang="en-US" dirty="0"/>
              <a:t>20XX.XX.XX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Click to add text</a:t>
            </a:r>
            <a:endParaRPr lang="en-US" dirty="0"/>
          </a:p>
          <a:p>
            <a:pPr lvl="1"/>
            <a:r>
              <a:rPr lang="zh-CN" altLang="en-US" dirty="0"/>
              <a:t>Second level</a:t>
            </a:r>
            <a:endParaRPr lang="en-US" dirty="0"/>
          </a:p>
          <a:p>
            <a:pPr lvl="2"/>
            <a:r>
              <a:rPr lang="zh-CN" altLang="en-US" dirty="0"/>
              <a:t>Third level</a:t>
            </a:r>
            <a:endParaRPr lang="en-US" dirty="0"/>
          </a:p>
          <a:p>
            <a:pPr lvl="3"/>
            <a:r>
              <a:rPr lang="zh-CN" altLang="en-US" dirty="0"/>
              <a:t>Fourth level</a:t>
            </a:r>
            <a:endParaRPr lang="en-US" dirty="0"/>
          </a:p>
          <a:p>
            <a:pPr lvl="4"/>
            <a:r>
              <a:rPr lang="zh-CN" altLang="en-US" dirty="0"/>
              <a:t>Fifth level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: 形状 22"/>
          <p:cNvSpPr/>
          <p:nvPr/>
        </p:nvSpPr>
        <p:spPr>
          <a:xfrm>
            <a:off x="0" y="5908558"/>
            <a:ext cx="951094" cy="949443"/>
          </a:xfrm>
          <a:custGeom>
            <a:avLst/>
            <a:gdLst>
              <a:gd name="connsiteX0" fmla="*/ 22977 w 951094"/>
              <a:gd name="connsiteY0" fmla="*/ 0 h 949443"/>
              <a:gd name="connsiteX1" fmla="*/ 951094 w 951094"/>
              <a:gd name="connsiteY1" fmla="*/ 928117 h 949443"/>
              <a:gd name="connsiteX2" fmla="*/ 948944 w 951094"/>
              <a:gd name="connsiteY2" fmla="*/ 949443 h 949443"/>
              <a:gd name="connsiteX3" fmla="*/ 0 w 951094"/>
              <a:gd name="connsiteY3" fmla="*/ 949443 h 949443"/>
              <a:gd name="connsiteX4" fmla="*/ 0 w 951094"/>
              <a:gd name="connsiteY4" fmla="*/ 1160 h 94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094" h="949443">
                <a:moveTo>
                  <a:pt x="22977" y="0"/>
                </a:moveTo>
                <a:cubicBezTo>
                  <a:pt x="535562" y="0"/>
                  <a:pt x="951094" y="415532"/>
                  <a:pt x="951094" y="928117"/>
                </a:cubicBezTo>
                <a:lnTo>
                  <a:pt x="948944" y="949443"/>
                </a:lnTo>
                <a:lnTo>
                  <a:pt x="0" y="949443"/>
                </a:lnTo>
                <a:lnTo>
                  <a:pt x="0" y="116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70000"/>
                </a:schemeClr>
              </a:gs>
              <a:gs pos="100000">
                <a:schemeClr val="accent2">
                  <a:alpha val="4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8768588" y="0"/>
            <a:ext cx="3423413" cy="4633912"/>
            <a:chOff x="7829748" y="0"/>
            <a:chExt cx="4362253" cy="5904720"/>
          </a:xfrm>
        </p:grpSpPr>
        <p:sp>
          <p:nvSpPr>
            <p:cNvPr id="29" name="任意多边形: 形状 28"/>
            <p:cNvSpPr/>
            <p:nvPr/>
          </p:nvSpPr>
          <p:spPr>
            <a:xfrm>
              <a:off x="8548914" y="0"/>
              <a:ext cx="3643086" cy="5185552"/>
            </a:xfrm>
            <a:custGeom>
              <a:avLst/>
              <a:gdLst>
                <a:gd name="connsiteX0" fmla="*/ 346224 w 3643086"/>
                <a:gd name="connsiteY0" fmla="*/ 0 h 5185552"/>
                <a:gd name="connsiteX1" fmla="*/ 3643086 w 3643086"/>
                <a:gd name="connsiteY1" fmla="*/ 0 h 5185552"/>
                <a:gd name="connsiteX2" fmla="*/ 3643086 w 3643086"/>
                <a:gd name="connsiteY2" fmla="*/ 5185552 h 5185552"/>
                <a:gd name="connsiteX3" fmla="*/ 0 w 3643086"/>
                <a:gd name="connsiteY3" fmla="*/ 1542466 h 5185552"/>
                <a:gd name="connsiteX4" fmla="*/ 286292 w 3643086"/>
                <a:gd name="connsiteY4" fmla="*/ 124413 h 518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3086" h="5185552">
                  <a:moveTo>
                    <a:pt x="346224" y="0"/>
                  </a:moveTo>
                  <a:lnTo>
                    <a:pt x="3643086" y="0"/>
                  </a:lnTo>
                  <a:lnTo>
                    <a:pt x="3643086" y="5185552"/>
                  </a:lnTo>
                  <a:cubicBezTo>
                    <a:pt x="1631065" y="5185552"/>
                    <a:pt x="0" y="3554487"/>
                    <a:pt x="0" y="1542466"/>
                  </a:cubicBezTo>
                  <a:cubicBezTo>
                    <a:pt x="0" y="1039461"/>
                    <a:pt x="101942" y="560265"/>
                    <a:pt x="286292" y="12441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70000"/>
                  </a:schemeClr>
                </a:gs>
                <a:gs pos="100000">
                  <a:schemeClr val="accent2">
                    <a:alpha val="4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7829748" y="0"/>
              <a:ext cx="4362253" cy="5904720"/>
            </a:xfrm>
            <a:custGeom>
              <a:avLst/>
              <a:gdLst>
                <a:gd name="connsiteX0" fmla="*/ 285886 w 4362253"/>
                <a:gd name="connsiteY0" fmla="*/ 0 h 5904720"/>
                <a:gd name="connsiteX1" fmla="*/ 713511 w 4362253"/>
                <a:gd name="connsiteY1" fmla="*/ 0 h 5904720"/>
                <a:gd name="connsiteX2" fmla="*/ 713078 w 4362253"/>
                <a:gd name="connsiteY2" fmla="*/ 899 h 5904720"/>
                <a:gd name="connsiteX3" fmla="*/ 401850 w 4362253"/>
                <a:gd name="connsiteY3" fmla="*/ 1542466 h 5904720"/>
                <a:gd name="connsiteX4" fmla="*/ 4362253 w 4362253"/>
                <a:gd name="connsiteY4" fmla="*/ 5502869 h 5904720"/>
                <a:gd name="connsiteX5" fmla="*/ 4362253 w 4362253"/>
                <a:gd name="connsiteY5" fmla="*/ 5904720 h 5904720"/>
                <a:gd name="connsiteX6" fmla="*/ 0 w 4362253"/>
                <a:gd name="connsiteY6" fmla="*/ 1542466 h 5904720"/>
                <a:gd name="connsiteX7" fmla="*/ 196118 w 4362253"/>
                <a:gd name="connsiteY7" fmla="*/ 245265 h 590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62253" h="5904720">
                  <a:moveTo>
                    <a:pt x="285886" y="0"/>
                  </a:moveTo>
                  <a:lnTo>
                    <a:pt x="713511" y="0"/>
                  </a:lnTo>
                  <a:lnTo>
                    <a:pt x="713078" y="899"/>
                  </a:lnTo>
                  <a:cubicBezTo>
                    <a:pt x="512671" y="474715"/>
                    <a:pt x="401850" y="995649"/>
                    <a:pt x="401850" y="1542466"/>
                  </a:cubicBezTo>
                  <a:cubicBezTo>
                    <a:pt x="401850" y="3729736"/>
                    <a:pt x="2174983" y="5502869"/>
                    <a:pt x="4362253" y="5502869"/>
                  </a:cubicBezTo>
                  <a:lnTo>
                    <a:pt x="4362253" y="5904720"/>
                  </a:lnTo>
                  <a:cubicBezTo>
                    <a:pt x="1953047" y="5904720"/>
                    <a:pt x="0" y="3951672"/>
                    <a:pt x="0" y="1542466"/>
                  </a:cubicBezTo>
                  <a:cubicBezTo>
                    <a:pt x="0" y="1090740"/>
                    <a:pt x="68661" y="655051"/>
                    <a:pt x="196118" y="245265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6000">
                  <a:schemeClr val="accent1">
                    <a:alpha val="89000"/>
                  </a:schemeClr>
                </a:gs>
              </a:gsLst>
              <a:lin ang="150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0400" y="1500189"/>
            <a:ext cx="2061861" cy="864515"/>
          </a:xfrm>
          <a:prstGeom prst="rect">
            <a:avLst/>
          </a:prstGeom>
          <a:noFill/>
        </p:spPr>
        <p:txBody>
          <a:bodyPr anchor="t" anchorCtr="0">
            <a:normAutofit/>
          </a:bodyPr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2970378" y="1500189"/>
            <a:ext cx="8205622" cy="4633912"/>
          </a:xfrm>
        </p:spPr>
        <p:txBody>
          <a:bodyPr numCol="1"/>
          <a:lstStyle>
            <a:lvl1pPr marL="342900" indent="-342900">
              <a:lnSpc>
                <a:spcPct val="100000"/>
              </a:lnSpc>
              <a:buFont typeface="+mj-lt"/>
              <a:buAutoNum type="arabicPeriod"/>
              <a:defRPr/>
            </a:lvl1pPr>
            <a:lvl2pPr marL="800100" indent="-342900">
              <a:lnSpc>
                <a:spcPct val="100000"/>
              </a:lnSpc>
              <a:buFont typeface="+mj-ea"/>
              <a:buAutoNum type="circleNumDbPlain"/>
              <a:defRPr/>
            </a:lvl2pPr>
            <a:lvl3pPr marL="1257300" indent="-342900">
              <a:lnSpc>
                <a:spcPct val="100000"/>
              </a:lnSpc>
              <a:buFont typeface="+mj-lt"/>
              <a:buAutoNum type="alphaLcParenR"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/>
              <a:t>Click to add text</a:t>
            </a:r>
            <a:endParaRPr lang="en-US" dirty="0"/>
          </a:p>
          <a:p>
            <a:pPr lvl="1"/>
            <a:r>
              <a:rPr lang="zh-CN" altLang="en-US" dirty="0"/>
              <a:t>Second level</a:t>
            </a:r>
            <a:endParaRPr lang="en-US" dirty="0"/>
          </a:p>
          <a:p>
            <a:pPr lvl="2"/>
            <a:r>
              <a:rPr lang="zh-CN" altLang="en-US" dirty="0"/>
              <a:t>Third level</a:t>
            </a:r>
            <a:endParaRPr lang="en-US" dirty="0"/>
          </a:p>
          <a:p>
            <a:pPr lvl="3"/>
            <a:r>
              <a:rPr lang="zh-CN" altLang="en-US" dirty="0"/>
              <a:t>Fourth level</a:t>
            </a:r>
            <a:endParaRPr lang="en-US" dirty="0"/>
          </a:p>
          <a:p>
            <a:pPr lvl="4"/>
            <a:r>
              <a:rPr lang="zh-CN" altLang="en-US" dirty="0"/>
              <a:t>Fifth level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接连接符 9"/>
          <p:cNvCxnSpPr>
            <a:cxnSpLocks/>
          </p:cNvCxnSpPr>
          <p:nvPr/>
        </p:nvCxnSpPr>
        <p:spPr>
          <a:xfrm>
            <a:off x="28463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任意多边形: 形状 12"/>
          <p:cNvSpPr>
            <a:spLocks noChangeAspect="1"/>
          </p:cNvSpPr>
          <p:nvPr/>
        </p:nvSpPr>
        <p:spPr bwMode="auto">
          <a:xfrm>
            <a:off x="1851756" y="5219207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 preserve="1">
  <p:cSld name="Section Header">
    <p:bg>
      <p:bgPr>
        <a:gradFill>
          <a:gsLst>
            <a:gs pos="0">
              <a:schemeClr val="accent1"/>
            </a:gs>
            <a:gs pos="84000">
              <a:schemeClr val="bg1">
                <a:alpha val="65000"/>
              </a:schemeClr>
            </a:gs>
            <a:gs pos="67000">
              <a:schemeClr val="accent1">
                <a:lumMod val="60000"/>
                <a:lumOff val="40000"/>
                <a:alpha val="65000"/>
              </a:schemeClr>
            </a:gs>
            <a:gs pos="100000">
              <a:schemeClr val="accent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 flipH="1">
            <a:off x="0" y="494394"/>
            <a:ext cx="6800850" cy="6363606"/>
          </a:xfrm>
          <a:custGeom>
            <a:avLst/>
            <a:gdLst>
              <a:gd name="connsiteX0" fmla="*/ 3714749 w 6800850"/>
              <a:gd name="connsiteY0" fmla="*/ 0 h 6363606"/>
              <a:gd name="connsiteX1" fmla="*/ 6795077 w 6800850"/>
              <a:gd name="connsiteY1" fmla="*/ 1637798 h 6363606"/>
              <a:gd name="connsiteX2" fmla="*/ 6800850 w 6800850"/>
              <a:gd name="connsiteY2" fmla="*/ 1647300 h 6363606"/>
              <a:gd name="connsiteX3" fmla="*/ 6800850 w 6800850"/>
              <a:gd name="connsiteY3" fmla="*/ 5782198 h 6363606"/>
              <a:gd name="connsiteX4" fmla="*/ 6795077 w 6800850"/>
              <a:gd name="connsiteY4" fmla="*/ 5791701 h 6363606"/>
              <a:gd name="connsiteX5" fmla="*/ 6341473 w 6800850"/>
              <a:gd name="connsiteY5" fmla="*/ 6341473 h 6363606"/>
              <a:gd name="connsiteX6" fmla="*/ 6317121 w 6800850"/>
              <a:gd name="connsiteY6" fmla="*/ 6363606 h 6363606"/>
              <a:gd name="connsiteX7" fmla="*/ 1112377 w 6800850"/>
              <a:gd name="connsiteY7" fmla="*/ 6363606 h 6363606"/>
              <a:gd name="connsiteX8" fmla="*/ 1088025 w 6800850"/>
              <a:gd name="connsiteY8" fmla="*/ 6341473 h 6363606"/>
              <a:gd name="connsiteX9" fmla="*/ 0 w 6800850"/>
              <a:gd name="connsiteY9" fmla="*/ 3714749 h 6363606"/>
              <a:gd name="connsiteX10" fmla="*/ 3714749 w 6800850"/>
              <a:gd name="connsiteY10" fmla="*/ 0 h 6363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00850" h="6363606">
                <a:moveTo>
                  <a:pt x="3714749" y="0"/>
                </a:moveTo>
                <a:cubicBezTo>
                  <a:pt x="4996998" y="0"/>
                  <a:pt x="6127510" y="649668"/>
                  <a:pt x="6795077" y="1637798"/>
                </a:cubicBezTo>
                <a:lnTo>
                  <a:pt x="6800850" y="1647300"/>
                </a:lnTo>
                <a:lnTo>
                  <a:pt x="6800850" y="5782198"/>
                </a:lnTo>
                <a:lnTo>
                  <a:pt x="6795077" y="5791701"/>
                </a:lnTo>
                <a:cubicBezTo>
                  <a:pt x="6661564" y="5989327"/>
                  <a:pt x="6509532" y="6173414"/>
                  <a:pt x="6341473" y="6341473"/>
                </a:cubicBezTo>
                <a:lnTo>
                  <a:pt x="6317121" y="6363606"/>
                </a:lnTo>
                <a:lnTo>
                  <a:pt x="1112377" y="6363606"/>
                </a:lnTo>
                <a:lnTo>
                  <a:pt x="1088025" y="6341473"/>
                </a:lnTo>
                <a:cubicBezTo>
                  <a:pt x="415788" y="5669236"/>
                  <a:pt x="0" y="4740549"/>
                  <a:pt x="0" y="3714749"/>
                </a:cubicBezTo>
                <a:cubicBezTo>
                  <a:pt x="0" y="1663150"/>
                  <a:pt x="1663150" y="0"/>
                  <a:pt x="371474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60000"/>
                  <a:lumOff val="40000"/>
                  <a:alpha val="40000"/>
                </a:schemeClr>
              </a:gs>
              <a:gs pos="84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 flipH="1">
            <a:off x="8632860" y="0"/>
            <a:ext cx="3559140" cy="2886485"/>
          </a:xfrm>
          <a:custGeom>
            <a:avLst/>
            <a:gdLst>
              <a:gd name="connsiteX0" fmla="*/ 0 w 3559140"/>
              <a:gd name="connsiteY0" fmla="*/ 0 h 2886485"/>
              <a:gd name="connsiteX1" fmla="*/ 3559140 w 3559140"/>
              <a:gd name="connsiteY1" fmla="*/ 0 h 2886485"/>
              <a:gd name="connsiteX2" fmla="*/ 3547119 w 3559140"/>
              <a:gd name="connsiteY2" fmla="*/ 238061 h 2886485"/>
              <a:gd name="connsiteX3" fmla="*/ 612300 w 3559140"/>
              <a:gd name="connsiteY3" fmla="*/ 2886485 h 2886485"/>
              <a:gd name="connsiteX4" fmla="*/ 17762 w 3559140"/>
              <a:gd name="connsiteY4" fmla="*/ 2826551 h 2886485"/>
              <a:gd name="connsiteX5" fmla="*/ 0 w 3559140"/>
              <a:gd name="connsiteY5" fmla="*/ 2821984 h 2886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59140" h="2886485">
                <a:moveTo>
                  <a:pt x="0" y="0"/>
                </a:moveTo>
                <a:lnTo>
                  <a:pt x="3559140" y="0"/>
                </a:lnTo>
                <a:lnTo>
                  <a:pt x="3547119" y="238061"/>
                </a:lnTo>
                <a:cubicBezTo>
                  <a:pt x="3396047" y="1725642"/>
                  <a:pt x="2139738" y="2886485"/>
                  <a:pt x="612300" y="2886485"/>
                </a:cubicBezTo>
                <a:cubicBezTo>
                  <a:pt x="408642" y="2886485"/>
                  <a:pt x="209803" y="2865848"/>
                  <a:pt x="17762" y="2826551"/>
                </a:cubicBezTo>
                <a:lnTo>
                  <a:pt x="0" y="2821984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70000"/>
                </a:schemeClr>
              </a:gs>
              <a:gs pos="100000">
                <a:schemeClr val="accent2">
                  <a:alpha val="4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 flipH="1">
            <a:off x="3981066" y="5472867"/>
            <a:ext cx="3143401" cy="1385133"/>
          </a:xfrm>
          <a:custGeom>
            <a:avLst/>
            <a:gdLst>
              <a:gd name="connsiteX0" fmla="*/ 944443 w 1888887"/>
              <a:gd name="connsiteY0" fmla="*/ 0 h 832334"/>
              <a:gd name="connsiteX1" fmla="*/ 1877977 w 1888887"/>
              <a:gd name="connsiteY1" fmla="*/ 760852 h 832334"/>
              <a:gd name="connsiteX2" fmla="*/ 1888887 w 1888887"/>
              <a:gd name="connsiteY2" fmla="*/ 832334 h 832334"/>
              <a:gd name="connsiteX3" fmla="*/ 0 w 1888887"/>
              <a:gd name="connsiteY3" fmla="*/ 832334 h 832334"/>
              <a:gd name="connsiteX4" fmla="*/ 10910 w 1888887"/>
              <a:gd name="connsiteY4" fmla="*/ 760852 h 832334"/>
              <a:gd name="connsiteX5" fmla="*/ 944443 w 1888887"/>
              <a:gd name="connsiteY5" fmla="*/ 0 h 83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8887" h="832334">
                <a:moveTo>
                  <a:pt x="944443" y="0"/>
                </a:moveTo>
                <a:cubicBezTo>
                  <a:pt x="1404928" y="0"/>
                  <a:pt x="1789123" y="326635"/>
                  <a:pt x="1877977" y="760852"/>
                </a:cubicBezTo>
                <a:lnTo>
                  <a:pt x="1888887" y="832334"/>
                </a:lnTo>
                <a:lnTo>
                  <a:pt x="0" y="832334"/>
                </a:lnTo>
                <a:lnTo>
                  <a:pt x="10910" y="760852"/>
                </a:lnTo>
                <a:cubicBezTo>
                  <a:pt x="99763" y="326635"/>
                  <a:pt x="483958" y="0"/>
                  <a:pt x="944443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56000">
                <a:schemeClr val="accent1">
                  <a:alpha val="8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flipH="1">
            <a:off x="2719237" y="230226"/>
            <a:ext cx="528335" cy="528335"/>
          </a:xfrm>
          <a:prstGeom prst="ellipse">
            <a:avLst/>
          </a:prstGeom>
          <a:gradFill>
            <a:gsLst>
              <a:gs pos="23000">
                <a:schemeClr val="accent3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0953653" y="548075"/>
            <a:ext cx="412494" cy="412492"/>
            <a:chOff x="2562481" y="4222589"/>
            <a:chExt cx="412494" cy="412492"/>
          </a:xfrm>
        </p:grpSpPr>
        <p:sp>
          <p:nvSpPr>
            <p:cNvPr id="13" name="矩形: 圆角 12"/>
            <p:cNvSpPr>
              <a:spLocks noChangeAspect="1"/>
            </p:cNvSpPr>
            <p:nvPr/>
          </p:nvSpPr>
          <p:spPr>
            <a:xfrm>
              <a:off x="2562481" y="4222589"/>
              <a:ext cx="412494" cy="41249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4">
                    <a:lumMod val="7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2647757" y="4307768"/>
              <a:ext cx="241943" cy="242134"/>
            </a:xfrm>
            <a:custGeom>
              <a:avLst/>
              <a:gdLst>
                <a:gd name="connsiteX0" fmla="*/ 235698 w 241943"/>
                <a:gd name="connsiteY0" fmla="*/ 205354 h 242134"/>
                <a:gd name="connsiteX1" fmla="*/ 197385 w 241943"/>
                <a:gd name="connsiteY1" fmla="*/ 167042 h 242134"/>
                <a:gd name="connsiteX2" fmla="*/ 178382 w 241943"/>
                <a:gd name="connsiteY2" fmla="*/ 161218 h 242134"/>
                <a:gd name="connsiteX3" fmla="*/ 164896 w 241943"/>
                <a:gd name="connsiteY3" fmla="*/ 147733 h 242134"/>
                <a:gd name="connsiteX4" fmla="*/ 183899 w 241943"/>
                <a:gd name="connsiteY4" fmla="*/ 91950 h 242134"/>
                <a:gd name="connsiteX5" fmla="*/ 91950 w 241943"/>
                <a:gd name="connsiteY5" fmla="*/ 0 h 242134"/>
                <a:gd name="connsiteX6" fmla="*/ 0 w 241943"/>
                <a:gd name="connsiteY6" fmla="*/ 91950 h 242134"/>
                <a:gd name="connsiteX7" fmla="*/ 91950 w 241943"/>
                <a:gd name="connsiteY7" fmla="*/ 183899 h 242134"/>
                <a:gd name="connsiteX8" fmla="*/ 147733 w 241943"/>
                <a:gd name="connsiteY8" fmla="*/ 164896 h 242134"/>
                <a:gd name="connsiteX9" fmla="*/ 161218 w 241943"/>
                <a:gd name="connsiteY9" fmla="*/ 178382 h 242134"/>
                <a:gd name="connsiteX10" fmla="*/ 167042 w 241943"/>
                <a:gd name="connsiteY10" fmla="*/ 197385 h 242134"/>
                <a:gd name="connsiteX11" fmla="*/ 205354 w 241943"/>
                <a:gd name="connsiteY11" fmla="*/ 235698 h 242134"/>
                <a:gd name="connsiteX12" fmla="*/ 220679 w 241943"/>
                <a:gd name="connsiteY12" fmla="*/ 242134 h 242134"/>
                <a:gd name="connsiteX13" fmla="*/ 236004 w 241943"/>
                <a:gd name="connsiteY13" fmla="*/ 235698 h 242134"/>
                <a:gd name="connsiteX14" fmla="*/ 235698 w 241943"/>
                <a:gd name="connsiteY14" fmla="*/ 205354 h 242134"/>
                <a:gd name="connsiteX15" fmla="*/ 91643 w 241943"/>
                <a:gd name="connsiteY15" fmla="*/ 165203 h 242134"/>
                <a:gd name="connsiteX16" fmla="*/ 18083 w 241943"/>
                <a:gd name="connsiteY16" fmla="*/ 91643 h 242134"/>
                <a:gd name="connsiteX17" fmla="*/ 91643 w 241943"/>
                <a:gd name="connsiteY17" fmla="*/ 18083 h 242134"/>
                <a:gd name="connsiteX18" fmla="*/ 165203 w 241943"/>
                <a:gd name="connsiteY18" fmla="*/ 91643 h 242134"/>
                <a:gd name="connsiteX19" fmla="*/ 91643 w 241943"/>
                <a:gd name="connsiteY19" fmla="*/ 165203 h 242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1943" h="242134">
                  <a:moveTo>
                    <a:pt x="235698" y="205354"/>
                  </a:moveTo>
                  <a:lnTo>
                    <a:pt x="197385" y="167042"/>
                  </a:lnTo>
                  <a:cubicBezTo>
                    <a:pt x="192175" y="161831"/>
                    <a:pt x="185125" y="159992"/>
                    <a:pt x="178382" y="161218"/>
                  </a:cubicBezTo>
                  <a:lnTo>
                    <a:pt x="164896" y="147733"/>
                  </a:lnTo>
                  <a:cubicBezTo>
                    <a:pt x="176850" y="132408"/>
                    <a:pt x="183899" y="112792"/>
                    <a:pt x="183899" y="91950"/>
                  </a:cubicBezTo>
                  <a:cubicBezTo>
                    <a:pt x="183899" y="41377"/>
                    <a:pt x="142522" y="0"/>
                    <a:pt x="91950" y="0"/>
                  </a:cubicBezTo>
                  <a:cubicBezTo>
                    <a:pt x="41377" y="0"/>
                    <a:pt x="0" y="41377"/>
                    <a:pt x="0" y="91950"/>
                  </a:cubicBezTo>
                  <a:cubicBezTo>
                    <a:pt x="0" y="142522"/>
                    <a:pt x="41377" y="183899"/>
                    <a:pt x="91950" y="183899"/>
                  </a:cubicBezTo>
                  <a:cubicBezTo>
                    <a:pt x="112792" y="183899"/>
                    <a:pt x="132101" y="176850"/>
                    <a:pt x="147733" y="164896"/>
                  </a:cubicBezTo>
                  <a:lnTo>
                    <a:pt x="161218" y="178382"/>
                  </a:lnTo>
                  <a:cubicBezTo>
                    <a:pt x="159992" y="185125"/>
                    <a:pt x="161831" y="192175"/>
                    <a:pt x="167042" y="197385"/>
                  </a:cubicBezTo>
                  <a:lnTo>
                    <a:pt x="205354" y="235698"/>
                  </a:lnTo>
                  <a:cubicBezTo>
                    <a:pt x="209645" y="239989"/>
                    <a:pt x="215162" y="242134"/>
                    <a:pt x="220679" y="242134"/>
                  </a:cubicBezTo>
                  <a:cubicBezTo>
                    <a:pt x="226196" y="242134"/>
                    <a:pt x="231713" y="239989"/>
                    <a:pt x="236004" y="235698"/>
                  </a:cubicBezTo>
                  <a:cubicBezTo>
                    <a:pt x="243973" y="227116"/>
                    <a:pt x="243973" y="213630"/>
                    <a:pt x="235698" y="205354"/>
                  </a:cubicBezTo>
                  <a:close/>
                  <a:moveTo>
                    <a:pt x="91643" y="165203"/>
                  </a:moveTo>
                  <a:cubicBezTo>
                    <a:pt x="51185" y="165203"/>
                    <a:pt x="18083" y="132101"/>
                    <a:pt x="18083" y="91643"/>
                  </a:cubicBezTo>
                  <a:cubicBezTo>
                    <a:pt x="18083" y="51185"/>
                    <a:pt x="51185" y="18083"/>
                    <a:pt x="91643" y="18083"/>
                  </a:cubicBezTo>
                  <a:cubicBezTo>
                    <a:pt x="132101" y="18083"/>
                    <a:pt x="165203" y="51185"/>
                    <a:pt x="165203" y="91643"/>
                  </a:cubicBezTo>
                  <a:cubicBezTo>
                    <a:pt x="165203" y="132101"/>
                    <a:pt x="132101" y="165203"/>
                    <a:pt x="91643" y="165203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860284" y="1974051"/>
            <a:ext cx="4658617" cy="1380845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lnSpc>
                <a:spcPct val="100000"/>
              </a:lnSpc>
              <a:defRPr sz="3200"/>
            </a:lvl1pPr>
          </a:lstStyle>
          <a:p>
            <a:pPr lvl="0"/>
            <a:r>
              <a:rPr lang="zh-CN" altLang="en-US" dirty="0"/>
              <a:t>Click to add title</a:t>
            </a:r>
            <a:endParaRPr lang="en-US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" hasCustomPrompt="1"/>
          </p:nvPr>
        </p:nvSpPr>
        <p:spPr>
          <a:xfrm>
            <a:off x="6860284" y="3366750"/>
            <a:ext cx="4658617" cy="1657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lnSpc>
                <a:spcPct val="120000"/>
              </a:lnSpc>
              <a:buFont typeface="+mj-lt"/>
              <a:buNone/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A813-B2FD-42E1-9222-83B574E99074}" type="datetime1">
              <a:rPr lang="zh-CN" altLang="en-US" smtClean="0"/>
              <a:t>2025/4/8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 dirty="0"/>
              <a:t>iSlide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434" y="1422400"/>
            <a:ext cx="7103859" cy="451887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2" y="4363195"/>
            <a:ext cx="1341538" cy="2135903"/>
            <a:chOff x="2" y="4363195"/>
            <a:chExt cx="1341538" cy="2135903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452"/>
            <a:stretch>
              <a:fillRect/>
            </a:stretch>
          </p:blipFill>
          <p:spPr>
            <a:xfrm>
              <a:off x="2" y="4363195"/>
              <a:ext cx="660398" cy="1770905"/>
            </a:xfrm>
            <a:custGeom>
              <a:avLst/>
              <a:gdLst>
                <a:gd name="connsiteX0" fmla="*/ 0 w 833437"/>
                <a:gd name="connsiteY0" fmla="*/ 0 h 2234921"/>
                <a:gd name="connsiteX1" fmla="*/ 833437 w 833437"/>
                <a:gd name="connsiteY1" fmla="*/ 0 h 2234921"/>
                <a:gd name="connsiteX2" fmla="*/ 833437 w 833437"/>
                <a:gd name="connsiteY2" fmla="*/ 2234921 h 2234921"/>
                <a:gd name="connsiteX3" fmla="*/ 0 w 833437"/>
                <a:gd name="connsiteY3" fmla="*/ 2234921 h 2234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3437" h="2234921">
                  <a:moveTo>
                    <a:pt x="0" y="0"/>
                  </a:moveTo>
                  <a:lnTo>
                    <a:pt x="833437" y="0"/>
                  </a:lnTo>
                  <a:lnTo>
                    <a:pt x="833437" y="2234921"/>
                  </a:lnTo>
                  <a:lnTo>
                    <a:pt x="0" y="2234921"/>
                  </a:lnTo>
                  <a:close/>
                </a:path>
              </a:pathLst>
            </a:cu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9871">
              <a:off x="779358" y="5769101"/>
              <a:ext cx="562182" cy="729997"/>
            </a:xfrm>
            <a:prstGeom prst="rect">
              <a:avLst/>
            </a:prstGeom>
          </p:spPr>
        </p:pic>
        <p:sp>
          <p:nvSpPr>
            <p:cNvPr id="10" name="椭圆 9"/>
            <p:cNvSpPr/>
            <p:nvPr/>
          </p:nvSpPr>
          <p:spPr>
            <a:xfrm>
              <a:off x="211773" y="5876332"/>
              <a:ext cx="204946" cy="204946"/>
            </a:xfrm>
            <a:prstGeom prst="ellipse">
              <a:avLst/>
            </a:prstGeom>
            <a:gradFill>
              <a:gsLst>
                <a:gs pos="0">
                  <a:schemeClr val="accent4"/>
                </a:gs>
                <a:gs pos="56000">
                  <a:schemeClr val="accent1"/>
                </a:gs>
              </a:gsLst>
              <a:lin ang="150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648949" y="1"/>
            <a:ext cx="1543051" cy="1453297"/>
            <a:chOff x="10648949" y="1"/>
            <a:chExt cx="1543051" cy="145329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27" t="23850"/>
            <a:stretch>
              <a:fillRect/>
            </a:stretch>
          </p:blipFill>
          <p:spPr>
            <a:xfrm flipH="1">
              <a:off x="10648949" y="1"/>
              <a:ext cx="1543051" cy="1453297"/>
            </a:xfrm>
            <a:custGeom>
              <a:avLst/>
              <a:gdLst>
                <a:gd name="connsiteX0" fmla="*/ 2238217 w 2238217"/>
                <a:gd name="connsiteY0" fmla="*/ 0 h 2108027"/>
                <a:gd name="connsiteX1" fmla="*/ 0 w 2238217"/>
                <a:gd name="connsiteY1" fmla="*/ 0 h 2108027"/>
                <a:gd name="connsiteX2" fmla="*/ 0 w 2238217"/>
                <a:gd name="connsiteY2" fmla="*/ 2108027 h 2108027"/>
                <a:gd name="connsiteX3" fmla="*/ 2238217 w 2238217"/>
                <a:gd name="connsiteY3" fmla="*/ 2108027 h 2108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8217" h="2108027">
                  <a:moveTo>
                    <a:pt x="2238217" y="0"/>
                  </a:moveTo>
                  <a:lnTo>
                    <a:pt x="0" y="0"/>
                  </a:lnTo>
                  <a:lnTo>
                    <a:pt x="0" y="2108027"/>
                  </a:lnTo>
                  <a:lnTo>
                    <a:pt x="2238217" y="2108027"/>
                  </a:lnTo>
                  <a:close/>
                </a:path>
              </a:pathLst>
            </a:custGeom>
          </p:spPr>
        </p:pic>
        <p:sp>
          <p:nvSpPr>
            <p:cNvPr id="9" name="任意多边形: 形状 8"/>
            <p:cNvSpPr/>
            <p:nvPr/>
          </p:nvSpPr>
          <p:spPr>
            <a:xfrm>
              <a:off x="11473090" y="1"/>
              <a:ext cx="433234" cy="306877"/>
            </a:xfrm>
            <a:custGeom>
              <a:avLst/>
              <a:gdLst>
                <a:gd name="connsiteX0" fmla="*/ 21030 w 433234"/>
                <a:gd name="connsiteY0" fmla="*/ 0 h 306877"/>
                <a:gd name="connsiteX1" fmla="*/ 412204 w 433234"/>
                <a:gd name="connsiteY1" fmla="*/ 0 h 306877"/>
                <a:gd name="connsiteX2" fmla="*/ 416211 w 433234"/>
                <a:gd name="connsiteY2" fmla="*/ 5943 h 306877"/>
                <a:gd name="connsiteX3" fmla="*/ 433234 w 433234"/>
                <a:gd name="connsiteY3" fmla="*/ 90260 h 306877"/>
                <a:gd name="connsiteX4" fmla="*/ 216617 w 433234"/>
                <a:gd name="connsiteY4" fmla="*/ 306877 h 306877"/>
                <a:gd name="connsiteX5" fmla="*/ 0 w 433234"/>
                <a:gd name="connsiteY5" fmla="*/ 90260 h 306877"/>
                <a:gd name="connsiteX6" fmla="*/ 17023 w 433234"/>
                <a:gd name="connsiteY6" fmla="*/ 5943 h 306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3234" h="306877">
                  <a:moveTo>
                    <a:pt x="21030" y="0"/>
                  </a:moveTo>
                  <a:lnTo>
                    <a:pt x="412204" y="0"/>
                  </a:lnTo>
                  <a:lnTo>
                    <a:pt x="416211" y="5943"/>
                  </a:lnTo>
                  <a:cubicBezTo>
                    <a:pt x="427173" y="31859"/>
                    <a:pt x="433234" y="60352"/>
                    <a:pt x="433234" y="90260"/>
                  </a:cubicBezTo>
                  <a:cubicBezTo>
                    <a:pt x="433234" y="209894"/>
                    <a:pt x="336251" y="306877"/>
                    <a:pt x="216617" y="306877"/>
                  </a:cubicBezTo>
                  <a:cubicBezTo>
                    <a:pt x="96983" y="306877"/>
                    <a:pt x="0" y="209894"/>
                    <a:pt x="0" y="90260"/>
                  </a:cubicBezTo>
                  <a:cubicBezTo>
                    <a:pt x="0" y="60352"/>
                    <a:pt x="6061" y="31859"/>
                    <a:pt x="17023" y="5943"/>
                  </a:cubicBezTo>
                  <a:close/>
                </a:path>
              </a:pathLst>
            </a:custGeom>
            <a:gradFill>
              <a:gsLst>
                <a:gs pos="23000">
                  <a:schemeClr val="accent3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1917920" y="439137"/>
              <a:ext cx="132362" cy="132362"/>
            </a:xfrm>
            <a:prstGeom prst="ellipse">
              <a:avLst/>
            </a:prstGeom>
            <a:gradFill>
              <a:gsLst>
                <a:gs pos="0">
                  <a:schemeClr val="accent4"/>
                </a:gs>
                <a:gs pos="56000">
                  <a:schemeClr val="accent1"/>
                </a:gs>
              </a:gsLst>
              <a:lin ang="150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preserve="1">
  <p:cSld name="Closing">
    <p:bg>
      <p:bgPr>
        <a:gradFill>
          <a:gsLst>
            <a:gs pos="0">
              <a:schemeClr val="accent1"/>
            </a:gs>
            <a:gs pos="84000">
              <a:schemeClr val="bg1">
                <a:alpha val="65000"/>
              </a:schemeClr>
            </a:gs>
            <a:gs pos="67000">
              <a:schemeClr val="accent1">
                <a:lumMod val="60000"/>
                <a:lumOff val="40000"/>
                <a:alpha val="65000"/>
              </a:schemeClr>
            </a:gs>
            <a:gs pos="100000">
              <a:schemeClr val="accent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任意多边形: 形状 2"/>
            <p:cNvSpPr/>
            <p:nvPr/>
          </p:nvSpPr>
          <p:spPr>
            <a:xfrm>
              <a:off x="5391150" y="494394"/>
              <a:ext cx="6800850" cy="6363606"/>
            </a:xfrm>
            <a:custGeom>
              <a:avLst/>
              <a:gdLst>
                <a:gd name="connsiteX0" fmla="*/ 3714749 w 6800850"/>
                <a:gd name="connsiteY0" fmla="*/ 0 h 6363606"/>
                <a:gd name="connsiteX1" fmla="*/ 6795077 w 6800850"/>
                <a:gd name="connsiteY1" fmla="*/ 1637798 h 6363606"/>
                <a:gd name="connsiteX2" fmla="*/ 6800850 w 6800850"/>
                <a:gd name="connsiteY2" fmla="*/ 1647300 h 6363606"/>
                <a:gd name="connsiteX3" fmla="*/ 6800850 w 6800850"/>
                <a:gd name="connsiteY3" fmla="*/ 5782198 h 6363606"/>
                <a:gd name="connsiteX4" fmla="*/ 6795077 w 6800850"/>
                <a:gd name="connsiteY4" fmla="*/ 5791701 h 6363606"/>
                <a:gd name="connsiteX5" fmla="*/ 6341473 w 6800850"/>
                <a:gd name="connsiteY5" fmla="*/ 6341473 h 6363606"/>
                <a:gd name="connsiteX6" fmla="*/ 6317121 w 6800850"/>
                <a:gd name="connsiteY6" fmla="*/ 6363606 h 6363606"/>
                <a:gd name="connsiteX7" fmla="*/ 1112377 w 6800850"/>
                <a:gd name="connsiteY7" fmla="*/ 6363606 h 6363606"/>
                <a:gd name="connsiteX8" fmla="*/ 1088025 w 6800850"/>
                <a:gd name="connsiteY8" fmla="*/ 6341473 h 6363606"/>
                <a:gd name="connsiteX9" fmla="*/ 0 w 6800850"/>
                <a:gd name="connsiteY9" fmla="*/ 3714749 h 6363606"/>
                <a:gd name="connsiteX10" fmla="*/ 3714749 w 6800850"/>
                <a:gd name="connsiteY10" fmla="*/ 0 h 636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00850" h="6363606">
                  <a:moveTo>
                    <a:pt x="3714749" y="0"/>
                  </a:moveTo>
                  <a:cubicBezTo>
                    <a:pt x="4996998" y="0"/>
                    <a:pt x="6127510" y="649668"/>
                    <a:pt x="6795077" y="1637798"/>
                  </a:cubicBezTo>
                  <a:lnTo>
                    <a:pt x="6800850" y="1647300"/>
                  </a:lnTo>
                  <a:lnTo>
                    <a:pt x="6800850" y="5782198"/>
                  </a:lnTo>
                  <a:lnTo>
                    <a:pt x="6795077" y="5791701"/>
                  </a:lnTo>
                  <a:cubicBezTo>
                    <a:pt x="6661564" y="5989327"/>
                    <a:pt x="6509532" y="6173414"/>
                    <a:pt x="6341473" y="6341473"/>
                  </a:cubicBezTo>
                  <a:lnTo>
                    <a:pt x="6317121" y="6363606"/>
                  </a:lnTo>
                  <a:lnTo>
                    <a:pt x="1112377" y="6363606"/>
                  </a:lnTo>
                  <a:lnTo>
                    <a:pt x="1088025" y="6341473"/>
                  </a:lnTo>
                  <a:cubicBezTo>
                    <a:pt x="415788" y="5669236"/>
                    <a:pt x="0" y="4740549"/>
                    <a:pt x="0" y="3714749"/>
                  </a:cubicBezTo>
                  <a:cubicBezTo>
                    <a:pt x="0" y="1663150"/>
                    <a:pt x="1663150" y="0"/>
                    <a:pt x="3714749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  <a:lumOff val="40000"/>
                    <a:alpha val="40000"/>
                  </a:schemeClr>
                </a:gs>
                <a:gs pos="84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: 形状 5"/>
            <p:cNvSpPr/>
            <p:nvPr/>
          </p:nvSpPr>
          <p:spPr>
            <a:xfrm>
              <a:off x="0" y="0"/>
              <a:ext cx="3559140" cy="2886485"/>
            </a:xfrm>
            <a:custGeom>
              <a:avLst/>
              <a:gdLst>
                <a:gd name="connsiteX0" fmla="*/ 0 w 3559140"/>
                <a:gd name="connsiteY0" fmla="*/ 0 h 2886485"/>
                <a:gd name="connsiteX1" fmla="*/ 3559140 w 3559140"/>
                <a:gd name="connsiteY1" fmla="*/ 0 h 2886485"/>
                <a:gd name="connsiteX2" fmla="*/ 3547119 w 3559140"/>
                <a:gd name="connsiteY2" fmla="*/ 238061 h 2886485"/>
                <a:gd name="connsiteX3" fmla="*/ 612300 w 3559140"/>
                <a:gd name="connsiteY3" fmla="*/ 2886485 h 2886485"/>
                <a:gd name="connsiteX4" fmla="*/ 17762 w 3559140"/>
                <a:gd name="connsiteY4" fmla="*/ 2826551 h 2886485"/>
                <a:gd name="connsiteX5" fmla="*/ 0 w 3559140"/>
                <a:gd name="connsiteY5" fmla="*/ 2821984 h 2886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9140" h="2886485">
                  <a:moveTo>
                    <a:pt x="0" y="0"/>
                  </a:moveTo>
                  <a:lnTo>
                    <a:pt x="3559140" y="0"/>
                  </a:lnTo>
                  <a:lnTo>
                    <a:pt x="3547119" y="238061"/>
                  </a:lnTo>
                  <a:cubicBezTo>
                    <a:pt x="3396047" y="1725642"/>
                    <a:pt x="2139738" y="2886485"/>
                    <a:pt x="612300" y="2886485"/>
                  </a:cubicBezTo>
                  <a:cubicBezTo>
                    <a:pt x="408642" y="2886485"/>
                    <a:pt x="209803" y="2865848"/>
                    <a:pt x="17762" y="2826551"/>
                  </a:cubicBezTo>
                  <a:lnTo>
                    <a:pt x="0" y="282198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alpha val="70000"/>
                  </a:schemeClr>
                </a:gs>
                <a:gs pos="100000">
                  <a:schemeClr val="accent2">
                    <a:alpha val="4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5067533" y="5472867"/>
              <a:ext cx="3143401" cy="1385133"/>
            </a:xfrm>
            <a:custGeom>
              <a:avLst/>
              <a:gdLst>
                <a:gd name="connsiteX0" fmla="*/ 944443 w 1888887"/>
                <a:gd name="connsiteY0" fmla="*/ 0 h 832334"/>
                <a:gd name="connsiteX1" fmla="*/ 1877977 w 1888887"/>
                <a:gd name="connsiteY1" fmla="*/ 760852 h 832334"/>
                <a:gd name="connsiteX2" fmla="*/ 1888887 w 1888887"/>
                <a:gd name="connsiteY2" fmla="*/ 832334 h 832334"/>
                <a:gd name="connsiteX3" fmla="*/ 0 w 1888887"/>
                <a:gd name="connsiteY3" fmla="*/ 832334 h 832334"/>
                <a:gd name="connsiteX4" fmla="*/ 10910 w 1888887"/>
                <a:gd name="connsiteY4" fmla="*/ 760852 h 832334"/>
                <a:gd name="connsiteX5" fmla="*/ 944443 w 1888887"/>
                <a:gd name="connsiteY5" fmla="*/ 0 h 83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88887" h="832334">
                  <a:moveTo>
                    <a:pt x="944443" y="0"/>
                  </a:moveTo>
                  <a:cubicBezTo>
                    <a:pt x="1404928" y="0"/>
                    <a:pt x="1789123" y="326635"/>
                    <a:pt x="1877977" y="760852"/>
                  </a:cubicBezTo>
                  <a:lnTo>
                    <a:pt x="1888887" y="832334"/>
                  </a:lnTo>
                  <a:lnTo>
                    <a:pt x="0" y="832334"/>
                  </a:lnTo>
                  <a:lnTo>
                    <a:pt x="10910" y="760852"/>
                  </a:lnTo>
                  <a:cubicBezTo>
                    <a:pt x="99763" y="326635"/>
                    <a:pt x="483958" y="0"/>
                    <a:pt x="944443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6000">
                  <a:schemeClr val="accent1">
                    <a:alpha val="89000"/>
                  </a:schemeClr>
                </a:gs>
              </a:gsLst>
              <a:lin ang="150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944428" y="230226"/>
              <a:ext cx="528335" cy="528335"/>
            </a:xfrm>
            <a:prstGeom prst="ellipse">
              <a:avLst/>
            </a:prstGeom>
            <a:gradFill>
              <a:gsLst>
                <a:gs pos="23000">
                  <a:schemeClr val="accent3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00"/>
            <a:stretch>
              <a:fillRect/>
            </a:stretch>
          </p:blipFill>
          <p:spPr>
            <a:xfrm flipH="1">
              <a:off x="4112683" y="889282"/>
              <a:ext cx="8079317" cy="5331821"/>
            </a:xfrm>
            <a:custGeom>
              <a:avLst/>
              <a:gdLst>
                <a:gd name="connsiteX0" fmla="*/ 8079317 w 8079317"/>
                <a:gd name="connsiteY0" fmla="*/ 0 h 5331821"/>
                <a:gd name="connsiteX1" fmla="*/ 0 w 8079317"/>
                <a:gd name="connsiteY1" fmla="*/ 0 h 5331821"/>
                <a:gd name="connsiteX2" fmla="*/ 0 w 8079317"/>
                <a:gd name="connsiteY2" fmla="*/ 5331821 h 5331821"/>
                <a:gd name="connsiteX3" fmla="*/ 8079317 w 8079317"/>
                <a:gd name="connsiteY3" fmla="*/ 5331821 h 5331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79317" h="5331821">
                  <a:moveTo>
                    <a:pt x="8079317" y="0"/>
                  </a:moveTo>
                  <a:lnTo>
                    <a:pt x="0" y="0"/>
                  </a:lnTo>
                  <a:lnTo>
                    <a:pt x="0" y="5331821"/>
                  </a:lnTo>
                  <a:lnTo>
                    <a:pt x="8079317" y="5331821"/>
                  </a:lnTo>
                  <a:close/>
                </a:path>
              </a:pathLst>
            </a:custGeom>
          </p:spPr>
        </p:pic>
        <p:grpSp>
          <p:nvGrpSpPr>
            <p:cNvPr id="11" name="组合 10"/>
            <p:cNvGrpSpPr/>
            <p:nvPr/>
          </p:nvGrpSpPr>
          <p:grpSpPr>
            <a:xfrm>
              <a:off x="825853" y="548075"/>
              <a:ext cx="412494" cy="412492"/>
              <a:chOff x="2562481" y="4222589"/>
              <a:chExt cx="412494" cy="412492"/>
            </a:xfrm>
          </p:grpSpPr>
          <p:sp>
            <p:nvSpPr>
              <p:cNvPr id="12" name="矩形: 圆角 11"/>
              <p:cNvSpPr>
                <a:spLocks noChangeAspect="1"/>
              </p:cNvSpPr>
              <p:nvPr/>
            </p:nvSpPr>
            <p:spPr>
              <a:xfrm>
                <a:off x="2562481" y="4222589"/>
                <a:ext cx="412494" cy="412492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4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2647757" y="4307768"/>
                <a:ext cx="241943" cy="242134"/>
              </a:xfrm>
              <a:custGeom>
                <a:avLst/>
                <a:gdLst>
                  <a:gd name="connsiteX0" fmla="*/ 235698 w 241943"/>
                  <a:gd name="connsiteY0" fmla="*/ 205354 h 242134"/>
                  <a:gd name="connsiteX1" fmla="*/ 197385 w 241943"/>
                  <a:gd name="connsiteY1" fmla="*/ 167042 h 242134"/>
                  <a:gd name="connsiteX2" fmla="*/ 178382 w 241943"/>
                  <a:gd name="connsiteY2" fmla="*/ 161218 h 242134"/>
                  <a:gd name="connsiteX3" fmla="*/ 164896 w 241943"/>
                  <a:gd name="connsiteY3" fmla="*/ 147733 h 242134"/>
                  <a:gd name="connsiteX4" fmla="*/ 183899 w 241943"/>
                  <a:gd name="connsiteY4" fmla="*/ 91950 h 242134"/>
                  <a:gd name="connsiteX5" fmla="*/ 91950 w 241943"/>
                  <a:gd name="connsiteY5" fmla="*/ 0 h 242134"/>
                  <a:gd name="connsiteX6" fmla="*/ 0 w 241943"/>
                  <a:gd name="connsiteY6" fmla="*/ 91950 h 242134"/>
                  <a:gd name="connsiteX7" fmla="*/ 91950 w 241943"/>
                  <a:gd name="connsiteY7" fmla="*/ 183899 h 242134"/>
                  <a:gd name="connsiteX8" fmla="*/ 147733 w 241943"/>
                  <a:gd name="connsiteY8" fmla="*/ 164896 h 242134"/>
                  <a:gd name="connsiteX9" fmla="*/ 161218 w 241943"/>
                  <a:gd name="connsiteY9" fmla="*/ 178382 h 242134"/>
                  <a:gd name="connsiteX10" fmla="*/ 167042 w 241943"/>
                  <a:gd name="connsiteY10" fmla="*/ 197385 h 242134"/>
                  <a:gd name="connsiteX11" fmla="*/ 205354 w 241943"/>
                  <a:gd name="connsiteY11" fmla="*/ 235698 h 242134"/>
                  <a:gd name="connsiteX12" fmla="*/ 220679 w 241943"/>
                  <a:gd name="connsiteY12" fmla="*/ 242134 h 242134"/>
                  <a:gd name="connsiteX13" fmla="*/ 236004 w 241943"/>
                  <a:gd name="connsiteY13" fmla="*/ 235698 h 242134"/>
                  <a:gd name="connsiteX14" fmla="*/ 235698 w 241943"/>
                  <a:gd name="connsiteY14" fmla="*/ 205354 h 242134"/>
                  <a:gd name="connsiteX15" fmla="*/ 91643 w 241943"/>
                  <a:gd name="connsiteY15" fmla="*/ 165203 h 242134"/>
                  <a:gd name="connsiteX16" fmla="*/ 18083 w 241943"/>
                  <a:gd name="connsiteY16" fmla="*/ 91643 h 242134"/>
                  <a:gd name="connsiteX17" fmla="*/ 91643 w 241943"/>
                  <a:gd name="connsiteY17" fmla="*/ 18083 h 242134"/>
                  <a:gd name="connsiteX18" fmla="*/ 165203 w 241943"/>
                  <a:gd name="connsiteY18" fmla="*/ 91643 h 242134"/>
                  <a:gd name="connsiteX19" fmla="*/ 91643 w 241943"/>
                  <a:gd name="connsiteY19" fmla="*/ 165203 h 242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1943" h="242134">
                    <a:moveTo>
                      <a:pt x="235698" y="205354"/>
                    </a:moveTo>
                    <a:lnTo>
                      <a:pt x="197385" y="167042"/>
                    </a:lnTo>
                    <a:cubicBezTo>
                      <a:pt x="192175" y="161831"/>
                      <a:pt x="185125" y="159992"/>
                      <a:pt x="178382" y="161218"/>
                    </a:cubicBezTo>
                    <a:lnTo>
                      <a:pt x="164896" y="147733"/>
                    </a:lnTo>
                    <a:cubicBezTo>
                      <a:pt x="176850" y="132408"/>
                      <a:pt x="183899" y="112792"/>
                      <a:pt x="183899" y="91950"/>
                    </a:cubicBezTo>
                    <a:cubicBezTo>
                      <a:pt x="183899" y="41377"/>
                      <a:pt x="142522" y="0"/>
                      <a:pt x="91950" y="0"/>
                    </a:cubicBezTo>
                    <a:cubicBezTo>
                      <a:pt x="41377" y="0"/>
                      <a:pt x="0" y="41377"/>
                      <a:pt x="0" y="91950"/>
                    </a:cubicBezTo>
                    <a:cubicBezTo>
                      <a:pt x="0" y="142522"/>
                      <a:pt x="41377" y="183899"/>
                      <a:pt x="91950" y="183899"/>
                    </a:cubicBezTo>
                    <a:cubicBezTo>
                      <a:pt x="112792" y="183899"/>
                      <a:pt x="132101" y="176850"/>
                      <a:pt x="147733" y="164896"/>
                    </a:cubicBezTo>
                    <a:lnTo>
                      <a:pt x="161218" y="178382"/>
                    </a:lnTo>
                    <a:cubicBezTo>
                      <a:pt x="159992" y="185125"/>
                      <a:pt x="161831" y="192175"/>
                      <a:pt x="167042" y="197385"/>
                    </a:cubicBezTo>
                    <a:lnTo>
                      <a:pt x="205354" y="235698"/>
                    </a:lnTo>
                    <a:cubicBezTo>
                      <a:pt x="209645" y="239989"/>
                      <a:pt x="215162" y="242134"/>
                      <a:pt x="220679" y="242134"/>
                    </a:cubicBezTo>
                    <a:cubicBezTo>
                      <a:pt x="226196" y="242134"/>
                      <a:pt x="231713" y="239989"/>
                      <a:pt x="236004" y="235698"/>
                    </a:cubicBezTo>
                    <a:cubicBezTo>
                      <a:pt x="243973" y="227116"/>
                      <a:pt x="243973" y="213630"/>
                      <a:pt x="235698" y="205354"/>
                    </a:cubicBezTo>
                    <a:close/>
                    <a:moveTo>
                      <a:pt x="91643" y="165203"/>
                    </a:moveTo>
                    <a:cubicBezTo>
                      <a:pt x="51185" y="165203"/>
                      <a:pt x="18083" y="132101"/>
                      <a:pt x="18083" y="91643"/>
                    </a:cubicBezTo>
                    <a:cubicBezTo>
                      <a:pt x="18083" y="51185"/>
                      <a:pt x="51185" y="18083"/>
                      <a:pt x="91643" y="18083"/>
                    </a:cubicBezTo>
                    <a:cubicBezTo>
                      <a:pt x="132101" y="18083"/>
                      <a:pt x="165203" y="51185"/>
                      <a:pt x="165203" y="91643"/>
                    </a:cubicBezTo>
                    <a:cubicBezTo>
                      <a:pt x="165203" y="132101"/>
                      <a:pt x="132101" y="165203"/>
                      <a:pt x="91643" y="16520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60401" y="1270277"/>
            <a:ext cx="4597399" cy="2519748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algn="l">
              <a:lnSpc>
                <a:spcPct val="100000"/>
              </a:lnSpc>
              <a:defRPr sz="60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Click to add title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5804579"/>
            <a:ext cx="4597399" cy="276999"/>
          </a:xfrm>
          <a:prstGeom prst="rect">
            <a:avLst/>
          </a:prstGeom>
        </p:spPr>
        <p:txBody>
          <a:bodyPr wrap="square" lIns="9000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zh-CN" altLang="en-US" dirty="0"/>
              <a:t>Presenter name</a:t>
            </a:r>
            <a:endParaRPr 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440284"/>
            <a:ext cx="4597399" cy="276999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zh-CN" altLang="en-US" dirty="0"/>
              <a:t>20XX.XX.XX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 Master"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2">
                <a:lumMod val="40000"/>
                <a:lumOff val="60000"/>
              </a:schemeClr>
            </a:gs>
            <a:gs pos="92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圆角 33"/>
          <p:cNvSpPr/>
          <p:nvPr/>
        </p:nvSpPr>
        <p:spPr>
          <a:xfrm>
            <a:off x="416719" y="422993"/>
            <a:ext cx="11358562" cy="62022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zh-CN" altLang="en-US" dirty="0"/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Click to add text</a:t>
            </a:r>
            <a:endParaRPr lang="en-US" dirty="0"/>
          </a:p>
          <a:p>
            <a:pPr lvl="1"/>
            <a:r>
              <a:rPr lang="zh-CN" altLang="en-US" dirty="0"/>
              <a:t>Second level</a:t>
            </a:r>
            <a:endParaRPr lang="en-US" dirty="0"/>
          </a:p>
          <a:p>
            <a:pPr lvl="2"/>
            <a:r>
              <a:rPr lang="zh-CN" altLang="en-US" dirty="0"/>
              <a:t>Third level</a:t>
            </a:r>
            <a:endParaRPr lang="en-US" dirty="0"/>
          </a:p>
          <a:p>
            <a:pPr lvl="3"/>
            <a:r>
              <a:rPr lang="zh-CN" altLang="en-US" dirty="0"/>
              <a:t>Fourth level</a:t>
            </a:r>
            <a:endParaRPr lang="en-US" dirty="0"/>
          </a:p>
          <a:p>
            <a:pPr lvl="4"/>
            <a:r>
              <a:rPr lang="zh-CN" altLang="en-US" dirty="0"/>
              <a:t>Fifth level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1" y="1"/>
            <a:ext cx="12192000" cy="6571221"/>
            <a:chOff x="1" y="1"/>
            <a:chExt cx="12192000" cy="6571221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9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27" t="23850"/>
            <a:stretch>
              <a:fillRect/>
            </a:stretch>
          </p:blipFill>
          <p:spPr>
            <a:xfrm flipH="1">
              <a:off x="9953784" y="1"/>
              <a:ext cx="2238217" cy="2108027"/>
            </a:xfrm>
            <a:custGeom>
              <a:avLst/>
              <a:gdLst>
                <a:gd name="connsiteX0" fmla="*/ 2238217 w 2238217"/>
                <a:gd name="connsiteY0" fmla="*/ 0 h 2108027"/>
                <a:gd name="connsiteX1" fmla="*/ 0 w 2238217"/>
                <a:gd name="connsiteY1" fmla="*/ 0 h 2108027"/>
                <a:gd name="connsiteX2" fmla="*/ 0 w 2238217"/>
                <a:gd name="connsiteY2" fmla="*/ 2108027 h 2108027"/>
                <a:gd name="connsiteX3" fmla="*/ 2238217 w 2238217"/>
                <a:gd name="connsiteY3" fmla="*/ 2108027 h 2108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8217" h="2108027">
                  <a:moveTo>
                    <a:pt x="2238217" y="0"/>
                  </a:moveTo>
                  <a:lnTo>
                    <a:pt x="0" y="0"/>
                  </a:lnTo>
                  <a:lnTo>
                    <a:pt x="0" y="2108027"/>
                  </a:lnTo>
                  <a:lnTo>
                    <a:pt x="2238217" y="2108027"/>
                  </a:lnTo>
                  <a:close/>
                </a:path>
              </a:pathLst>
            </a:cu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0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452"/>
            <a:stretch>
              <a:fillRect/>
            </a:stretch>
          </p:blipFill>
          <p:spPr>
            <a:xfrm>
              <a:off x="1" y="3899179"/>
              <a:ext cx="833437" cy="2234921"/>
            </a:xfrm>
            <a:custGeom>
              <a:avLst/>
              <a:gdLst>
                <a:gd name="connsiteX0" fmla="*/ 0 w 833437"/>
                <a:gd name="connsiteY0" fmla="*/ 0 h 2234921"/>
                <a:gd name="connsiteX1" fmla="*/ 833437 w 833437"/>
                <a:gd name="connsiteY1" fmla="*/ 0 h 2234921"/>
                <a:gd name="connsiteX2" fmla="*/ 833437 w 833437"/>
                <a:gd name="connsiteY2" fmla="*/ 2234921 h 2234921"/>
                <a:gd name="connsiteX3" fmla="*/ 0 w 833437"/>
                <a:gd name="connsiteY3" fmla="*/ 2234921 h 2234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3437" h="2234921">
                  <a:moveTo>
                    <a:pt x="0" y="0"/>
                  </a:moveTo>
                  <a:lnTo>
                    <a:pt x="833437" y="0"/>
                  </a:lnTo>
                  <a:lnTo>
                    <a:pt x="833437" y="2234921"/>
                  </a:lnTo>
                  <a:lnTo>
                    <a:pt x="0" y="2234921"/>
                  </a:lnTo>
                  <a:close/>
                </a:path>
              </a:pathLst>
            </a:cu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1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9871">
              <a:off x="1015868" y="5692934"/>
              <a:ext cx="676383" cy="878288"/>
            </a:xfrm>
            <a:prstGeom prst="rect">
              <a:avLst/>
            </a:prstGeom>
          </p:spPr>
        </p:pic>
        <p:sp>
          <p:nvSpPr>
            <p:cNvPr id="32" name="任意多边形: 形状 31"/>
            <p:cNvSpPr/>
            <p:nvPr/>
          </p:nvSpPr>
          <p:spPr>
            <a:xfrm>
              <a:off x="11473090" y="1"/>
              <a:ext cx="433234" cy="306877"/>
            </a:xfrm>
            <a:custGeom>
              <a:avLst/>
              <a:gdLst>
                <a:gd name="connsiteX0" fmla="*/ 21030 w 433234"/>
                <a:gd name="connsiteY0" fmla="*/ 0 h 306877"/>
                <a:gd name="connsiteX1" fmla="*/ 412204 w 433234"/>
                <a:gd name="connsiteY1" fmla="*/ 0 h 306877"/>
                <a:gd name="connsiteX2" fmla="*/ 416211 w 433234"/>
                <a:gd name="connsiteY2" fmla="*/ 5943 h 306877"/>
                <a:gd name="connsiteX3" fmla="*/ 433234 w 433234"/>
                <a:gd name="connsiteY3" fmla="*/ 90260 h 306877"/>
                <a:gd name="connsiteX4" fmla="*/ 216617 w 433234"/>
                <a:gd name="connsiteY4" fmla="*/ 306877 h 306877"/>
                <a:gd name="connsiteX5" fmla="*/ 0 w 433234"/>
                <a:gd name="connsiteY5" fmla="*/ 90260 h 306877"/>
                <a:gd name="connsiteX6" fmla="*/ 17023 w 433234"/>
                <a:gd name="connsiteY6" fmla="*/ 5943 h 306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3234" h="306877">
                  <a:moveTo>
                    <a:pt x="21030" y="0"/>
                  </a:moveTo>
                  <a:lnTo>
                    <a:pt x="412204" y="0"/>
                  </a:lnTo>
                  <a:lnTo>
                    <a:pt x="416211" y="5943"/>
                  </a:lnTo>
                  <a:cubicBezTo>
                    <a:pt x="427173" y="31859"/>
                    <a:pt x="433234" y="60352"/>
                    <a:pt x="433234" y="90260"/>
                  </a:cubicBezTo>
                  <a:cubicBezTo>
                    <a:pt x="433234" y="209894"/>
                    <a:pt x="336251" y="306877"/>
                    <a:pt x="216617" y="306877"/>
                  </a:cubicBezTo>
                  <a:cubicBezTo>
                    <a:pt x="96983" y="306877"/>
                    <a:pt x="0" y="209894"/>
                    <a:pt x="0" y="90260"/>
                  </a:cubicBezTo>
                  <a:cubicBezTo>
                    <a:pt x="0" y="60352"/>
                    <a:pt x="6061" y="31859"/>
                    <a:pt x="17023" y="5943"/>
                  </a:cubicBezTo>
                  <a:close/>
                </a:path>
              </a:pathLst>
            </a:custGeom>
            <a:gradFill>
              <a:gsLst>
                <a:gs pos="23000">
                  <a:schemeClr val="accent3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211773" y="5876332"/>
              <a:ext cx="204946" cy="204946"/>
            </a:xfrm>
            <a:prstGeom prst="ellipse">
              <a:avLst/>
            </a:prstGeom>
            <a:gradFill>
              <a:gsLst>
                <a:gs pos="0">
                  <a:schemeClr val="accent4"/>
                </a:gs>
                <a:gs pos="56000">
                  <a:schemeClr val="accent1"/>
                </a:gs>
              </a:gsLst>
              <a:lin ang="150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917920" y="439137"/>
              <a:ext cx="132362" cy="132362"/>
            </a:xfrm>
            <a:prstGeom prst="ellipse">
              <a:avLst/>
            </a:prstGeom>
            <a:gradFill>
              <a:gsLst>
                <a:gs pos="0">
                  <a:schemeClr val="accent4"/>
                </a:gs>
                <a:gs pos="56000">
                  <a:schemeClr val="accent1"/>
                </a:gs>
              </a:gsLst>
              <a:lin ang="150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0185557" y="923957"/>
              <a:ext cx="209483" cy="209483"/>
            </a:xfrm>
            <a:prstGeom prst="ellipse">
              <a:avLst/>
            </a:prstGeom>
            <a:gradFill>
              <a:gsLst>
                <a:gs pos="23000">
                  <a:schemeClr val="accent3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4" r:id="rId5"/>
    <p:sldLayoutId id="2147483655" r:id="rId6"/>
    <p:sldLayoutId id="2147483657" r:id="rId7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 hasCustomPrompt="1"/>
          </p:nvPr>
        </p:nvSpPr>
        <p:spPr>
          <a:xfrm>
            <a:off x="880568" y="1108135"/>
            <a:ext cx="10280491" cy="2320866"/>
          </a:xfrm>
        </p:spPr>
        <p:txBody>
          <a:bodyPr>
            <a:noAutofit/>
          </a:bodyPr>
          <a:lstStyle/>
          <a:p>
            <a:r>
              <a:rPr lang="en-US" altLang="zh-CN" sz="4800" dirty="0"/>
              <a:t>AIDTE(Autonomous Intelligent Decision Token Engine)</a:t>
            </a:r>
            <a:br>
              <a:rPr lang="en-US" altLang="zh-CN" sz="4800" dirty="0"/>
            </a:br>
            <a:r>
              <a:rPr lang="en-US" altLang="zh-CN" sz="4800" dirty="0"/>
              <a:t>Co-innovation platform</a:t>
            </a:r>
            <a:endParaRPr lang="en-US" sz="4800" dirty="0"/>
          </a:p>
        </p:txBody>
      </p:sp>
      <p:sp>
        <p:nvSpPr>
          <p:cNvPr id="9" name="副标题 8"/>
          <p:cNvSpPr>
            <a:spLocks noGrp="1"/>
          </p:cNvSpPr>
          <p:nvPr>
            <p:ph type="subTitle" sz="quarter" idx="1" hasCustomPrompt="1"/>
          </p:nvPr>
        </p:nvSpPr>
        <p:spPr>
          <a:xfrm>
            <a:off x="1068829" y="3937489"/>
            <a:ext cx="3866243" cy="69559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A Co-Creation and Win-Win Ecosystem Based on NFT </a:t>
            </a:r>
            <a:r>
              <a:rPr lang="en-US" altLang="zh-CN" dirty="0" err="1"/>
              <a:t>Technolog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r>
              <a:rPr lang="en-US" altLang="zh-CN" dirty="0"/>
              <a:t>By CDAO</a:t>
            </a:r>
            <a:endParaRPr 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r>
              <a:rPr lang="zh-CN" altLang="en-US" dirty="0"/>
              <a:t>2025/04/07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6750" y="185364"/>
            <a:ext cx="10858500" cy="900112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Decentralized NFT Restructuring Protocol</a:t>
            </a:r>
            <a:endParaRPr 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None/>
            </a:pPr>
            <a:r>
              <a:rPr lang="en-US" sz="2400" b="0" i="0" u="none" strike="noStrike" dirty="0">
                <a:effectLst/>
                <a:latin typeface="Inter"/>
              </a:rPr>
              <a:t>Activation Conditions</a:t>
            </a:r>
          </a:p>
          <a:p>
            <a:pPr lvl="1"/>
            <a:r>
              <a:rPr lang="en-US" sz="2200" b="0" i="0" u="none" strike="noStrike" dirty="0">
                <a:solidFill>
                  <a:srgbClr val="1C2024"/>
                </a:solidFill>
                <a:effectLst/>
                <a:latin typeface="Inter"/>
              </a:rPr>
              <a:t>Triggered when an NFT project stagnates or market trading volume dries up</a:t>
            </a:r>
          </a:p>
          <a:p>
            <a:pPr lvl="1"/>
            <a:r>
              <a:rPr lang="en-US" sz="2200" b="0" i="0" u="none" strike="noStrike" dirty="0">
                <a:solidFill>
                  <a:srgbClr val="1C2024"/>
                </a:solidFill>
                <a:effectLst/>
                <a:latin typeface="Inter"/>
              </a:rPr>
              <a:t>Requires proposal from creator token (FT) holders to initiate</a:t>
            </a:r>
          </a:p>
          <a:p>
            <a:pPr algn="l">
              <a:buNone/>
            </a:pPr>
            <a:r>
              <a:rPr lang="en-US" sz="2400" b="0" i="0" u="none" strike="noStrike" dirty="0">
                <a:effectLst/>
                <a:latin typeface="Inter"/>
              </a:rPr>
              <a:t>Fair Value Determination Mechanism</a:t>
            </a:r>
          </a:p>
          <a:p>
            <a:pPr lvl="1"/>
            <a:r>
              <a:rPr lang="en-US" sz="2200" b="0" i="0" u="none" strike="noStrike" dirty="0">
                <a:solidFill>
                  <a:srgbClr val="1C2024"/>
                </a:solidFill>
                <a:effectLst/>
                <a:latin typeface="Inter"/>
              </a:rPr>
              <a:t>Uses bit commitment model for voting and valuation</a:t>
            </a:r>
          </a:p>
          <a:p>
            <a:pPr lvl="1"/>
            <a:r>
              <a:rPr lang="en-US" sz="2200" b="0" i="0" u="none" strike="noStrike" dirty="0">
                <a:solidFill>
                  <a:srgbClr val="1C2024"/>
                </a:solidFill>
                <a:effectLst/>
                <a:latin typeface="Inter"/>
              </a:rPr>
              <a:t>If N creator FT holders value the NFT at v₁, v₂, ...vₙ (possibly with duplicates)</a:t>
            </a:r>
          </a:p>
          <a:p>
            <a:pPr lvl="1"/>
            <a:r>
              <a:rPr lang="en-US" sz="2200" b="0" i="0" u="none" strike="noStrike" dirty="0">
                <a:solidFill>
                  <a:srgbClr val="1C2024"/>
                </a:solidFill>
                <a:effectLst/>
                <a:latin typeface="Inter"/>
              </a:rPr>
              <a:t>Each FT holder receives a fair value of v₁/N, v₂/N, ...vₙ/N (the "fair nucleus")</a:t>
            </a:r>
          </a:p>
          <a:p>
            <a:pPr lvl="1"/>
            <a:r>
              <a:rPr lang="en-US" sz="2200" b="0" i="0" u="none" strike="noStrike" dirty="0">
                <a:solidFill>
                  <a:srgbClr val="1C2024"/>
                </a:solidFill>
                <a:effectLst/>
                <a:latin typeface="Inter"/>
              </a:rPr>
              <a:t>Compensation value is determined solely by one's own valuation</a:t>
            </a:r>
          </a:p>
          <a:p>
            <a:pPr lvl="1"/>
            <a:r>
              <a:rPr lang="en-US" sz="2200" b="0" i="0" u="none" strike="noStrike" dirty="0">
                <a:solidFill>
                  <a:srgbClr val="1C2024"/>
                </a:solidFill>
                <a:effectLst/>
                <a:latin typeface="Inter"/>
              </a:rPr>
              <a:t>Strategy-proof: impossible to manipulate through strategic voting</a:t>
            </a:r>
          </a:p>
          <a:p>
            <a:pPr lvl="1"/>
            <a:r>
              <a:rPr lang="en-US" sz="2200" b="0" i="0" u="none" strike="noStrike" dirty="0">
                <a:solidFill>
                  <a:srgbClr val="1C2024"/>
                </a:solidFill>
                <a:effectLst/>
                <a:latin typeface="Inter"/>
              </a:rPr>
              <a:t>Coalition-resistant: immune to collusion by other participants</a:t>
            </a:r>
          </a:p>
          <a:p>
            <a:pPr algn="l">
              <a:buNone/>
            </a:pPr>
            <a:r>
              <a:rPr lang="en-US" sz="2400" b="0" i="0" u="none" strike="noStrike" dirty="0">
                <a:effectLst/>
                <a:latin typeface="Inter"/>
              </a:rPr>
              <a:t>Implementation</a:t>
            </a:r>
          </a:p>
          <a:p>
            <a:pPr lvl="1"/>
            <a:r>
              <a:rPr lang="en-US" sz="2200" b="0" i="0" u="none" strike="noStrike" dirty="0">
                <a:solidFill>
                  <a:srgbClr val="1C2024"/>
                </a:solidFill>
                <a:effectLst/>
                <a:latin typeface="Inter"/>
              </a:rPr>
              <a:t>Decentralized decision process executes based on fair nucleus calculations</a:t>
            </a:r>
          </a:p>
          <a:p>
            <a:pPr lvl="1"/>
            <a:r>
              <a:rPr lang="en-US" sz="2200" b="0" i="0" u="none" strike="noStrike" dirty="0">
                <a:solidFill>
                  <a:srgbClr val="1C2024"/>
                </a:solidFill>
                <a:effectLst/>
                <a:latin typeface="Inter"/>
              </a:rPr>
              <a:t>Guarantees each participant receives benefits at or above their fair value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96000" y="2339788"/>
            <a:ext cx="5422901" cy="1015108"/>
          </a:xfrm>
        </p:spPr>
        <p:txBody>
          <a:bodyPr>
            <a:noAutofit/>
          </a:bodyPr>
          <a:lstStyle/>
          <a:p>
            <a:r>
              <a:rPr lang="en-US" altLang="zh-CN" sz="4400" dirty="0"/>
              <a:t>AIDTE</a:t>
            </a:r>
            <a:r>
              <a:rPr lang="zh-CN" altLang="en-US" sz="4400" dirty="0"/>
              <a:t> vs. DAO</a:t>
            </a:r>
            <a:endParaRPr lang="en-US" sz="4400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" hasCustomPrompt="1"/>
          </p:nvPr>
        </p:nvSpPr>
        <p:spPr>
          <a:xfrm>
            <a:off x="7363867" y="3620166"/>
            <a:ext cx="4006499" cy="774944"/>
          </a:xfrm>
        </p:spPr>
        <p:txBody>
          <a:bodyPr>
            <a:normAutofit lnSpcReduction="10000"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AIDTE: Streamlined Collaborative Agents for Web3 Ecosystems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Analogy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750047" y="1210982"/>
            <a:ext cx="10858500" cy="50038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4400" dirty="0"/>
              <a:t>  DAO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4400" dirty="0"/>
              <a:t>   AIDTE</a:t>
            </a:r>
          </a:p>
        </p:txBody>
      </p:sp>
      <p:sp>
        <p:nvSpPr>
          <p:cNvPr id="5" name="箭头: 左 4">
            <a:extLst>
              <a:ext uri="{FF2B5EF4-FFF2-40B4-BE49-F238E27FC236}">
                <a16:creationId xmlns:a16="http://schemas.microsoft.com/office/drawing/2014/main" id="{71EF547A-755A-4C68-8C8D-90C2FB978554}"/>
              </a:ext>
            </a:extLst>
          </p:cNvPr>
          <p:cNvSpPr/>
          <p:nvPr/>
        </p:nvSpPr>
        <p:spPr>
          <a:xfrm flipV="1">
            <a:off x="3397625" y="2411506"/>
            <a:ext cx="2725271" cy="4213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ECD3EA4-4C8E-4DA6-A1D9-91445F90F6E6}"/>
              </a:ext>
            </a:extLst>
          </p:cNvPr>
          <p:cNvSpPr/>
          <p:nvPr/>
        </p:nvSpPr>
        <p:spPr>
          <a:xfrm>
            <a:off x="6902824" y="4304553"/>
            <a:ext cx="2859741" cy="1102659"/>
          </a:xfrm>
          <a:prstGeom prst="rect">
            <a:avLst/>
          </a:prstGeom>
          <a:solidFill>
            <a:srgbClr val="00B0F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Project</a:t>
            </a:r>
            <a:endParaRPr lang="zh-CN" altLang="en-US" sz="4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181703-2378-483D-A298-4D53E77656EA}"/>
              </a:ext>
            </a:extLst>
          </p:cNvPr>
          <p:cNvSpPr/>
          <p:nvPr/>
        </p:nvSpPr>
        <p:spPr>
          <a:xfrm>
            <a:off x="6902824" y="2144059"/>
            <a:ext cx="2859741" cy="1102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Corporate</a:t>
            </a:r>
            <a:endParaRPr lang="zh-CN" altLang="en-US" sz="4000" dirty="0"/>
          </a:p>
        </p:txBody>
      </p:sp>
      <p:sp>
        <p:nvSpPr>
          <p:cNvPr id="8" name="箭头: 左 7">
            <a:extLst>
              <a:ext uri="{FF2B5EF4-FFF2-40B4-BE49-F238E27FC236}">
                <a16:creationId xmlns:a16="http://schemas.microsoft.com/office/drawing/2014/main" id="{70C38DBE-C244-4A6C-A3E5-6C4544D49718}"/>
              </a:ext>
            </a:extLst>
          </p:cNvPr>
          <p:cNvSpPr/>
          <p:nvPr/>
        </p:nvSpPr>
        <p:spPr>
          <a:xfrm flipV="1">
            <a:off x="3355415" y="4645213"/>
            <a:ext cx="2725271" cy="42134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694" y="164446"/>
            <a:ext cx="10858500" cy="900112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Our</a:t>
            </a:r>
            <a:r>
              <a:rPr lang="zh-CN" altLang="en-US" sz="4000" dirty="0"/>
              <a:t> </a:t>
            </a:r>
            <a:r>
              <a:rPr lang="en-US" altLang="zh-CN" sz="4000" dirty="0"/>
              <a:t>Advantage</a:t>
            </a:r>
            <a:endParaRPr 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740335" y="2268070"/>
            <a:ext cx="10957859" cy="3074895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Focused on Specific Projects:</a:t>
            </a:r>
            <a:r>
              <a:rPr lang="en-US" sz="4400" dirty="0"/>
              <a:t> Non-Rival Goods</a:t>
            </a:r>
          </a:p>
          <a:p>
            <a:r>
              <a:rPr lang="en-US" sz="4400" b="1" dirty="0"/>
              <a:t>Focused on Specific Roles:</a:t>
            </a:r>
            <a:r>
              <a:rPr lang="en-US" sz="4400" dirty="0"/>
              <a:t> Creators, Operators, and Traders</a:t>
            </a:r>
          </a:p>
          <a:p>
            <a:endParaRPr lang="en-US" sz="4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358261" y="2563906"/>
            <a:ext cx="4658617" cy="970284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Key</a:t>
            </a:r>
            <a:r>
              <a:rPr lang="zh-CN" altLang="en-US" sz="4400" dirty="0"/>
              <a:t> </a:t>
            </a:r>
            <a:r>
              <a:rPr lang="en-US" altLang="zh-CN" sz="4400" dirty="0"/>
              <a:t>Feature</a:t>
            </a:r>
            <a:endParaRPr lang="en-US" sz="4400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" hasCustomPrompt="1"/>
          </p:nvPr>
        </p:nvSpPr>
        <p:spPr>
          <a:xfrm>
            <a:off x="6358261" y="3779126"/>
            <a:ext cx="4658617" cy="810803"/>
          </a:xfrm>
        </p:spPr>
        <p:txBody>
          <a:bodyPr/>
          <a:lstStyle/>
          <a:p>
            <a:r>
              <a:rPr lang="en-US" altLang="zh-CN" dirty="0"/>
              <a:t>AIDTE offer unique features to advocate our value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6750" y="230188"/>
            <a:ext cx="10858500" cy="900112"/>
          </a:xfrm>
        </p:spPr>
        <p:txBody>
          <a:bodyPr>
            <a:normAutofit fontScale="90000"/>
          </a:bodyPr>
          <a:lstStyle/>
          <a:p>
            <a:r>
              <a:rPr lang="en-US" sz="4400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🔧NFT One-Click Minting</a:t>
            </a:r>
            <a:r>
              <a:rPr lang="en-US" altLang="zh-CN" sz="4400" dirty="0"/>
              <a:t> and IP Detection</a:t>
            </a:r>
            <a:endParaRPr lang="en-US" sz="44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8DCB932-EEC2-4F3A-AF40-99BE8FD5E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188" y="1544254"/>
            <a:ext cx="8731624" cy="452045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6749" y="230188"/>
            <a:ext cx="10864851" cy="900112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Cross-Platform Promotion with Automated Reward</a:t>
            </a:r>
            <a:endParaRPr 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lang="en-US" altLang="zh-CN" dirty="0"/>
              <a:t>Support Multi-Client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7B9DED-20A0-4C37-8236-9BC3BD756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011" y="1860176"/>
            <a:ext cx="5076825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0400" y="230188"/>
            <a:ext cx="10858500" cy="900112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Decentralized Restructuring Algorithm</a:t>
            </a:r>
            <a:endParaRPr 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/>
          <a:p>
            <a:pPr algn="l">
              <a:buNone/>
            </a:pPr>
            <a:r>
              <a:rPr lang="en-US" sz="2000" b="0" i="0" u="none" strike="noStrike" dirty="0">
                <a:solidFill>
                  <a:srgbClr val="1C2024"/>
                </a:solidFill>
                <a:effectLst/>
                <a:latin typeface="Inter"/>
              </a:rPr>
              <a:t>• Decentralized decision-making is a voting decision solution based on the principle of consensus agreement.</a:t>
            </a:r>
          </a:p>
          <a:p>
            <a:pPr algn="l">
              <a:buNone/>
            </a:pPr>
            <a:r>
              <a:rPr lang="en-US" sz="2000" b="0" i="0" u="none" strike="noStrike" dirty="0">
                <a:solidFill>
                  <a:srgbClr val="1C2024"/>
                </a:solidFill>
                <a:effectLst/>
                <a:latin typeface="Inter"/>
              </a:rPr>
              <a:t>• Decentralized decision outcomes are developed based on the fair value concept.</a:t>
            </a:r>
          </a:p>
          <a:p>
            <a:pPr marL="0" indent="0" algn="l">
              <a:buNone/>
            </a:pPr>
            <a:r>
              <a:rPr lang="en-US" sz="2000" b="0" i="0" u="none" strike="noStrike" dirty="0">
                <a:solidFill>
                  <a:srgbClr val="1C2024"/>
                </a:solidFill>
                <a:effectLst/>
                <a:latin typeface="Inter"/>
              </a:rPr>
              <a:t>• The fair value is determined by everyone's voting results, with values that are strategy-proof and coalition-proof.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1CE050-458C-41CE-A6D1-2A7402870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152" y="3310794"/>
            <a:ext cx="6916831" cy="271790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770636" y="2202386"/>
            <a:ext cx="4658617" cy="970284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Our Roadmap</a:t>
            </a:r>
            <a:endParaRPr lang="en-US" sz="4800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" hasCustomPrompt="1"/>
          </p:nvPr>
        </p:nvSpPr>
        <p:spPr>
          <a:xfrm>
            <a:off x="6513690" y="3366750"/>
            <a:ext cx="5005212" cy="667368"/>
          </a:xfrm>
        </p:spPr>
        <p:txBody>
          <a:bodyPr>
            <a:normAutofit fontScale="85000" lnSpcReduction="10000"/>
          </a:bodyPr>
          <a:lstStyle/>
          <a:p>
            <a:r>
              <a:rPr lang="en-US" b="0" i="0" u="none" strike="noStrike" dirty="0">
                <a:solidFill>
                  <a:srgbClr val="1C2024"/>
                </a:solidFill>
                <a:effectLst/>
                <a:latin typeface="Inter"/>
              </a:rPr>
              <a:t>From 1.0 to 3.0 – Building a Self-Running NFT World!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Short Term Goal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001059" y="1740367"/>
            <a:ext cx="7452659" cy="3020359"/>
          </a:xfrm>
        </p:spPr>
        <p:txBody>
          <a:bodyPr>
            <a:normAutofit/>
          </a:bodyPr>
          <a:lstStyle/>
          <a:p>
            <a:r>
              <a:rPr lang="en-US" sz="2800" b="0" i="0" u="none" strike="noStrike" dirty="0">
                <a:solidFill>
                  <a:srgbClr val="1C2024"/>
                </a:solidFill>
                <a:effectLst/>
                <a:latin typeface="Inter"/>
              </a:rPr>
              <a:t>NFT Intelligent Creation</a:t>
            </a:r>
          </a:p>
          <a:p>
            <a:r>
              <a:rPr lang="en-US" sz="2800" b="0" i="0" u="none" strike="noStrike" dirty="0">
                <a:solidFill>
                  <a:srgbClr val="1C2024"/>
                </a:solidFill>
                <a:effectLst/>
                <a:latin typeface="Inter"/>
              </a:rPr>
              <a:t>NFT One-Click Operations</a:t>
            </a:r>
          </a:p>
          <a:p>
            <a:r>
              <a:rPr lang="en-US" sz="2800" b="0" i="0" u="none" strike="noStrike" dirty="0">
                <a:solidFill>
                  <a:srgbClr val="1C2024"/>
                </a:solidFill>
                <a:effectLst/>
                <a:latin typeface="Inter"/>
              </a:rPr>
              <a:t>NFT Contract-Based Incentives</a:t>
            </a:r>
          </a:p>
          <a:p>
            <a:r>
              <a:rPr lang="en-US" sz="2800" b="0" i="0" u="none" strike="noStrike" dirty="0">
                <a:solidFill>
                  <a:srgbClr val="1C2024"/>
                </a:solidFill>
                <a:effectLst/>
                <a:latin typeface="Inter"/>
              </a:rPr>
              <a:t>Decentralized Restructuring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97ebf136-df93-41d3-ba8e-a92458008724.source.8.zh-Hans.pptx">
            <a:extLst>
              <a:ext uri="{FF2B5EF4-FFF2-40B4-BE49-F238E27FC236}">
                <a16:creationId xmlns:a16="http://schemas.microsoft.com/office/drawing/2014/main" id="{EF3983BE-B59E-BF70-9A3D-F13E99652F18}"/>
              </a:ext>
            </a:extLst>
          </p:cNvPr>
          <p:cNvGrpSpPr/>
          <p:nvPr/>
        </p:nvGrpSpPr>
        <p:grpSpPr>
          <a:xfrm>
            <a:off x="660400" y="1642035"/>
            <a:ext cx="10858500" cy="4492066"/>
            <a:chOff x="660400" y="1642035"/>
            <a:chExt cx="10858500" cy="4492066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E02D0222-27A0-198F-80E5-2EAF5A184416}"/>
                </a:ext>
              </a:extLst>
            </p:cNvPr>
            <p:cNvGrpSpPr/>
            <p:nvPr/>
          </p:nvGrpSpPr>
          <p:grpSpPr>
            <a:xfrm>
              <a:off x="660400" y="2402848"/>
              <a:ext cx="10858500" cy="3731253"/>
              <a:chOff x="660400" y="2402848"/>
              <a:chExt cx="10858500" cy="3731253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2AFD147C-1E99-83BD-E042-C8FF06F2A86D}"/>
                  </a:ext>
                </a:extLst>
              </p:cNvPr>
              <p:cNvGrpSpPr/>
              <p:nvPr/>
            </p:nvGrpSpPr>
            <p:grpSpPr>
              <a:xfrm>
                <a:off x="660400" y="2402848"/>
                <a:ext cx="2401193" cy="1794347"/>
                <a:chOff x="660400" y="3429001"/>
                <a:chExt cx="2401193" cy="1878106"/>
              </a:xfrm>
            </p:grpSpPr>
            <p:sp>
              <p:nvSpPr>
                <p:cNvPr id="26" name="Bullet1">
                  <a:extLst>
                    <a:ext uri="{FF2B5EF4-FFF2-40B4-BE49-F238E27FC236}">
                      <a16:creationId xmlns:a16="http://schemas.microsoft.com/office/drawing/2014/main" id="{8310ACE2-DC2F-BBBA-6BE8-C3B56799014F}"/>
                    </a:ext>
                  </a:extLst>
                </p:cNvPr>
                <p:cNvSpPr/>
                <p:nvPr/>
              </p:nvSpPr>
              <p:spPr>
                <a:xfrm>
                  <a:off x="660400" y="3699001"/>
                  <a:ext cx="2401193" cy="1608106"/>
                </a:xfrm>
                <a:prstGeom prst="roundRect">
                  <a:avLst>
                    <a:gd name="adj" fmla="val 4573"/>
                  </a:avLst>
                </a:prstGeom>
                <a:solidFill>
                  <a:schemeClr val="bg1"/>
                </a:solidFill>
                <a:ln w="12700" cap="flat">
                  <a:solidFill>
                    <a:schemeClr val="accent1"/>
                  </a:solidFill>
                  <a:prstDash val="solid"/>
                  <a:miter/>
                </a:ln>
                <a:effectLst>
                  <a:outerShdw dist="50800" dir="2700000" algn="ctr" rotWithShape="0">
                    <a:schemeClr val="accent1"/>
                  </a:outerShdw>
                </a:effectLst>
              </p:spPr>
              <p:txBody>
                <a:bodyPr wrap="square" rtlCol="0" anchor="ctr" anchorCtr="1">
                  <a:normAutofit/>
                </a:bodyPr>
                <a:lstStyle/>
                <a:p>
                  <a:pPr algn="ctr"/>
                  <a:r>
                    <a:rPr lang="en-US" altLang="zh-CN" b="1" dirty="0"/>
                    <a:t>Cover</a:t>
                  </a:r>
                  <a:endParaRPr lang="en-US" dirty="0"/>
                </a:p>
              </p:txBody>
            </p:sp>
            <p:sp>
              <p:nvSpPr>
                <p:cNvPr id="27" name="Number1">
                  <a:extLst>
                    <a:ext uri="{FF2B5EF4-FFF2-40B4-BE49-F238E27FC236}">
                      <a16:creationId xmlns:a16="http://schemas.microsoft.com/office/drawing/2014/main" id="{4119B167-A7B9-7065-6948-A57E04910089}"/>
                    </a:ext>
                  </a:extLst>
                </p:cNvPr>
                <p:cNvSpPr txBox="1"/>
                <p:nvPr/>
              </p:nvSpPr>
              <p:spPr>
                <a:xfrm>
                  <a:off x="1590996" y="3429001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</p:spPr>
              <p:txBody>
                <a:bodyPr wrap="none" lIns="108000" tIns="108000" rIns="108000" bIns="108000" rtlCol="0" anchor="ctr" anchorCtr="1">
                  <a:noAutofit/>
                </a:bodyPr>
                <a:lstStyle/>
                <a:p>
                  <a:pPr algn="ctr"/>
                  <a:r>
                    <a:rPr kumimoji="1" lang="en-US" altLang="zh-CN" sz="1600" b="1" dirty="0">
                      <a:solidFill>
                        <a:srgbClr val="FFFFFF"/>
                      </a:solidFill>
                    </a:rPr>
                    <a:t>1</a:t>
                  </a:r>
                  <a:endParaRPr kumimoji="1" lang="zh-CN" altLang="en-US" sz="1600" b="1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54F02DC7-54FA-863A-9F81-9235DD2BADB6}"/>
                  </a:ext>
                </a:extLst>
              </p:cNvPr>
              <p:cNvGrpSpPr/>
              <p:nvPr/>
            </p:nvGrpSpPr>
            <p:grpSpPr>
              <a:xfrm>
                <a:off x="3479502" y="2402848"/>
                <a:ext cx="2401193" cy="1794347"/>
                <a:chOff x="660400" y="3429001"/>
                <a:chExt cx="2401193" cy="1878106"/>
              </a:xfrm>
            </p:grpSpPr>
            <p:sp>
              <p:nvSpPr>
                <p:cNvPr id="24" name="Bullet2">
                  <a:extLst>
                    <a:ext uri="{FF2B5EF4-FFF2-40B4-BE49-F238E27FC236}">
                      <a16:creationId xmlns:a16="http://schemas.microsoft.com/office/drawing/2014/main" id="{E0D4825F-989C-56EA-1AD8-80ECC1BBE8EF}"/>
                    </a:ext>
                  </a:extLst>
                </p:cNvPr>
                <p:cNvSpPr/>
                <p:nvPr/>
              </p:nvSpPr>
              <p:spPr>
                <a:xfrm>
                  <a:off x="660400" y="3699001"/>
                  <a:ext cx="2401193" cy="1608106"/>
                </a:xfrm>
                <a:prstGeom prst="roundRect">
                  <a:avLst>
                    <a:gd name="adj" fmla="val 4573"/>
                  </a:avLst>
                </a:prstGeom>
                <a:solidFill>
                  <a:schemeClr val="bg1"/>
                </a:solidFill>
                <a:ln w="12700" cap="flat">
                  <a:solidFill>
                    <a:schemeClr val="accent1"/>
                  </a:solidFill>
                  <a:prstDash val="solid"/>
                  <a:miter/>
                </a:ln>
                <a:effectLst>
                  <a:outerShdw dist="50800" dir="2700000" algn="ctr" rotWithShape="0">
                    <a:schemeClr val="accent1"/>
                  </a:outerShdw>
                </a:effectLst>
              </p:spPr>
              <p:txBody>
                <a:bodyPr wrap="square" rtlCol="0" anchor="ctr" anchorCtr="1">
                  <a:normAutofit/>
                </a:bodyPr>
                <a:lstStyle/>
                <a:p>
                  <a:pPr algn="ctr"/>
                  <a:r>
                    <a:rPr lang="en-US" b="1" dirty="0"/>
                    <a:t>Agenda</a:t>
                  </a:r>
                  <a:endParaRPr lang="en-US" dirty="0"/>
                </a:p>
              </p:txBody>
            </p:sp>
            <p:sp>
              <p:nvSpPr>
                <p:cNvPr id="25" name="Number2">
                  <a:extLst>
                    <a:ext uri="{FF2B5EF4-FFF2-40B4-BE49-F238E27FC236}">
                      <a16:creationId xmlns:a16="http://schemas.microsoft.com/office/drawing/2014/main" id="{29B0F24E-611B-E0F1-F6D9-F83CBD212FFF}"/>
                    </a:ext>
                  </a:extLst>
                </p:cNvPr>
                <p:cNvSpPr txBox="1"/>
                <p:nvPr/>
              </p:nvSpPr>
              <p:spPr>
                <a:xfrm>
                  <a:off x="1590996" y="3429001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</p:spPr>
              <p:txBody>
                <a:bodyPr wrap="none" lIns="108000" tIns="108000" rIns="108000" bIns="108000" rtlCol="0" anchor="ctr" anchorCtr="1">
                  <a:noAutofit/>
                </a:bodyPr>
                <a:lstStyle>
                  <a:defPPr>
                    <a:defRPr lang="zh-CN"/>
                  </a:defPPr>
                  <a:lvl1pPr algn="ctr">
                    <a:defRPr kumimoji="1" sz="1600" b="1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lang="en-US" altLang="zh-CN" dirty="0"/>
                    <a:t>2</a:t>
                  </a:r>
                  <a:endParaRPr lang="zh-CN" altLang="en-US" dirty="0"/>
                </a:p>
              </p:txBody>
            </p: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F34D0CA1-0D93-EC69-43B6-301289C10AD7}"/>
                  </a:ext>
                </a:extLst>
              </p:cNvPr>
              <p:cNvGrpSpPr/>
              <p:nvPr/>
            </p:nvGrpSpPr>
            <p:grpSpPr>
              <a:xfrm>
                <a:off x="6298604" y="2402848"/>
                <a:ext cx="2401193" cy="1794347"/>
                <a:chOff x="660400" y="3429001"/>
                <a:chExt cx="2401193" cy="1878106"/>
              </a:xfrm>
            </p:grpSpPr>
            <p:sp>
              <p:nvSpPr>
                <p:cNvPr id="22" name="Bullet3">
                  <a:extLst>
                    <a:ext uri="{FF2B5EF4-FFF2-40B4-BE49-F238E27FC236}">
                      <a16:creationId xmlns:a16="http://schemas.microsoft.com/office/drawing/2014/main" id="{36EF4F7D-CE49-718B-4D19-BA3719FB5655}"/>
                    </a:ext>
                  </a:extLst>
                </p:cNvPr>
                <p:cNvSpPr/>
                <p:nvPr/>
              </p:nvSpPr>
              <p:spPr>
                <a:xfrm>
                  <a:off x="660400" y="3699001"/>
                  <a:ext cx="2401193" cy="1608106"/>
                </a:xfrm>
                <a:prstGeom prst="roundRect">
                  <a:avLst>
                    <a:gd name="adj" fmla="val 4573"/>
                  </a:avLst>
                </a:prstGeom>
                <a:solidFill>
                  <a:schemeClr val="bg1"/>
                </a:solidFill>
                <a:ln w="12700" cap="flat">
                  <a:solidFill>
                    <a:schemeClr val="accent1"/>
                  </a:solidFill>
                  <a:prstDash val="solid"/>
                  <a:miter/>
                </a:ln>
                <a:effectLst>
                  <a:outerShdw dist="50800" dir="2700000" algn="ctr" rotWithShape="0">
                    <a:schemeClr val="accent1"/>
                  </a:outerShdw>
                </a:effectLst>
              </p:spPr>
              <p:txBody>
                <a:bodyPr wrap="square" rtlCol="0" anchor="ctr" anchorCtr="1">
                  <a:normAutofit/>
                </a:bodyPr>
                <a:lstStyle/>
                <a:p>
                  <a:pPr algn="ctr"/>
                  <a:r>
                    <a:rPr lang="en-US" altLang="zh-CN" b="1" dirty="0"/>
                    <a:t>Our Solution</a:t>
                  </a:r>
                  <a:endParaRPr lang="en-US" dirty="0"/>
                </a:p>
              </p:txBody>
            </p:sp>
            <p:sp>
              <p:nvSpPr>
                <p:cNvPr id="23" name="Number3">
                  <a:extLst>
                    <a:ext uri="{FF2B5EF4-FFF2-40B4-BE49-F238E27FC236}">
                      <a16:creationId xmlns:a16="http://schemas.microsoft.com/office/drawing/2014/main" id="{7CB64E7D-A1E3-89DD-1CF5-69F223EA2A46}"/>
                    </a:ext>
                  </a:extLst>
                </p:cNvPr>
                <p:cNvSpPr txBox="1"/>
                <p:nvPr/>
              </p:nvSpPr>
              <p:spPr>
                <a:xfrm>
                  <a:off x="1590996" y="3429001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</p:spPr>
              <p:txBody>
                <a:bodyPr wrap="none" lIns="108000" tIns="108000" rIns="108000" bIns="108000" rtlCol="0" anchor="ctr" anchorCtr="1">
                  <a:noAutofit/>
                </a:bodyPr>
                <a:lstStyle/>
                <a:p>
                  <a:pPr algn="ctr"/>
                  <a:r>
                    <a:rPr kumimoji="1" lang="en-US" altLang="zh-CN" sz="1600" b="1">
                      <a:solidFill>
                        <a:srgbClr val="FFFFFF"/>
                      </a:solidFill>
                    </a:rPr>
                    <a:t>3</a:t>
                  </a:r>
                  <a:endParaRPr kumimoji="1" lang="zh-CN" altLang="en-US" sz="1600" b="1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BA18079D-A9D8-9996-7F39-08CBFDAA506D}"/>
                  </a:ext>
                </a:extLst>
              </p:cNvPr>
              <p:cNvGrpSpPr/>
              <p:nvPr/>
            </p:nvGrpSpPr>
            <p:grpSpPr>
              <a:xfrm>
                <a:off x="9117706" y="2402848"/>
                <a:ext cx="2401193" cy="1794347"/>
                <a:chOff x="660400" y="3429001"/>
                <a:chExt cx="2401193" cy="1878106"/>
              </a:xfrm>
            </p:grpSpPr>
            <p:sp>
              <p:nvSpPr>
                <p:cNvPr id="20" name="Bullet4">
                  <a:extLst>
                    <a:ext uri="{FF2B5EF4-FFF2-40B4-BE49-F238E27FC236}">
                      <a16:creationId xmlns:a16="http://schemas.microsoft.com/office/drawing/2014/main" id="{D7F6B19F-C8F9-FF7E-6659-5AE26D51B27B}"/>
                    </a:ext>
                  </a:extLst>
                </p:cNvPr>
                <p:cNvSpPr/>
                <p:nvPr/>
              </p:nvSpPr>
              <p:spPr>
                <a:xfrm>
                  <a:off x="660400" y="3699001"/>
                  <a:ext cx="2401193" cy="1608106"/>
                </a:xfrm>
                <a:prstGeom prst="roundRect">
                  <a:avLst>
                    <a:gd name="adj" fmla="val 4573"/>
                  </a:avLst>
                </a:prstGeom>
                <a:solidFill>
                  <a:schemeClr val="bg1"/>
                </a:solidFill>
                <a:ln w="12700" cap="flat">
                  <a:solidFill>
                    <a:schemeClr val="accent1"/>
                  </a:solidFill>
                  <a:prstDash val="solid"/>
                  <a:miter/>
                </a:ln>
                <a:effectLst>
                  <a:outerShdw dist="50800" dir="2700000" algn="ctr" rotWithShape="0">
                    <a:schemeClr val="accent1"/>
                  </a:outerShdw>
                </a:effectLst>
              </p:spPr>
              <p:txBody>
                <a:bodyPr wrap="square" rtlCol="0" anchor="ctr" anchorCtr="1">
                  <a:normAutofit/>
                </a:bodyPr>
                <a:lstStyle/>
                <a:p>
                  <a:pPr algn="ctr"/>
                  <a:r>
                    <a:rPr lang="en-US" altLang="zh-CN" b="1" dirty="0"/>
                    <a:t>AIDTE</a:t>
                  </a:r>
                  <a:r>
                    <a:rPr lang="zh-CN" altLang="en-US" b="1" dirty="0"/>
                    <a:t> vs. DAO</a:t>
                  </a:r>
                  <a:endParaRPr lang="en-US" dirty="0"/>
                </a:p>
              </p:txBody>
            </p:sp>
            <p:sp>
              <p:nvSpPr>
                <p:cNvPr id="21" name="Number4">
                  <a:extLst>
                    <a:ext uri="{FF2B5EF4-FFF2-40B4-BE49-F238E27FC236}">
                      <a16:creationId xmlns:a16="http://schemas.microsoft.com/office/drawing/2014/main" id="{4DF058F6-93C7-B5AC-0A6B-7B34E220F0C9}"/>
                    </a:ext>
                  </a:extLst>
                </p:cNvPr>
                <p:cNvSpPr txBox="1"/>
                <p:nvPr/>
              </p:nvSpPr>
              <p:spPr>
                <a:xfrm>
                  <a:off x="1590996" y="3429001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</p:spPr>
              <p:txBody>
                <a:bodyPr wrap="none" lIns="108000" tIns="108000" rIns="108000" bIns="108000" rtlCol="0" anchor="ctr" anchorCtr="1">
                  <a:noAutofit/>
                </a:bodyPr>
                <a:lstStyle/>
                <a:p>
                  <a:pPr algn="ctr"/>
                  <a:r>
                    <a:rPr kumimoji="1" lang="en-US" altLang="zh-CN" sz="1600" b="1">
                      <a:solidFill>
                        <a:srgbClr val="FFFFFF"/>
                      </a:solidFill>
                    </a:rPr>
                    <a:t>4</a:t>
                  </a:r>
                  <a:endParaRPr kumimoji="1" lang="zh-CN" altLang="en-US" sz="1600" b="1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A509CAD1-2DA9-A15D-E1B4-4AD342D6E5F8}"/>
                  </a:ext>
                </a:extLst>
              </p:cNvPr>
              <p:cNvGrpSpPr/>
              <p:nvPr/>
            </p:nvGrpSpPr>
            <p:grpSpPr>
              <a:xfrm>
                <a:off x="660400" y="4339754"/>
                <a:ext cx="2401193" cy="1794347"/>
                <a:chOff x="660400" y="3429001"/>
                <a:chExt cx="2401193" cy="1878106"/>
              </a:xfrm>
            </p:grpSpPr>
            <p:sp>
              <p:nvSpPr>
                <p:cNvPr id="18" name="Bullet5">
                  <a:extLst>
                    <a:ext uri="{FF2B5EF4-FFF2-40B4-BE49-F238E27FC236}">
                      <a16:creationId xmlns:a16="http://schemas.microsoft.com/office/drawing/2014/main" id="{AC751671-5DA6-E37A-D852-6A66DAC2E11D}"/>
                    </a:ext>
                  </a:extLst>
                </p:cNvPr>
                <p:cNvSpPr/>
                <p:nvPr/>
              </p:nvSpPr>
              <p:spPr>
                <a:xfrm>
                  <a:off x="660400" y="3699001"/>
                  <a:ext cx="2401193" cy="1608106"/>
                </a:xfrm>
                <a:prstGeom prst="roundRect">
                  <a:avLst>
                    <a:gd name="adj" fmla="val 4573"/>
                  </a:avLst>
                </a:prstGeom>
                <a:solidFill>
                  <a:schemeClr val="bg1"/>
                </a:solidFill>
                <a:ln w="12700" cap="flat">
                  <a:solidFill>
                    <a:schemeClr val="accent1"/>
                  </a:solidFill>
                  <a:prstDash val="solid"/>
                  <a:miter/>
                </a:ln>
                <a:effectLst>
                  <a:outerShdw dist="50800" dir="2700000" algn="ctr" rotWithShape="0">
                    <a:schemeClr val="accent1"/>
                  </a:outerShdw>
                </a:effectLst>
              </p:spPr>
              <p:txBody>
                <a:bodyPr wrap="square" rtlCol="0" anchor="ctr" anchorCtr="1">
                  <a:normAutofit/>
                </a:bodyPr>
                <a:lstStyle/>
                <a:p>
                  <a:pPr algn="ctr"/>
                  <a:r>
                    <a:rPr lang="en-US" altLang="zh-CN" b="1" dirty="0"/>
                    <a:t>Key Features</a:t>
                  </a:r>
                  <a:endParaRPr lang="en-US" dirty="0"/>
                </a:p>
              </p:txBody>
            </p:sp>
            <p:sp>
              <p:nvSpPr>
                <p:cNvPr id="19" name="Number5">
                  <a:extLst>
                    <a:ext uri="{FF2B5EF4-FFF2-40B4-BE49-F238E27FC236}">
                      <a16:creationId xmlns:a16="http://schemas.microsoft.com/office/drawing/2014/main" id="{75B89B15-2636-8DD4-4ABE-17DBBEC36A14}"/>
                    </a:ext>
                  </a:extLst>
                </p:cNvPr>
                <p:cNvSpPr txBox="1"/>
                <p:nvPr/>
              </p:nvSpPr>
              <p:spPr>
                <a:xfrm>
                  <a:off x="1590996" y="3429001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</p:spPr>
              <p:txBody>
                <a:bodyPr wrap="none" lIns="108000" tIns="108000" rIns="108000" bIns="108000" rtlCol="0" anchor="ctr" anchorCtr="1">
                  <a:noAutofit/>
                </a:bodyPr>
                <a:lstStyle/>
                <a:p>
                  <a:pPr algn="ctr"/>
                  <a:r>
                    <a:rPr kumimoji="1" lang="en-US" altLang="zh-CN" sz="1600" b="1">
                      <a:solidFill>
                        <a:srgbClr val="FFFFFF"/>
                      </a:solidFill>
                    </a:rPr>
                    <a:t>5</a:t>
                  </a:r>
                  <a:endParaRPr kumimoji="1" lang="zh-CN" altLang="en-US" sz="1600" b="1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C647B349-66F9-DF6E-6713-BB5E6D17B5CD}"/>
                  </a:ext>
                </a:extLst>
              </p:cNvPr>
              <p:cNvGrpSpPr/>
              <p:nvPr/>
            </p:nvGrpSpPr>
            <p:grpSpPr>
              <a:xfrm>
                <a:off x="3479502" y="4339754"/>
                <a:ext cx="2401193" cy="1794347"/>
                <a:chOff x="660400" y="3429001"/>
                <a:chExt cx="2401193" cy="1878106"/>
              </a:xfrm>
            </p:grpSpPr>
            <p:sp>
              <p:nvSpPr>
                <p:cNvPr id="16" name="Bullet6">
                  <a:extLst>
                    <a:ext uri="{FF2B5EF4-FFF2-40B4-BE49-F238E27FC236}">
                      <a16:creationId xmlns:a16="http://schemas.microsoft.com/office/drawing/2014/main" id="{162F8C9E-4D99-98AA-0714-0507F944CA4A}"/>
                    </a:ext>
                  </a:extLst>
                </p:cNvPr>
                <p:cNvSpPr/>
                <p:nvPr/>
              </p:nvSpPr>
              <p:spPr>
                <a:xfrm>
                  <a:off x="660400" y="3699001"/>
                  <a:ext cx="2401193" cy="1608106"/>
                </a:xfrm>
                <a:prstGeom prst="roundRect">
                  <a:avLst>
                    <a:gd name="adj" fmla="val 4573"/>
                  </a:avLst>
                </a:prstGeom>
                <a:solidFill>
                  <a:schemeClr val="bg1"/>
                </a:solidFill>
                <a:ln w="12700" cap="flat">
                  <a:solidFill>
                    <a:schemeClr val="accent1"/>
                  </a:solidFill>
                  <a:prstDash val="solid"/>
                  <a:miter/>
                </a:ln>
                <a:effectLst>
                  <a:outerShdw dist="50800" dir="2700000" algn="ctr" rotWithShape="0">
                    <a:schemeClr val="accent1"/>
                  </a:outerShdw>
                </a:effectLst>
              </p:spPr>
              <p:txBody>
                <a:bodyPr wrap="square" rtlCol="0" anchor="ctr" anchorCtr="1">
                  <a:normAutofit/>
                </a:bodyPr>
                <a:lstStyle/>
                <a:p>
                  <a:pPr algn="ctr"/>
                  <a:r>
                    <a:rPr lang="en-US" altLang="zh-CN" b="1" dirty="0"/>
                    <a:t>Our Roadmap</a:t>
                  </a:r>
                  <a:endParaRPr lang="en-US" dirty="0"/>
                </a:p>
              </p:txBody>
            </p:sp>
            <p:sp>
              <p:nvSpPr>
                <p:cNvPr id="17" name="Number6">
                  <a:extLst>
                    <a:ext uri="{FF2B5EF4-FFF2-40B4-BE49-F238E27FC236}">
                      <a16:creationId xmlns:a16="http://schemas.microsoft.com/office/drawing/2014/main" id="{AA1CE356-5DA3-29C6-2D4E-5F84F216719E}"/>
                    </a:ext>
                  </a:extLst>
                </p:cNvPr>
                <p:cNvSpPr txBox="1"/>
                <p:nvPr/>
              </p:nvSpPr>
              <p:spPr>
                <a:xfrm>
                  <a:off x="1590996" y="3429001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</p:spPr>
              <p:txBody>
                <a:bodyPr wrap="none" lIns="108000" tIns="108000" rIns="108000" bIns="108000" rtlCol="0" anchor="ctr" anchorCtr="1">
                  <a:noAutofit/>
                </a:bodyPr>
                <a:lstStyle/>
                <a:p>
                  <a:pPr algn="ctr"/>
                  <a:r>
                    <a:rPr kumimoji="1" lang="en-US" altLang="zh-CN" sz="1600" b="1">
                      <a:solidFill>
                        <a:srgbClr val="FFFFFF"/>
                      </a:solidFill>
                    </a:rPr>
                    <a:t>6</a:t>
                  </a:r>
                  <a:endParaRPr kumimoji="1" lang="zh-CN" altLang="en-US" sz="1600" b="1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B8E74EA3-3E19-C5FD-EFE6-00E186FB4F95}"/>
                  </a:ext>
                </a:extLst>
              </p:cNvPr>
              <p:cNvGrpSpPr/>
              <p:nvPr/>
            </p:nvGrpSpPr>
            <p:grpSpPr>
              <a:xfrm>
                <a:off x="6298604" y="4339754"/>
                <a:ext cx="2401193" cy="1794347"/>
                <a:chOff x="660400" y="3429001"/>
                <a:chExt cx="2401193" cy="1878106"/>
              </a:xfrm>
            </p:grpSpPr>
            <p:sp>
              <p:nvSpPr>
                <p:cNvPr id="14" name="Bullet7">
                  <a:extLst>
                    <a:ext uri="{FF2B5EF4-FFF2-40B4-BE49-F238E27FC236}">
                      <a16:creationId xmlns:a16="http://schemas.microsoft.com/office/drawing/2014/main" id="{EF45F6AF-9B37-88ED-139C-85EFEF8B4E1F}"/>
                    </a:ext>
                  </a:extLst>
                </p:cNvPr>
                <p:cNvSpPr/>
                <p:nvPr/>
              </p:nvSpPr>
              <p:spPr>
                <a:xfrm>
                  <a:off x="660400" y="3699001"/>
                  <a:ext cx="2401193" cy="1608106"/>
                </a:xfrm>
                <a:prstGeom prst="roundRect">
                  <a:avLst>
                    <a:gd name="adj" fmla="val 4573"/>
                  </a:avLst>
                </a:prstGeom>
                <a:solidFill>
                  <a:schemeClr val="bg1"/>
                </a:solidFill>
                <a:ln w="12700" cap="flat">
                  <a:solidFill>
                    <a:schemeClr val="accent1"/>
                  </a:solidFill>
                  <a:prstDash val="solid"/>
                  <a:miter/>
                </a:ln>
                <a:effectLst>
                  <a:outerShdw dist="50800" dir="2700000" algn="ctr" rotWithShape="0">
                    <a:schemeClr val="accent1"/>
                  </a:outerShdw>
                </a:effectLst>
              </p:spPr>
              <p:txBody>
                <a:bodyPr wrap="square" rtlCol="0" anchor="ctr" anchorCtr="1">
                  <a:normAutofit/>
                </a:bodyPr>
                <a:lstStyle/>
                <a:p>
                  <a:pPr algn="ctr"/>
                  <a:r>
                    <a:rPr lang="en-US" altLang="zh-CN" b="1" dirty="0"/>
                    <a:t>Our Team</a:t>
                  </a:r>
                  <a:endParaRPr lang="en-US" dirty="0"/>
                </a:p>
              </p:txBody>
            </p:sp>
            <p:sp>
              <p:nvSpPr>
                <p:cNvPr id="15" name="Number7">
                  <a:extLst>
                    <a:ext uri="{FF2B5EF4-FFF2-40B4-BE49-F238E27FC236}">
                      <a16:creationId xmlns:a16="http://schemas.microsoft.com/office/drawing/2014/main" id="{CD3F3C39-5403-53FB-F72B-B8B9FFADF4AF}"/>
                    </a:ext>
                  </a:extLst>
                </p:cNvPr>
                <p:cNvSpPr txBox="1"/>
                <p:nvPr/>
              </p:nvSpPr>
              <p:spPr>
                <a:xfrm>
                  <a:off x="1590996" y="3429001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</p:spPr>
              <p:txBody>
                <a:bodyPr wrap="none" lIns="108000" tIns="108000" rIns="108000" bIns="108000" rtlCol="0" anchor="ctr" anchorCtr="1">
                  <a:noAutofit/>
                </a:bodyPr>
                <a:lstStyle/>
                <a:p>
                  <a:pPr algn="ctr"/>
                  <a:r>
                    <a:rPr kumimoji="1" lang="en-US" altLang="zh-CN" sz="1600" b="1">
                      <a:solidFill>
                        <a:srgbClr val="FFFFFF"/>
                      </a:solidFill>
                    </a:rPr>
                    <a:t>7</a:t>
                  </a:r>
                  <a:endParaRPr kumimoji="1" lang="zh-CN" altLang="en-US" sz="1600" b="1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37F97099-74D7-3CAC-60CC-7F31CD1D77C7}"/>
                  </a:ext>
                </a:extLst>
              </p:cNvPr>
              <p:cNvGrpSpPr/>
              <p:nvPr/>
            </p:nvGrpSpPr>
            <p:grpSpPr>
              <a:xfrm>
                <a:off x="9117707" y="4339754"/>
                <a:ext cx="2401193" cy="1794347"/>
                <a:chOff x="660400" y="3429001"/>
                <a:chExt cx="2401193" cy="1878106"/>
              </a:xfrm>
            </p:grpSpPr>
            <p:sp>
              <p:nvSpPr>
                <p:cNvPr id="12" name="Bullet8">
                  <a:extLst>
                    <a:ext uri="{FF2B5EF4-FFF2-40B4-BE49-F238E27FC236}">
                      <a16:creationId xmlns:a16="http://schemas.microsoft.com/office/drawing/2014/main" id="{A5FB4E51-937E-7CAF-F6E4-7D43310576AA}"/>
                    </a:ext>
                  </a:extLst>
                </p:cNvPr>
                <p:cNvSpPr/>
                <p:nvPr/>
              </p:nvSpPr>
              <p:spPr>
                <a:xfrm>
                  <a:off x="660400" y="3699001"/>
                  <a:ext cx="2401193" cy="1608106"/>
                </a:xfrm>
                <a:prstGeom prst="roundRect">
                  <a:avLst>
                    <a:gd name="adj" fmla="val 4573"/>
                  </a:avLst>
                </a:prstGeom>
                <a:solidFill>
                  <a:schemeClr val="bg1"/>
                </a:solidFill>
                <a:ln w="12700" cap="flat">
                  <a:solidFill>
                    <a:schemeClr val="accent1"/>
                  </a:solidFill>
                  <a:prstDash val="solid"/>
                  <a:miter/>
                </a:ln>
                <a:effectLst>
                  <a:outerShdw dist="50800" dir="2700000" algn="ctr" rotWithShape="0">
                    <a:schemeClr val="accent1"/>
                  </a:outerShdw>
                </a:effectLst>
              </p:spPr>
              <p:txBody>
                <a:bodyPr wrap="square" rtlCol="0" anchor="ctr" anchorCtr="1">
                  <a:normAutofit/>
                </a:bodyPr>
                <a:lstStyle/>
                <a:p>
                  <a:pPr algn="ctr"/>
                  <a:r>
                    <a:rPr lang="en-US" altLang="zh-CN" b="1" dirty="0"/>
                    <a:t>Summary</a:t>
                  </a:r>
                  <a:endParaRPr lang="en-US" dirty="0"/>
                </a:p>
              </p:txBody>
            </p:sp>
            <p:sp>
              <p:nvSpPr>
                <p:cNvPr id="13" name="Number8">
                  <a:extLst>
                    <a:ext uri="{FF2B5EF4-FFF2-40B4-BE49-F238E27FC236}">
                      <a16:creationId xmlns:a16="http://schemas.microsoft.com/office/drawing/2014/main" id="{CA6B0FC1-53DB-2E5E-4578-F6359BD29BBD}"/>
                    </a:ext>
                  </a:extLst>
                </p:cNvPr>
                <p:cNvSpPr txBox="1"/>
                <p:nvPr/>
              </p:nvSpPr>
              <p:spPr>
                <a:xfrm>
                  <a:off x="1590996" y="3429001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</p:spPr>
              <p:txBody>
                <a:bodyPr wrap="none" lIns="108000" tIns="108000" rIns="108000" bIns="108000" rtlCol="0" anchor="ctr" anchorCtr="1">
                  <a:noAutofit/>
                </a:bodyPr>
                <a:lstStyle/>
                <a:p>
                  <a:pPr algn="ctr"/>
                  <a:r>
                    <a:rPr kumimoji="1" lang="en-US" altLang="zh-CN" sz="1600" b="1">
                      <a:solidFill>
                        <a:srgbClr val="FFFFFF"/>
                      </a:solidFill>
                    </a:rPr>
                    <a:t>8</a:t>
                  </a:r>
                  <a:endParaRPr kumimoji="1" lang="zh-CN" altLang="en-US" sz="1600" b="1" dirty="0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4" name="Title">
              <a:extLst>
                <a:ext uri="{FF2B5EF4-FFF2-40B4-BE49-F238E27FC236}">
                  <a16:creationId xmlns:a16="http://schemas.microsoft.com/office/drawing/2014/main" id="{DE66CCAB-A1D3-FE60-FAA1-F167489EFAED}"/>
                </a:ext>
              </a:extLst>
            </p:cNvPr>
            <p:cNvSpPr txBox="1"/>
            <p:nvPr/>
          </p:nvSpPr>
          <p:spPr>
            <a:xfrm>
              <a:off x="4950098" y="1642035"/>
              <a:ext cx="1470596" cy="689534"/>
            </a:xfrm>
            <a:prstGeom prst="rect">
              <a:avLst/>
            </a:prstGeom>
            <a:noFill/>
          </p:spPr>
          <p:txBody>
            <a:bodyPr wrap="square" rtlCol="0">
              <a:normAutofit fontScale="70000" lnSpcReduction="20000"/>
            </a:bodyPr>
            <a:lstStyle/>
            <a:p>
              <a:pPr algn="ctr">
                <a:defRPr/>
              </a:pPr>
              <a:r>
                <a:rPr kumimoji="1" lang="en-US" altLang="zh-CN" sz="3600" b="1" dirty="0">
                  <a:solidFill>
                    <a:srgbClr val="000000"/>
                  </a:solidFill>
                  <a:latin typeface="Arial"/>
                  <a:ea typeface="微软雅黑"/>
                </a:rPr>
                <a:t>Agenda</a:t>
              </a:r>
              <a:endParaRPr 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AIDTE Co-innovation platform</a:t>
            </a:r>
            <a:endParaRPr lang="en-US" sz="4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6750" y="230188"/>
            <a:ext cx="10858500" cy="900112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Mid Term Goal</a:t>
            </a:r>
            <a:endParaRPr 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66750" y="2600512"/>
            <a:ext cx="10858500" cy="2298700"/>
          </a:xfrm>
        </p:spPr>
        <p:txBody>
          <a:bodyPr>
            <a:normAutofit fontScale="62500" lnSpcReduction="20000"/>
          </a:bodyPr>
          <a:lstStyle/>
          <a:p>
            <a:r>
              <a:rPr lang="en-US" sz="4000" b="0" i="0" u="none" strike="noStrike" dirty="0">
                <a:solidFill>
                  <a:srgbClr val="1C2024"/>
                </a:solidFill>
                <a:effectLst/>
                <a:latin typeface="Inter"/>
              </a:rPr>
              <a:t>Decentralized collateralized NFT transactions and decentralized price discovery mechanisms</a:t>
            </a:r>
            <a:r>
              <a:rPr lang="en-US" altLang="zh-CN" sz="4000" dirty="0"/>
              <a:t>;</a:t>
            </a:r>
          </a:p>
          <a:p>
            <a:r>
              <a:rPr lang="en-US" altLang="zh-CN" sz="4000" dirty="0"/>
              <a:t>Ref: https://github.com/iunknow588/EthCDao/blob/master/ERCS/erc-7652.md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6750" y="164446"/>
            <a:ext cx="10858500" cy="900112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Long Term Goal</a:t>
            </a:r>
            <a:endParaRPr 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66750" y="2030412"/>
            <a:ext cx="10858500" cy="2984500"/>
          </a:xfrm>
        </p:spPr>
        <p:txBody>
          <a:bodyPr/>
          <a:lstStyle/>
          <a:p>
            <a:r>
              <a:rPr lang="en-US" sz="3200" b="0" i="0" u="none" strike="noStrike" dirty="0">
                <a:solidFill>
                  <a:srgbClr val="1C2024"/>
                </a:solidFill>
                <a:effectLst/>
                <a:latin typeface="Inter"/>
              </a:rPr>
              <a:t>Utilizing Trusted Execution Environments (TEEs) to construct secure autonomous agent services, providing users with a decentralized decision-making voting platform, and automatically converting voting results into NFTs.</a:t>
            </a:r>
            <a:endParaRPr lang="en-US" sz="3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Our Team</a:t>
            </a:r>
            <a:endParaRPr lang="en-US" sz="4400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" hasCustomPrompt="1"/>
          </p:nvPr>
        </p:nvSpPr>
        <p:spPr>
          <a:xfrm>
            <a:off x="6967860" y="3788091"/>
            <a:ext cx="4658617" cy="1657000"/>
          </a:xfrm>
        </p:spPr>
        <p:txBody>
          <a:bodyPr/>
          <a:lstStyle/>
          <a:p>
            <a:r>
              <a:rPr lang="en-US" altLang="zh-CN" dirty="0"/>
              <a:t>Who we are</a:t>
            </a:r>
            <a:r>
              <a:rPr lang="zh-CN" altLang="en-US" dirty="0"/>
              <a:t>？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Team Structure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21765" y="1484032"/>
            <a:ext cx="10858500" cy="4051300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Liu.c</a:t>
            </a:r>
            <a:r>
              <a:rPr lang="en-US" altLang="zh-CN" sz="2400" b="1" dirty="0"/>
              <a:t> :</a:t>
            </a:r>
            <a:r>
              <a:rPr lang="en-US" sz="2400" b="1" dirty="0"/>
              <a:t>  </a:t>
            </a:r>
            <a:r>
              <a:rPr lang="en-US" altLang="zh-CN" sz="2400" b="1" dirty="0"/>
              <a:t>Sr. Engineer , Advocate of Decentralized Decision-Making</a:t>
            </a:r>
          </a:p>
          <a:p>
            <a:r>
              <a:rPr lang="en-US" altLang="zh-CN" sz="2400" b="1" dirty="0"/>
              <a:t>Sam:   MBA, Sr. Project Manager</a:t>
            </a:r>
          </a:p>
          <a:p>
            <a:r>
              <a:rPr lang="en-US" altLang="zh-CN" sz="2400" b="1" dirty="0"/>
              <a:t>Alan :  AI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 Consultant, vibe Strategist</a:t>
            </a:r>
          </a:p>
          <a:p>
            <a:r>
              <a:rPr lang="zh-CN" altLang="en-US" sz="2400" b="1" dirty="0"/>
              <a:t>崔子健</a:t>
            </a:r>
            <a:r>
              <a:rPr lang="en-US" altLang="zh-CN" sz="2400" b="1" dirty="0"/>
              <a:t>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 UI Sr. Designer</a:t>
            </a:r>
          </a:p>
          <a:p>
            <a:r>
              <a:rPr lang="en-US" altLang="zh-CN" sz="2400" b="1" dirty="0"/>
              <a:t>Orion :  Master of Finance , Algorithm Engineer</a:t>
            </a:r>
          </a:p>
          <a:p>
            <a:r>
              <a:rPr lang="zh-CN" altLang="en-US" sz="2400" b="1" dirty="0"/>
              <a:t>小军</a:t>
            </a:r>
            <a:r>
              <a:rPr lang="en-US" altLang="zh-CN" sz="2400" b="1" dirty="0"/>
              <a:t>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   Blockchain Engineer</a:t>
            </a:r>
          </a:p>
          <a:p>
            <a:r>
              <a:rPr lang="zh-CN" altLang="en-US" sz="2400" b="1" dirty="0"/>
              <a:t>李卓 </a:t>
            </a:r>
            <a:r>
              <a:rPr lang="en-US" altLang="zh-CN" sz="2400" b="1" dirty="0"/>
              <a:t>:</a:t>
            </a:r>
            <a:r>
              <a:rPr lang="zh-CN" altLang="en-US" sz="2400" b="1" dirty="0"/>
              <a:t>   </a:t>
            </a:r>
            <a:r>
              <a:rPr lang="en-US" altLang="zh-CN" sz="2400" b="1" dirty="0"/>
              <a:t>Sr. Software Engineer</a:t>
            </a:r>
            <a:endParaRPr lang="en-US" sz="24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" hasCustomPrompt="1"/>
          </p:nvPr>
        </p:nvSpPr>
        <p:spPr>
          <a:xfrm>
            <a:off x="5316071" y="3823950"/>
            <a:ext cx="6310407" cy="604615"/>
          </a:xfrm>
        </p:spPr>
        <p:txBody>
          <a:bodyPr/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 create the future, starting from AIDTE</a:t>
            </a:r>
            <a:r>
              <a:rPr lang="zh-CN" altLang="en-US" dirty="0"/>
              <a:t>！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6750" y="182376"/>
            <a:ext cx="10858500" cy="900112"/>
          </a:xfrm>
        </p:spPr>
        <p:txBody>
          <a:bodyPr>
            <a:noAutofit/>
          </a:bodyPr>
          <a:lstStyle/>
          <a:p>
            <a:r>
              <a:rPr lang="en-US" altLang="zh-CN" sz="40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Our Slogan </a:t>
            </a:r>
            <a:endParaRPr 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68188" y="1855695"/>
            <a:ext cx="10550712" cy="3361764"/>
          </a:xfrm>
        </p:spPr>
        <p:txBody>
          <a:bodyPr>
            <a:noAutofit/>
          </a:bodyPr>
          <a:lstStyle/>
          <a:p>
            <a:r>
              <a:rPr lang="en-US" sz="4000" b="0" i="0" u="none" strike="noStrike" dirty="0">
                <a:solidFill>
                  <a:srgbClr val="1C20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Collaboration and Co-Creation: Intelligent!</a:t>
            </a:r>
          </a:p>
          <a:p>
            <a:r>
              <a:rPr lang="en-US" sz="4000" b="0" i="0" u="none" strike="noStrike" dirty="0">
                <a:solidFill>
                  <a:srgbClr val="1C20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Decision-Making and Governance: Decentralized!</a:t>
            </a:r>
          </a:p>
          <a:p>
            <a:r>
              <a:rPr lang="en-US" sz="4000" b="0" i="0" u="none" strike="noStrike" dirty="0">
                <a:solidFill>
                  <a:srgbClr val="1C20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Operations and Incentives: Smart Contract!</a:t>
            </a:r>
            <a:endParaRPr lang="en-US" sz="4000" dirty="0"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r>
              <a:rPr lang="en-US" dirty="0"/>
              <a:t>By  CDAO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r>
              <a:rPr lang="zh-CN" altLang="en-US" dirty="0"/>
              <a:t>2025/04/07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4655127" y="1301698"/>
            <a:ext cx="7231328" cy="1380845"/>
          </a:xfrm>
        </p:spPr>
        <p:txBody>
          <a:bodyPr>
            <a:normAutofit fontScale="90000"/>
          </a:bodyPr>
          <a:lstStyle/>
          <a:p>
            <a:r>
              <a:rPr lang="en-US" altLang="zh-CN" sz="4400" dirty="0"/>
              <a:t>AIDTE Co-innovation platform</a:t>
            </a:r>
            <a:endParaRPr lang="en-US" sz="4400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" hasCustomPrompt="1"/>
          </p:nvPr>
        </p:nvSpPr>
        <p:spPr/>
        <p:txBody>
          <a:bodyPr/>
          <a:lstStyle/>
          <a:p>
            <a:r>
              <a:rPr lang="en-US" altLang="zh-CN" dirty="0"/>
              <a:t>A Co-Creation and Win-Win Ecosystem Based on NFT </a:t>
            </a:r>
            <a:r>
              <a:rPr lang="en-US" altLang="zh-CN" dirty="0" err="1"/>
              <a:t>Technolog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0400" y="230188"/>
            <a:ext cx="10858500" cy="900112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AIDTE – Our Proposition</a:t>
            </a:r>
            <a:endParaRPr 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234141" y="1783976"/>
            <a:ext cx="8408623" cy="3702424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Collaboration and Co-Creation</a:t>
            </a:r>
            <a:endParaRPr lang="en-US" altLang="zh-CN" sz="4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4400" b="1" dirty="0">
                <a:latin typeface="隶书" panose="02010509060101010101" pitchFamily="49" charset="-122"/>
                <a:ea typeface="隶书" panose="02010509060101010101" pitchFamily="49" charset="-122"/>
              </a:rPr>
              <a:t> One-click Operation</a:t>
            </a:r>
          </a:p>
          <a:p>
            <a:r>
              <a:rPr lang="en-US" altLang="zh-CN" sz="4400" dirty="0">
                <a:latin typeface="隶书" panose="02010509060101010101" pitchFamily="49" charset="-122"/>
                <a:ea typeface="隶书" panose="02010509060101010101" pitchFamily="49" charset="-122"/>
              </a:rPr>
              <a:t> T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okenized Incentives</a:t>
            </a:r>
            <a:endParaRPr lang="en-US" altLang="zh-CN" sz="4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44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Decentralized Decision-Making</a:t>
            </a:r>
            <a:endParaRPr lang="en-US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5988424" y="1801906"/>
            <a:ext cx="5243607" cy="1059931"/>
          </a:xfrm>
        </p:spPr>
        <p:txBody>
          <a:bodyPr>
            <a:noAutofit/>
          </a:bodyPr>
          <a:lstStyle/>
          <a:p>
            <a:r>
              <a:rPr lang="en-US" altLang="zh-CN" sz="4800" dirty="0"/>
              <a:t>Our Solution</a:t>
            </a:r>
            <a:endParaRPr lang="en-US" sz="4800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" hasCustomPrompt="1"/>
          </p:nvPr>
        </p:nvSpPr>
        <p:spPr>
          <a:xfrm>
            <a:off x="6456872" y="3068004"/>
            <a:ext cx="4658617" cy="72115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Resolving The Three Major Pain Points in the NFT Space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6750" y="230188"/>
            <a:ext cx="10858500" cy="900112"/>
          </a:xfrm>
        </p:spPr>
        <p:txBody>
          <a:bodyPr>
            <a:normAutofit/>
          </a:bodyPr>
          <a:lstStyle/>
          <a:p>
            <a:r>
              <a:rPr lang="en-US" sz="4400" dirty="0"/>
              <a:t>Current Problem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759012" y="2088775"/>
            <a:ext cx="10858500" cy="3731559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/>
              <a:t>  </a:t>
            </a:r>
            <a:r>
              <a:rPr lang="en-US" sz="4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Lack of NFT Liquidity</a:t>
            </a:r>
            <a:endParaRPr lang="en-US" altLang="zh-CN" sz="4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4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sz="4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NFT Ownership is Concentrated, Lacking Co-Creation and Win-Win Mechanisms</a:t>
            </a:r>
            <a:endParaRPr lang="en-US" altLang="zh-CN" sz="4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48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sz="4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NFTs Lack Operational and Governance Frameworks</a:t>
            </a:r>
            <a:endParaRPr lang="en-US" sz="4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73100" y="230188"/>
            <a:ext cx="10858500" cy="900112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AIDTE Our Solution</a:t>
            </a:r>
            <a:endParaRPr lang="en-US" sz="44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44DD63E-E405-4BE1-8F82-95D31A584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465" y="2107453"/>
            <a:ext cx="9952805" cy="2787276"/>
          </a:xfrm>
        </p:spPr>
        <p:txBody>
          <a:bodyPr>
            <a:normAutofit fontScale="62500" lnSpcReduction="20000"/>
          </a:bodyPr>
          <a:lstStyle/>
          <a:p>
            <a:r>
              <a:rPr lang="en-US" sz="4000" dirty="0"/>
              <a:t> 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Insufficient NFT Liquidity → Fractionalize NFTs into FT (Fungible Tokens) for Trading</a:t>
            </a:r>
            <a:endParaRPr lang="en-US" altLang="zh-CN" sz="4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40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Concentrated NFT Ownership → Introduce Multi-Party Co-Creation Mechanism</a:t>
            </a:r>
            <a:endParaRPr lang="en-US" altLang="zh-CN" sz="4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40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Lack of NFT Operations → Enable Multi-Client One-Click Operations with Real-Time Incentives</a:t>
            </a:r>
            <a:endParaRPr lang="en-US" sz="40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6750" y="230188"/>
            <a:ext cx="10858500" cy="900112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Our Approach</a:t>
            </a:r>
            <a:endParaRPr 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767977" y="1883802"/>
            <a:ext cx="9926527" cy="4106181"/>
          </a:xfrm>
        </p:spPr>
        <p:txBody>
          <a:bodyPr>
            <a:normAutofit/>
          </a:bodyPr>
          <a:lstStyle/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🔧NFT One-Click Minting</a:t>
            </a:r>
          </a:p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🎨 Creative IP Detection </a:t>
            </a:r>
          </a:p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📄 IP Content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 Deduplication via SHA-256 Checksum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Arweave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🌟 Project Vision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 Similarity Detection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GPT-4o ensures similarity &lt;30%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Ceramic</a:t>
            </a:r>
          </a:p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🛡 Rights Declaration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Compliant with 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ERC-6551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extension standard + Supports 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mainnet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6750" y="164446"/>
            <a:ext cx="10858500" cy="900112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Operating</a:t>
            </a:r>
            <a:r>
              <a:rPr lang="zh-CN" altLang="en-US" sz="4000" dirty="0"/>
              <a:t> </a:t>
            </a:r>
            <a:r>
              <a:rPr lang="en-US" altLang="zh-CN" sz="4000" dirty="0"/>
              <a:t>Stage</a:t>
            </a:r>
            <a:endParaRPr 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sz="2000" b="0" i="0" u="none" strike="noStrike" dirty="0">
                <a:effectLst/>
                <a:latin typeface="Inter"/>
              </a:rPr>
              <a:t>Open FT Market Trading System</a:t>
            </a:r>
          </a:p>
          <a:p>
            <a:r>
              <a:rPr lang="en-US" sz="2000" b="0" i="0" u="none" strike="noStrike" dirty="0">
                <a:solidFill>
                  <a:srgbClr val="1C2024"/>
                </a:solidFill>
                <a:effectLst/>
                <a:latin typeface="Inter"/>
              </a:rPr>
              <a:t>Different FT holder types have distinct permissions and capabilities:</a:t>
            </a:r>
          </a:p>
          <a:p>
            <a:r>
              <a:rPr lang="en-US" sz="2000" b="0" i="0" u="none" strike="noStrike" dirty="0">
                <a:solidFill>
                  <a:srgbClr val="1C2024"/>
                </a:solidFill>
                <a:effectLst/>
                <a:latin typeface="Inter"/>
              </a:rPr>
              <a:t>Creator FT Holders</a:t>
            </a:r>
          </a:p>
          <a:p>
            <a:pPr lvl="1"/>
            <a:r>
              <a:rPr lang="en-US" sz="1800" dirty="0"/>
              <a:t>Can modify NFT metadata</a:t>
            </a:r>
          </a:p>
          <a:p>
            <a:pPr lvl="1"/>
            <a:r>
              <a:rPr lang="en-US" sz="1800" dirty="0"/>
              <a:t>Can initiate restructuring proposals</a:t>
            </a:r>
          </a:p>
          <a:p>
            <a:pPr lvl="1"/>
            <a:r>
              <a:rPr lang="en-US" sz="1800" dirty="0"/>
              <a:t>Can convert to Promoter FTs (1 </a:t>
            </a:r>
            <a:r>
              <a:rPr lang="en-US" sz="1800" dirty="0" err="1"/>
              <a:t>CreatorFT</a:t>
            </a:r>
            <a:r>
              <a:rPr lang="en-US" sz="1800" dirty="0"/>
              <a:t> → 100 </a:t>
            </a:r>
            <a:r>
              <a:rPr lang="en-US" sz="1800" dirty="0" err="1"/>
              <a:t>PromoterFT</a:t>
            </a:r>
            <a:r>
              <a:rPr lang="en-US" sz="1800" dirty="0"/>
              <a:t>) to earn promotion revenue</a:t>
            </a:r>
          </a:p>
          <a:p>
            <a:r>
              <a:rPr lang="en-US" sz="2000" b="0" i="0" u="none" strike="noStrike" dirty="0">
                <a:solidFill>
                  <a:srgbClr val="1C2024"/>
                </a:solidFill>
                <a:effectLst/>
                <a:latin typeface="Inter"/>
              </a:rPr>
              <a:t>Promoter FT Holders</a:t>
            </a:r>
            <a:r>
              <a:rPr lang="en-US" sz="2000" dirty="0"/>
              <a:t>：</a:t>
            </a:r>
          </a:p>
          <a:p>
            <a:pPr lvl="1"/>
            <a:r>
              <a:rPr lang="en-US" sz="1800" b="0" i="0" u="none" strike="noStrike" dirty="0">
                <a:solidFill>
                  <a:srgbClr val="1C2024"/>
                </a:solidFill>
                <a:effectLst/>
                <a:latin typeface="Inter"/>
              </a:rPr>
              <a:t>Can stake </a:t>
            </a:r>
            <a:r>
              <a:rPr lang="en-US" sz="1800" b="0" i="0" u="none" strike="noStrike" dirty="0" err="1">
                <a:solidFill>
                  <a:srgbClr val="1C2024"/>
                </a:solidFill>
                <a:effectLst/>
                <a:latin typeface="Inter"/>
              </a:rPr>
              <a:t>PromoterFT</a:t>
            </a:r>
            <a:r>
              <a:rPr lang="en-US" sz="1800" b="0" i="0" u="none" strike="noStrike" dirty="0">
                <a:solidFill>
                  <a:srgbClr val="1C2024"/>
                </a:solidFill>
                <a:effectLst/>
                <a:latin typeface="Inter"/>
              </a:rPr>
              <a:t> for market promotion activities</a:t>
            </a:r>
          </a:p>
          <a:p>
            <a:pPr lvl="1"/>
            <a:r>
              <a:rPr lang="en-US" sz="1800" b="0" i="0" u="none" strike="noStrike" dirty="0">
                <a:solidFill>
                  <a:srgbClr val="1C2024"/>
                </a:solidFill>
                <a:effectLst/>
                <a:latin typeface="Inter"/>
              </a:rPr>
              <a:t>Can convert to Creator FT (100 </a:t>
            </a:r>
            <a:r>
              <a:rPr lang="en-US" sz="1800" b="0" i="0" u="none" strike="noStrike" dirty="0" err="1">
                <a:solidFill>
                  <a:srgbClr val="1C2024"/>
                </a:solidFill>
                <a:effectLst/>
                <a:latin typeface="Inter"/>
              </a:rPr>
              <a:t>PromoterFT</a:t>
            </a:r>
            <a:r>
              <a:rPr lang="en-US" sz="1800" b="0" i="0" u="none" strike="noStrike" dirty="0">
                <a:solidFill>
                  <a:srgbClr val="1C2024"/>
                </a:solidFill>
                <a:effectLst/>
                <a:latin typeface="Inter"/>
              </a:rPr>
              <a:t> → 1 </a:t>
            </a:r>
            <a:r>
              <a:rPr lang="en-US" sz="1800" b="0" i="0" u="none" strike="noStrike" dirty="0" err="1">
                <a:solidFill>
                  <a:srgbClr val="1C2024"/>
                </a:solidFill>
                <a:effectLst/>
                <a:latin typeface="Inter"/>
              </a:rPr>
              <a:t>CreatorFT</a:t>
            </a:r>
            <a:r>
              <a:rPr lang="en-US" sz="1800" b="0" i="0" u="none" strike="noStrike" dirty="0">
                <a:solidFill>
                  <a:srgbClr val="1C2024"/>
                </a:solidFill>
                <a:effectLst/>
                <a:latin typeface="Inter"/>
              </a:rPr>
              <a:t>) to gain governance rights</a:t>
            </a:r>
          </a:p>
          <a:p>
            <a:pPr lvl="1"/>
            <a:r>
              <a:rPr lang="en-US" sz="1800" b="0" i="0" u="none" strike="noStrike" dirty="0">
                <a:solidFill>
                  <a:srgbClr val="1C2024"/>
                </a:solidFill>
                <a:effectLst/>
                <a:latin typeface="Inter"/>
              </a:rPr>
              <a:t>Can convert to Guarantor FT (1 </a:t>
            </a:r>
            <a:r>
              <a:rPr lang="en-US" sz="1800" b="0" i="0" u="none" strike="noStrike" dirty="0" err="1">
                <a:solidFill>
                  <a:srgbClr val="1C2024"/>
                </a:solidFill>
                <a:effectLst/>
                <a:latin typeface="Inter"/>
              </a:rPr>
              <a:t>PromoterFT</a:t>
            </a:r>
            <a:r>
              <a:rPr lang="en-US" sz="1800" b="0" i="0" u="none" strike="noStrike" dirty="0">
                <a:solidFill>
                  <a:srgbClr val="1C2024"/>
                </a:solidFill>
                <a:effectLst/>
                <a:latin typeface="Inter"/>
              </a:rPr>
              <a:t> → 100 </a:t>
            </a:r>
            <a:r>
              <a:rPr lang="en-US" sz="1800" b="0" i="0" u="none" strike="noStrike" dirty="0" err="1">
                <a:solidFill>
                  <a:srgbClr val="1C2024"/>
                </a:solidFill>
                <a:effectLst/>
                <a:latin typeface="Inter"/>
              </a:rPr>
              <a:t>GuarantorFT</a:t>
            </a:r>
            <a:r>
              <a:rPr lang="en-US" sz="1800" b="0" i="0" u="none" strike="noStrike" dirty="0">
                <a:solidFill>
                  <a:srgbClr val="1C2024"/>
                </a:solidFill>
                <a:effectLst/>
                <a:latin typeface="Inter"/>
              </a:rPr>
              <a:t>) to participate in escrow transactions</a:t>
            </a:r>
          </a:p>
          <a:p>
            <a:r>
              <a:rPr lang="en-US" sz="2000" b="0" i="0" u="none" strike="noStrike" dirty="0">
                <a:solidFill>
                  <a:srgbClr val="1C2024"/>
                </a:solidFill>
                <a:effectLst/>
                <a:latin typeface="Inter"/>
              </a:rPr>
              <a:t>Guarantor FT Holders</a:t>
            </a:r>
            <a:r>
              <a:rPr lang="en-US" sz="2000" dirty="0"/>
              <a:t>：</a:t>
            </a:r>
          </a:p>
          <a:p>
            <a:pPr lvl="1"/>
            <a:r>
              <a:rPr lang="en-US" sz="1800" dirty="0"/>
              <a:t> </a:t>
            </a:r>
            <a:r>
              <a:rPr lang="en-US" sz="1800" b="0" i="0" u="none" strike="noStrike" dirty="0">
                <a:solidFill>
                  <a:srgbClr val="1C2024"/>
                </a:solidFill>
                <a:effectLst/>
                <a:latin typeface="Inter"/>
              </a:rPr>
              <a:t>Can participate in escrow transactions, sharing 15% of transaction fees through decentralized distribution</a:t>
            </a:r>
          </a:p>
          <a:p>
            <a:pPr lvl="1"/>
            <a:r>
              <a:rPr lang="en-US" sz="1800" b="0" i="0" u="none" strike="noStrike" dirty="0">
                <a:solidFill>
                  <a:srgbClr val="1C2024"/>
                </a:solidFill>
                <a:effectLst/>
                <a:latin typeface="Inter"/>
              </a:rPr>
              <a:t>Can convert to Promoter FT (100 </a:t>
            </a:r>
            <a:r>
              <a:rPr lang="en-US" sz="1800" b="0" i="0" u="none" strike="noStrike" dirty="0" err="1">
                <a:solidFill>
                  <a:srgbClr val="1C2024"/>
                </a:solidFill>
                <a:effectLst/>
                <a:latin typeface="Inter"/>
              </a:rPr>
              <a:t>GuarantorFT</a:t>
            </a:r>
            <a:r>
              <a:rPr lang="en-US" sz="1800" b="0" i="0" u="none" strike="noStrike" dirty="0">
                <a:solidFill>
                  <a:srgbClr val="1C2024"/>
                </a:solidFill>
                <a:effectLst/>
                <a:latin typeface="Inter"/>
              </a:rPr>
              <a:t> → 1 </a:t>
            </a:r>
            <a:r>
              <a:rPr lang="en-US" sz="1800" b="0" i="0" u="none" strike="noStrike" dirty="0" err="1">
                <a:solidFill>
                  <a:srgbClr val="1C2024"/>
                </a:solidFill>
                <a:effectLst/>
                <a:latin typeface="Inter"/>
              </a:rPr>
              <a:t>PromoterFT</a:t>
            </a:r>
            <a:r>
              <a:rPr lang="en-US" sz="1800" b="0" i="0" u="none" strike="noStrike" dirty="0">
                <a:solidFill>
                  <a:srgbClr val="1C2024"/>
                </a:solidFill>
                <a:effectLst/>
                <a:latin typeface="Inter"/>
              </a:rPr>
              <a:t>) to earn promotion revenue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0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Designed by iSlide">
  <a:themeElements>
    <a:clrScheme name="iSlide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59DB58"/>
      </a:accent1>
      <a:accent2>
        <a:srgbClr val="F8B707"/>
      </a:accent2>
      <a:accent3>
        <a:srgbClr val="FC834C"/>
      </a:accent3>
      <a:accent4>
        <a:srgbClr val="86A3F4"/>
      </a:accent4>
      <a:accent5>
        <a:srgbClr val="EDE32A"/>
      </a:accent5>
      <a:accent6>
        <a:srgbClr val="F37A77"/>
      </a:accent6>
      <a:hlink>
        <a:srgbClr val="F84D4D"/>
      </a:hlink>
      <a:folHlink>
        <a:srgbClr val="979797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 Presentation Template</Template>
  <TotalTime>787</TotalTime>
  <Words>775</Words>
  <Application>Microsoft Office PowerPoint</Application>
  <PresentationFormat>宽屏</PresentationFormat>
  <Paragraphs>128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Inter</vt:lpstr>
      <vt:lpstr>-webkit-standard</vt:lpstr>
      <vt:lpstr>隶书</vt:lpstr>
      <vt:lpstr>Microsoft YaHei</vt:lpstr>
      <vt:lpstr>Arial</vt:lpstr>
      <vt:lpstr>Designed by iSlide</vt:lpstr>
      <vt:lpstr>AIDTE(Autonomous Intelligent Decision Token Engine) Co-innovation platform</vt:lpstr>
      <vt:lpstr>AIDTE Co-innovation platform</vt:lpstr>
      <vt:lpstr>AIDTE Co-innovation platform</vt:lpstr>
      <vt:lpstr>AIDTE – Our Proposition</vt:lpstr>
      <vt:lpstr>Our Solution</vt:lpstr>
      <vt:lpstr>Current Problem</vt:lpstr>
      <vt:lpstr>AIDTE Our Solution</vt:lpstr>
      <vt:lpstr>Our Approach</vt:lpstr>
      <vt:lpstr>Operating Stage</vt:lpstr>
      <vt:lpstr>Decentralized NFT Restructuring Protocol</vt:lpstr>
      <vt:lpstr>AIDTE vs. DAO</vt:lpstr>
      <vt:lpstr>Analogy</vt:lpstr>
      <vt:lpstr>Our Advantage</vt:lpstr>
      <vt:lpstr>Key Feature</vt:lpstr>
      <vt:lpstr>🔧NFT One-Click Minting and IP Detection</vt:lpstr>
      <vt:lpstr>Cross-Platform Promotion with Automated Reward</vt:lpstr>
      <vt:lpstr>Decentralized Restructuring Algorithm</vt:lpstr>
      <vt:lpstr>Our Roadmap</vt:lpstr>
      <vt:lpstr>Short Term Goal</vt:lpstr>
      <vt:lpstr>Mid Term Goal</vt:lpstr>
      <vt:lpstr>Long Term Goal</vt:lpstr>
      <vt:lpstr>Our Team</vt:lpstr>
      <vt:lpstr>Team Structure</vt:lpstr>
      <vt:lpstr>Summary</vt:lpstr>
      <vt:lpstr>Our Slogan </vt:lpstr>
      <vt:lpstr>Thank you!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AAT(AI Agent Token)协同创作运营平台</dc:title>
  <dc:creator>iSlide</dc:creator>
  <cp:lastModifiedBy>CDao LIU</cp:lastModifiedBy>
  <cp:revision>51</cp:revision>
  <cp:lastPrinted>2025-03-03T16:00:00Z</cp:lastPrinted>
  <dcterms:created xsi:type="dcterms:W3CDTF">2025-03-03T16:00:00Z</dcterms:created>
  <dcterms:modified xsi:type="dcterms:W3CDTF">2025-04-08T15:27:52Z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8bb57d87-5858-41d1-9055-309edaac8eb2</vt:lpwstr>
  </property>
</Properties>
</file>