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uru Gamage" initials="IG" lastIdx="1" clrIdx="0">
    <p:extLst>
      <p:ext uri="{19B8F6BF-5375-455C-9EA6-DF929625EA0E}">
        <p15:presenceInfo xmlns:p15="http://schemas.microsoft.com/office/powerpoint/2012/main" userId="S::isuru.gamage@covalentworld.com::1eca0b32-522b-42dc-9a3a-acfe309dbb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142" d="100"/>
          <a:sy n="142" d="100"/>
        </p:scale>
        <p:origin x="64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6ABB9-5A84-4B34-82D2-BC90A3068231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EB772-7346-4E81-9A37-E7C56481A7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1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2152071" y="195486"/>
            <a:ext cx="4839858" cy="4736804"/>
            <a:chOff x="1619672" y="548680"/>
            <a:chExt cx="5904656" cy="5778928"/>
          </a:xfrm>
        </p:grpSpPr>
        <p:sp>
          <p:nvSpPr>
            <p:cNvPr id="2" name="Oval 1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Oval 2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Straight Connector 3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6570" y="3097292"/>
            <a:ext cx="3590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Isuru Gamage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-13341" y="267494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CUSTOMS4TRADE INTERVIEW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39A1E-811F-464B-BBEF-6F627A351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7904" y="1419622"/>
            <a:ext cx="1728192" cy="1728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How to overcome this?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Introduce an interface ‘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IReportGeneration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’ and allow sub </a:t>
            </a:r>
          </a:p>
          <a:p>
            <a:pPr lvl="1" indent="0">
              <a:buNone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      classes to implement the ‘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GenerateReport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’ method </a:t>
            </a:r>
          </a:p>
          <a:p>
            <a:pPr lvl="1" indent="0">
              <a:buNone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      for different types of reports.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endParaRPr lang="en-US" altLang="ko-KR" sz="100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Now 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if you want to introduce a new report type, then just inherit from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    ‘</a:t>
            </a:r>
            <a:r>
              <a:rPr lang="en-GB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IReportGeneration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’.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‘</a:t>
            </a:r>
            <a:r>
              <a:rPr lang="en-GB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IReportGeneration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’ is open for extension but closed for modification.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endParaRPr lang="en-US" altLang="ko-KR" sz="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OCP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213A1-5055-48C3-BBD7-A3EF56CD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960868"/>
            <a:ext cx="2448272" cy="3221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7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Liskov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substitution principle.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If any module is using a base-class then the reference to that base-</a:t>
            </a:r>
          </a:p>
          <a:p>
            <a:r>
              <a:rPr lang="en-GB" altLang="ko-KR" dirty="0">
                <a:latin typeface="Arial" pitchFamily="34" charset="0"/>
                <a:cs typeface="Arial" pitchFamily="34" charset="0"/>
              </a:rPr>
              <a:t>      class can be replaced with a derived-class without affecting the </a:t>
            </a:r>
          </a:p>
          <a:p>
            <a:r>
              <a:rPr lang="en-GB" altLang="ko-KR" dirty="0">
                <a:latin typeface="Arial" pitchFamily="34" charset="0"/>
                <a:cs typeface="Arial" pitchFamily="34" charset="0"/>
              </a:rPr>
              <a:t>      functionality of the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dirty="0" err="1">
                <a:latin typeface="Arial" pitchFamily="34" charset="0"/>
                <a:cs typeface="Arial" pitchFamily="34" charset="0"/>
              </a:rPr>
              <a:t>GetEmployeeDetails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’ throws an exception for </a:t>
            </a:r>
          </a:p>
          <a:p>
            <a:r>
              <a:rPr lang="en-GB" altLang="ko-KR" dirty="0">
                <a:latin typeface="Arial" pitchFamily="34" charset="0"/>
                <a:cs typeface="Arial" pitchFamily="34" charset="0"/>
              </a:rPr>
              <a:t>      ‘</a:t>
            </a:r>
            <a:r>
              <a:rPr lang="en-GB" altLang="ko-KR" dirty="0" err="1">
                <a:latin typeface="Arial" pitchFamily="34" charset="0"/>
                <a:cs typeface="Arial" pitchFamily="34" charset="0"/>
              </a:rPr>
              <a:t>ContractualEmployee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dirty="0" err="1">
                <a:latin typeface="Arial" pitchFamily="34" charset="0"/>
                <a:cs typeface="Arial" pitchFamily="34" charset="0"/>
              </a:rPr>
              <a:t>ContractualEmployee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’ 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looks like an “Employee” but </a:t>
            </a:r>
          </a:p>
          <a:p>
            <a:r>
              <a:rPr lang="en-GB" altLang="ko-KR" b="1" dirty="0">
                <a:latin typeface="Arial" pitchFamily="34" charset="0"/>
                <a:cs typeface="Arial" pitchFamily="34" charset="0"/>
              </a:rPr>
              <a:t>      i</a:t>
            </a:r>
            <a:r>
              <a:rPr lang="en-GB" altLang="ko-KR" sz="1400" b="1" dirty="0">
                <a:latin typeface="Arial" pitchFamily="34" charset="0"/>
                <a:cs typeface="Arial" pitchFamily="34" charset="0"/>
              </a:rPr>
              <a:t>t is not an Employee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.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So, the parent cannot replace the child object seamlessly.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ContractualEmployee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’ is a different entity altogether.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This violates LSP.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endParaRPr lang="en-GB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LSP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9A1DE-7BF3-4528-AD35-E60554EB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987575"/>
            <a:ext cx="2737730" cy="24705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9C734-BD40-4934-8233-1A362469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08" y="3543268"/>
            <a:ext cx="2880322" cy="70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36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How to overcome this?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Introduce two interface ‘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IEmployee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’ and ‘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IProject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’ and </a:t>
            </a:r>
          </a:p>
          <a:p>
            <a:pPr lvl="1" indent="0">
              <a:buNone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      implement according to employee type.</a:t>
            </a:r>
            <a:endParaRPr lang="en-US" altLang="ko-KR" sz="100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Now, contractual employee will implement ‘</a:t>
            </a:r>
            <a:r>
              <a:rPr lang="en-GB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IProject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’ not ‘</a:t>
            </a:r>
            <a:r>
              <a:rPr lang="en-GB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IEmployee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’ 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This will maintain LSP.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endParaRPr lang="en-US" altLang="ko-KR" sz="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LSP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8718C-6FB4-482A-9C53-FA515F7E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131590"/>
            <a:ext cx="2399784" cy="1095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69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Interface segregation principle.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Any client should not be forced to use an interface which is </a:t>
            </a:r>
          </a:p>
          <a:p>
            <a:r>
              <a:rPr lang="en-GB" altLang="ko-KR" dirty="0">
                <a:latin typeface="Arial" pitchFamily="34" charset="0"/>
                <a:cs typeface="Arial" pitchFamily="34" charset="0"/>
              </a:rPr>
              <a:t>      irrelevant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There is one database for storing data of all types of </a:t>
            </a:r>
          </a:p>
          <a:p>
            <a:r>
              <a:rPr lang="en-GB" altLang="ko-KR" dirty="0">
                <a:latin typeface="Arial" pitchFamily="34" charset="0"/>
                <a:cs typeface="Arial" pitchFamily="34" charset="0"/>
              </a:rPr>
              <a:t>      employees (Ex: Permanent, non-permanent).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What will be the best approach for our interface?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 All types of employee class will inherit this interface for saving data.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Now suppose, we are asked to provide capability to read data for 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Permanent employees.</a:t>
            </a:r>
          </a:p>
          <a:p>
            <a:pPr marL="1200150" lvl="1" indent="-457200">
              <a:buFont typeface="Wingdings" panose="05000000000000000000" pitchFamily="2" charset="2"/>
              <a:buChar char="Ø"/>
              <a:defRPr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Shall we add ‘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ShowEmployeeDetails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’ method to this interface?</a:t>
            </a:r>
          </a:p>
          <a:p>
            <a:pPr marL="1200150" lvl="1" indent="-457200">
              <a:buFont typeface="Wingdings" panose="05000000000000000000" pitchFamily="2" charset="2"/>
              <a:buChar char="Ø"/>
              <a:defRPr/>
            </a:pPr>
            <a:endParaRPr lang="en-GB" altLang="ko-KR" sz="1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  <a:defRPr/>
            </a:pPr>
            <a:endParaRPr lang="en-GB" altLang="ko-KR" sz="1400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But now we are forcing non-permanent employee class to show their details from database.</a:t>
            </a:r>
          </a:p>
          <a:p>
            <a:pPr marL="1028700" lvl="1">
              <a:buFont typeface="Wingdings" panose="05000000000000000000" pitchFamily="2" charset="2"/>
              <a:buChar char="Ø"/>
              <a:defRPr/>
            </a:pP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This violates ISP.</a:t>
            </a:r>
            <a:endParaRPr lang="en-GB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ISP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AC357-395B-41BD-AEC2-45C8484F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851670"/>
            <a:ext cx="1752882" cy="60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DE3DBE-EA80-4742-8201-F992C475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3075806"/>
            <a:ext cx="1886424" cy="66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69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How to overcome this?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Give the responsibility of showing database details to </a:t>
            </a:r>
          </a:p>
          <a:p>
            <a:pPr lvl="1" indent="0">
              <a:buNone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      another interface.</a:t>
            </a:r>
            <a:endParaRPr lang="en-US" altLang="ko-KR" sz="100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Now, non-permanent employee will implement only ‘</a:t>
            </a:r>
            <a:r>
              <a:rPr lang="en-GB" altLang="ko-KR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IAddOperation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’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    and permanent employee will implement both the interface.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This will maintain ISP.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endParaRPr lang="en-US" altLang="ko-KR" sz="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ISP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4D64C-DC50-4568-BC86-C29BE935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059582"/>
            <a:ext cx="2316352" cy="1008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92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Dependency inversion principle.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Entities must depend on abstractions not on concretions.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High level module must not depend on the low level module. 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But they should depend on abstractions.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Abstractions should not depend on details.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Details should depend on abstractions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Suppose a notification system.</a:t>
            </a:r>
          </a:p>
          <a:p>
            <a:pPr marL="1028700" lvl="1">
              <a:buFont typeface="Wingdings" panose="05000000000000000000" pitchFamily="2" charset="2"/>
              <a:buChar char="Ø"/>
              <a:defRPr/>
            </a:pP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Notification class totally depends on Email class, because it </a:t>
            </a:r>
          </a:p>
          <a:p>
            <a:pPr lvl="1" indent="0">
              <a:buNone/>
              <a:defRPr/>
            </a:pP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    only sends one type of notification.</a:t>
            </a:r>
          </a:p>
          <a:p>
            <a:pPr marL="1028700" lvl="1">
              <a:buFont typeface="Wingdings" panose="05000000000000000000" pitchFamily="2" charset="2"/>
              <a:buChar char="Ø"/>
              <a:defRPr/>
            </a:pP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If we want to introduce any other like SMS then? We need to </a:t>
            </a:r>
          </a:p>
          <a:p>
            <a:pPr lvl="1" indent="0">
              <a:buNone/>
              <a:defRPr/>
            </a:pP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    change the notification system also.</a:t>
            </a:r>
          </a:p>
          <a:p>
            <a:pPr marL="1028700" lvl="1">
              <a:buFont typeface="Wingdings" panose="05000000000000000000" pitchFamily="2" charset="2"/>
              <a:buChar char="Ø"/>
              <a:defRPr/>
            </a:pP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This is called tightly coupling.</a:t>
            </a:r>
          </a:p>
          <a:p>
            <a:pPr marL="1028700" lvl="1">
              <a:buFont typeface="Wingdings" panose="05000000000000000000" pitchFamily="2" charset="2"/>
              <a:buChar char="Ø"/>
              <a:defRPr/>
            </a:pPr>
            <a:endParaRPr lang="en-GB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DIP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52B31-6402-4495-9DC5-160D3366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987575"/>
            <a:ext cx="1959678" cy="2331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55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Let’s try to make it loosely coupled.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Is this loosely coupled?</a:t>
            </a:r>
          </a:p>
          <a:p>
            <a:pPr marL="10287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No, still the Notification class depends on Email class.</a:t>
            </a:r>
          </a:p>
          <a:p>
            <a:endParaRPr lang="en-GB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DIP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FB31F-1FCA-4CC3-885F-039830D1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224" y="987575"/>
            <a:ext cx="1652956" cy="3312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20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Now, let’s use dependency injection so that we can make it </a:t>
            </a:r>
          </a:p>
          <a:p>
            <a:r>
              <a:rPr lang="en-GB" altLang="ko-KR" dirty="0">
                <a:latin typeface="Arial" pitchFamily="34" charset="0"/>
                <a:cs typeface="Arial" pitchFamily="34" charset="0"/>
              </a:rPr>
              <a:t>      loosely coupled.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10287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</a:t>
            </a:r>
            <a:r>
              <a:rPr lang="en-GB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w client is responsible for providing the suitable </a:t>
            </a:r>
          </a:p>
          <a:p>
            <a:pPr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    Instance (Email or SMS).</a:t>
            </a:r>
          </a:p>
          <a:p>
            <a:pPr marL="10287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This will maintain DIP.</a:t>
            </a:r>
          </a:p>
          <a:p>
            <a:pPr marL="10287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L="102870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endParaRPr lang="en-GB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DIP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331AC-36C9-4EBB-8EA9-617B1FE6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987575"/>
            <a:ext cx="2376686" cy="14566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3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9992" y="2111127"/>
            <a:ext cx="1800200" cy="460648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Technical assessment choices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Technical assessment UML sequence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SOLID principles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3.1.    What is it?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3.2.    Why does it matter?</a:t>
            </a:r>
          </a:p>
          <a:p>
            <a:pPr marL="914400" lvl="2" indent="0">
              <a:buNone/>
            </a:pPr>
            <a:r>
              <a:rPr lang="en-US" altLang="ko-KR" sz="1400" dirty="0">
                <a:latin typeface="Arial" panose="020B0604020202020204" pitchFamily="34" charset="0"/>
                <a:cs typeface="Arial" pitchFamily="34" charset="0"/>
              </a:rPr>
              <a:t>3.3.    Principles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Outline</a:t>
            </a:r>
          </a:p>
        </p:txBody>
      </p:sp>
    </p:spTree>
    <p:extLst>
      <p:ext uri="{BB962C8B-B14F-4D97-AF65-F5344CB8AC3E}">
        <p14:creationId xmlns:p14="http://schemas.microsoft.com/office/powerpoint/2010/main" val="40736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API Project:		To create a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Layered Architecture:	To implement a loosely coupled testable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Swagger:		To generate an interactive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Linq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			To query object collections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AutoMapper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		To map models to DTOs without implementing methods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Xunit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			As the unit test framework to test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Moq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:			As the mocking framework to mock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Azure Service Bus Queue:	As the messaging infrastructure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Visual studio 2019:		As the development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NETCore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3.1:		As the development </a:t>
            </a:r>
            <a:r>
              <a:rPr lang="en-US" altLang="ko-KR">
                <a:latin typeface="Arial" pitchFamily="34" charset="0"/>
                <a:cs typeface="Arial" pitchFamily="34" charset="0"/>
              </a:rPr>
              <a:t>frameowrk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Technical assessment choices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Technical assessment UML sequence diagram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DC41EE2-4538-417A-B669-4BF3D9249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" y="971550"/>
            <a:ext cx="908608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3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Acronym for the first five object-oriented design (OOD) principles.</a:t>
            </a:r>
            <a:endParaRPr lang="en-US" altLang="ko-KR" sz="1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What it stands for.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S:	The Single Responsibility Principle (SRP)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O:	The Open Closed Principle (OCP)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L:	The </a:t>
            </a:r>
            <a:r>
              <a:rPr lang="en-US" altLang="ko-KR" sz="1400" dirty="0" err="1">
                <a:latin typeface="Arial" pitchFamily="34" charset="0"/>
                <a:cs typeface="Arial" pitchFamily="34" charset="0"/>
              </a:rPr>
              <a:t>Liskov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 Substitution Principle (LSP)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I:	The Interface Segregation Principle (ISP)	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D:	The Dependency Inversion Principle (DIP)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What is it?</a:t>
            </a:r>
          </a:p>
        </p:txBody>
      </p:sp>
    </p:spTree>
    <p:extLst>
      <p:ext uri="{BB962C8B-B14F-4D97-AF65-F5344CB8AC3E}">
        <p14:creationId xmlns:p14="http://schemas.microsoft.com/office/powerpoint/2010/main" val="368972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Focus very tightly on dependency management.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Poor dependency management leads to.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Hard to change code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Fragile code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Non-reusable code</a:t>
            </a:r>
            <a:endParaRPr lang="en-US" altLang="ko-KR" sz="1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Well managed dependencies lead to.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Extensible code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Maintainable code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Reusable code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Avoids code smells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Easily refactor code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Part of the agile and adaptive SW development</a:t>
            </a:r>
          </a:p>
          <a:p>
            <a:pPr marL="1028700" lvl="1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Why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364193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Single Responsibility Principle.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A class should have one, and only one, reason to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‘Employee’ class is taking 2 responsibilities.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Employee database operation.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Generate employee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Now what if customer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asked you to give a facility to generate the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     report in Excel?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‘Employee’ class will have to be changed.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The change will be for another reason.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This violates SRP.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endParaRPr lang="en-GB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SRP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41DED-F94F-42F5-8F52-10845FEA8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08" y="1059582"/>
            <a:ext cx="2160242" cy="203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30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How to overcome this?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GB" altLang="ko-KR" sz="1400" dirty="0">
                <a:latin typeface="Arial" pitchFamily="34" charset="0"/>
                <a:cs typeface="Arial" pitchFamily="34" charset="0"/>
              </a:rPr>
              <a:t>Write a </a:t>
            </a:r>
            <a:r>
              <a:rPr lang="en-GB" altLang="ko-KR" sz="1400" dirty="0" err="1">
                <a:latin typeface="Arial" pitchFamily="34" charset="0"/>
                <a:cs typeface="Arial" pitchFamily="34" charset="0"/>
              </a:rPr>
              <a:t>seperate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 class for report generation.</a:t>
            </a:r>
            <a:endParaRPr lang="en-US" altLang="ko-KR" sz="1400" dirty="0">
              <a:latin typeface="Arial" pitchFamily="34" charset="0"/>
              <a:cs typeface="Arial" pitchFamily="34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endParaRPr lang="en-US" altLang="ko-KR" sz="100" dirty="0"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Now any change in </a:t>
            </a: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report generation will not affect the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맑은 고딕" panose="020B0503020000020004" pitchFamily="34" charset="-127"/>
                <a:cs typeface="Arial" pitchFamily="34" charset="0"/>
              </a:rPr>
              <a:t>      ‘Employee’ class.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altLang="ko-KR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맑은 고딕" panose="020B0503020000020004" pitchFamily="34" charset="-127"/>
              <a:cs typeface="Arial" pitchFamily="34" charset="0"/>
            </a:endParaRPr>
          </a:p>
          <a:p>
            <a:pPr marL="285750">
              <a:buFont typeface="Wingdings" panose="05000000000000000000" pitchFamily="2" charset="2"/>
              <a:buChar char="Ø"/>
            </a:pPr>
            <a:endParaRPr lang="en-US" altLang="ko-KR" sz="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SRP 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9E851-459B-4EF1-86FA-55ADC93AE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052" y="1059582"/>
            <a:ext cx="2271068" cy="1238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01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987575"/>
            <a:ext cx="8496944" cy="3816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The open closed principle.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A class should be open for extension but closed for modification.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ko-KR" dirty="0">
                <a:latin typeface="Arial" pitchFamily="34" charset="0"/>
                <a:cs typeface="Arial" pitchFamily="34" charset="0"/>
              </a:rPr>
              <a:t>Notice too many ‘if’ clauses in ‘</a:t>
            </a:r>
            <a:r>
              <a:rPr lang="en-GB" altLang="ko-KR" dirty="0" err="1">
                <a:latin typeface="Arial" pitchFamily="34" charset="0"/>
                <a:cs typeface="Arial" pitchFamily="34" charset="0"/>
              </a:rPr>
              <a:t>ReportGeneration</a:t>
            </a:r>
            <a:r>
              <a:rPr lang="en-GB" altLang="ko-KR" dirty="0">
                <a:latin typeface="Arial" pitchFamily="34" charset="0"/>
                <a:cs typeface="Arial" pitchFamily="34" charset="0"/>
              </a:rPr>
              <a:t>’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Now what if </a:t>
            </a:r>
            <a:r>
              <a:rPr lang="en-GB" altLang="ko-KR" sz="1400" dirty="0">
                <a:latin typeface="Arial" pitchFamily="34" charset="0"/>
                <a:cs typeface="Arial" pitchFamily="34" charset="0"/>
              </a:rPr>
              <a:t>we want to introduce another new report type like ‘Excel’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Have to write another ‘if’.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We have to modify the class.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This violates OCP.</a:t>
            </a:r>
          </a:p>
          <a:p>
            <a:pPr marL="1028700" lvl="1">
              <a:buFont typeface="Wingdings" panose="05000000000000000000" pitchFamily="2" charset="2"/>
              <a:buChar char="Ø"/>
            </a:pPr>
            <a:endParaRPr lang="en-GB" altLang="ko-KR" sz="14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Wingdings" panose="05000000000000000000" pitchFamily="2" charset="2"/>
              <a:buChar char="Ø"/>
            </a:pPr>
            <a:endParaRPr lang="en-US" altLang="ko-K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 SOLID: Principles: OCP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C1DEFB-4DF9-4796-B749-7E75B52C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996335"/>
            <a:ext cx="2438618" cy="1889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37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1044</Words>
  <Application>Microsoft Office PowerPoint</Application>
  <PresentationFormat>On-screen Show (16:9)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 Outline</vt:lpstr>
      <vt:lpstr> Technical assessment choices</vt:lpstr>
      <vt:lpstr> Technical assessment UML sequence diagram</vt:lpstr>
      <vt:lpstr> SOLID: What is it?</vt:lpstr>
      <vt:lpstr> SOLID: Why does it matter?</vt:lpstr>
      <vt:lpstr> SOLID: Principles: SRP</vt:lpstr>
      <vt:lpstr> SOLID: Principles: SRP (Cont.)</vt:lpstr>
      <vt:lpstr> SOLID: Principles: OCP</vt:lpstr>
      <vt:lpstr> SOLID: Principles: OCP (Cont.)</vt:lpstr>
      <vt:lpstr> SOLID: Principles: LSP</vt:lpstr>
      <vt:lpstr> SOLID: Principles: LSP (Cont.)</vt:lpstr>
      <vt:lpstr> SOLID: Principles: ISP</vt:lpstr>
      <vt:lpstr> SOLID: Principles: ISP (Cont.)</vt:lpstr>
      <vt:lpstr> SOLID: Principles: DIP</vt:lpstr>
      <vt:lpstr> SOLID: Principles: DIP (Cont.)</vt:lpstr>
      <vt:lpstr> SOLID: Principles: DIP (Cont.)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Isuru Gamage</cp:lastModifiedBy>
  <cp:revision>833</cp:revision>
  <dcterms:created xsi:type="dcterms:W3CDTF">2014-04-01T16:27:38Z</dcterms:created>
  <dcterms:modified xsi:type="dcterms:W3CDTF">2021-04-01T06:13:01Z</dcterms:modified>
</cp:coreProperties>
</file>