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1" r:id="rId4"/>
    <p:sldId id="357" r:id="rId5"/>
    <p:sldId id="359" r:id="rId6"/>
    <p:sldId id="262" r:id="rId7"/>
    <p:sldId id="356" r:id="rId8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/>
        </p14:section>
        <p14:section name="Шаблоны слайдов" id="{24401F80-F81B-49C3-8D55-70A14F0BF8FF}">
          <p14:sldIdLst>
            <p14:sldId id="257"/>
            <p14:sldId id="258"/>
            <p14:sldId id="261"/>
            <p14:sldId id="357"/>
            <p14:sldId id="359"/>
            <p14:sldId id="262"/>
            <p14:sldId id="356"/>
          </p14:sldIdLst>
        </p14:section>
        <p14:section name="Материалы" id="{0F84D0DE-CEB1-417E-B269-8B3EB04B5FA6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541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9CF"/>
    <a:srgbClr val="FE095F"/>
    <a:srgbClr val="C3124D"/>
    <a:srgbClr val="A31141"/>
    <a:srgbClr val="363374"/>
    <a:srgbClr val="201E42"/>
    <a:srgbClr val="703872"/>
    <a:srgbClr val="654D8A"/>
    <a:srgbClr val="1E6D81"/>
    <a:srgbClr val="695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128" y="-270"/>
      </p:cViewPr>
      <p:guideLst>
        <p:guide orient="horz" pos="2160"/>
        <p:guide pos="1572"/>
        <p:guide pos="3613"/>
        <p:guide pos="5541"/>
        <p:guide pos="40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6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83A125E0-ECD0-5711-6E2C-721BB01C6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87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xmlns="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C017A8EA-959F-B744-F4CA-29D55BE50569}"/>
              </a:ext>
            </a:extLst>
          </p:cNvPr>
          <p:cNvGrpSpPr/>
          <p:nvPr userDrawn="1"/>
        </p:nvGrpSpPr>
        <p:grpSpPr>
          <a:xfrm>
            <a:off x="112895" y="253595"/>
            <a:ext cx="9242979" cy="738864"/>
            <a:chOff x="112895" y="253595"/>
            <a:chExt cx="9242979" cy="73886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xmlns="" id="{C9DF0F18-D2AC-2D57-879C-4EDD38DE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xmlns="" id="{100AF971-01DB-6252-DD00-D3AD1B7DE47E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938899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352F4DA0-3C52-6F3A-DD9C-2567F0D3BA5F}"/>
              </a:ext>
            </a:extLst>
          </p:cNvPr>
          <p:cNvGrpSpPr/>
          <p:nvPr userDrawn="1"/>
        </p:nvGrpSpPr>
        <p:grpSpPr>
          <a:xfrm>
            <a:off x="9108556" y="335763"/>
            <a:ext cx="2919033" cy="327918"/>
            <a:chOff x="6425387" y="253595"/>
            <a:chExt cx="3762836" cy="42270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xmlns="" id="{275C09DE-103A-E61A-4F36-B7035AA24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71E51676-665D-5F58-6619-3A45AE7A5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xmlns="" id="{0EC9A0E6-2186-0486-D651-3D04D3D6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xmlns="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xmlns="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xmlns="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xmlns="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xmlns="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xmlns="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xmlns="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xmlns="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xmlns="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xmlns="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xmlns="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xmlns="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xmlns="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xmlns="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xmlns="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xmlns="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xmlns="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xmlns="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xmlns="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xmlns="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xmlns="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xmlns="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284E790D-FC06-4D42-A303-8FA7AED859E7}"/>
              </a:ext>
            </a:extLst>
          </p:cNvPr>
          <p:cNvGrpSpPr/>
          <p:nvPr userDrawn="1"/>
        </p:nvGrpSpPr>
        <p:grpSpPr>
          <a:xfrm>
            <a:off x="5561724" y="1634428"/>
            <a:ext cx="1068553" cy="165220"/>
            <a:chOff x="7188331" y="3346390"/>
            <a:chExt cx="1068553" cy="165220"/>
          </a:xfrm>
        </p:grpSpPr>
        <p:sp>
          <p:nvSpPr>
            <p:cNvPr id="67" name="图形">
              <a:extLst>
                <a:ext uri="{FF2B5EF4-FFF2-40B4-BE49-F238E27FC236}">
                  <a16:creationId xmlns:a16="http://schemas.microsoft.com/office/drawing/2014/main" xmlns="" id="{BF1C219F-724E-405B-9892-A056A62D03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xmlns="" id="{84BFEDD4-ACF8-4039-89E0-BCA4375D208C}"/>
                </a:ext>
              </a:extLst>
            </p:cNvPr>
            <p:cNvCxnSpPr>
              <a:cxnSpLocks/>
              <a:endCxn id="67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Текст 74">
            <a:extLst>
              <a:ext uri="{FF2B5EF4-FFF2-40B4-BE49-F238E27FC236}">
                <a16:creationId xmlns:a16="http://schemas.microsoft.com/office/drawing/2014/main" xmlns="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xmlns="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xmlns="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xmlns="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xmlns="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xmlns="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xmlns="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xmlns="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xmlns="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xmlns="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xmlns="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xmlns="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xmlns="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xmlns="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xmlns="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xmlns="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xmlns="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xmlns="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xmlns="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xmlns="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xmlns="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xmlns="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xmlns="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xmlns="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xmlns="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xmlns="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xmlns="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xmlns="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xmlns="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xmlns="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xmlns="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xmlns="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xmlns="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xmlns="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xmlns="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xmlns="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xmlns="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xmlns="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xmlns="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xmlns="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xmlns="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xmlns="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xmlns="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xmlns="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xmlns="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xmlns="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xmlns="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xmlns="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xmlns="" id="{3395AA38-74A1-4EBE-A8B4-DF61166BCDE8}"/>
              </a:ext>
            </a:extLst>
          </p:cNvPr>
          <p:cNvSpPr/>
          <p:nvPr userDrawn="1"/>
        </p:nvSpPr>
        <p:spPr>
          <a:xfrm>
            <a:off x="806323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xmlns="" id="{203AB3E4-2426-4FCC-A5A8-E0742A900E88}"/>
              </a:ext>
            </a:extLst>
          </p:cNvPr>
          <p:cNvSpPr/>
          <p:nvPr userDrawn="1"/>
        </p:nvSpPr>
        <p:spPr>
          <a:xfrm>
            <a:off x="3014568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xmlns="" id="{724B65E7-D007-4D56-AD71-53527B8C9111}"/>
              </a:ext>
            </a:extLst>
          </p:cNvPr>
          <p:cNvSpPr/>
          <p:nvPr userDrawn="1"/>
        </p:nvSpPr>
        <p:spPr>
          <a:xfrm>
            <a:off x="5191192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xmlns="" id="{F22B6E87-DC5C-4C5D-8379-65E3242EC328}"/>
              </a:ext>
            </a:extLst>
          </p:cNvPr>
          <p:cNvSpPr/>
          <p:nvPr userDrawn="1"/>
        </p:nvSpPr>
        <p:spPr>
          <a:xfrm>
            <a:off x="7366644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xmlns="" id="{8D74E0F3-44A5-4115-A1DE-CFC6C8DAB3B9}"/>
              </a:ext>
            </a:extLst>
          </p:cNvPr>
          <p:cNvSpPr/>
          <p:nvPr userDrawn="1"/>
        </p:nvSpPr>
        <p:spPr>
          <a:xfrm>
            <a:off x="9542096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Рисунок 4">
            <a:extLst>
              <a:ext uri="{FF2B5EF4-FFF2-40B4-BE49-F238E27FC236}">
                <a16:creationId xmlns:a16="http://schemas.microsoft.com/office/drawing/2014/main" xmlns="" id="{ED726E30-C1D6-4285-B31D-DB4B0AFE1C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028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xmlns="" id="{5D666330-2A8F-40C2-96E1-1AA626B564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168273" y="1431521"/>
            <a:ext cx="1536171" cy="144016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Рисунок 4">
            <a:extLst>
              <a:ext uri="{FF2B5EF4-FFF2-40B4-BE49-F238E27FC236}">
                <a16:creationId xmlns:a16="http://schemas.microsoft.com/office/drawing/2014/main" xmlns="" id="{2B4C0267-B13E-48F6-8769-4A51CE018D2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44897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9" name="Рисунок 4">
            <a:extLst>
              <a:ext uri="{FF2B5EF4-FFF2-40B4-BE49-F238E27FC236}">
                <a16:creationId xmlns:a16="http://schemas.microsoft.com/office/drawing/2014/main" xmlns="" id="{11ECAAE6-96D9-458E-A79E-8B71C85EA8C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20349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xmlns="" id="{24FBB95A-DD8F-4C88-9617-11735A213E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695801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xmlns="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6" name="Текст 35">
            <a:extLst>
              <a:ext uri="{FF2B5EF4-FFF2-40B4-BE49-F238E27FC236}">
                <a16:creationId xmlns:a16="http://schemas.microsoft.com/office/drawing/2014/main" xmlns="" id="{1FE01676-F1D6-4F0B-B3F9-B0927527AB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23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xmlns="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8" name="Текст 35">
            <a:extLst>
              <a:ext uri="{FF2B5EF4-FFF2-40B4-BE49-F238E27FC236}">
                <a16:creationId xmlns:a16="http://schemas.microsoft.com/office/drawing/2014/main" xmlns="" id="{FF9E7FDB-3FF3-46D9-8D75-F4B0F7DC9E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14568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xmlns="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0" name="Текст 35">
            <a:extLst>
              <a:ext uri="{FF2B5EF4-FFF2-40B4-BE49-F238E27FC236}">
                <a16:creationId xmlns:a16="http://schemas.microsoft.com/office/drawing/2014/main" xmlns="" id="{8C9A8466-58C2-4634-B8A8-5788915A5D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91192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xmlns="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2" name="Текст 35">
            <a:extLst>
              <a:ext uri="{FF2B5EF4-FFF2-40B4-BE49-F238E27FC236}">
                <a16:creationId xmlns:a16="http://schemas.microsoft.com/office/drawing/2014/main" xmlns="" id="{8C38D665-1E5E-4FC2-B045-B85AEB2D1CE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66644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xmlns="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4" name="Текст 35">
            <a:extLst>
              <a:ext uri="{FF2B5EF4-FFF2-40B4-BE49-F238E27FC236}">
                <a16:creationId xmlns:a16="http://schemas.microsoft.com/office/drawing/2014/main" xmlns="" id="{7618809C-A5EC-4365-80B6-929AB250118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542096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xmlns="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xmlns="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xmlns="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xmlns="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xmlns="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xmlns="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xmlns="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xmlns="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xmlns="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xmlns="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xmlns="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xmlns="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xmlns="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xmlns="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xmlns="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11.11.2023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xmlns="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xmlns="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xmlns="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xmlns="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xmlns="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xmlns="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xmlns="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xmlns="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xmlns="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xmlns="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xmlns="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11.11.2023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xmlns="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xmlns="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xmlns="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xmlns="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11.11.2023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xmlns="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xmlns="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xmlns="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xmlns="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11.11.2023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xmlns="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11.11.2023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xmlns="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xmlns="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xmlns="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11.11.2023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xmlns="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xmlns="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E6B1616-5CD1-51EC-34E5-2CBEAF277F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401A13D4-D795-4C95-9FBE-019C087D7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2" y="4"/>
            <a:ext cx="6096000" cy="6858000"/>
          </a:xfrm>
        </p:spPr>
        <p:txBody>
          <a:bodyPr/>
          <a:lstStyle>
            <a:lvl1pPr marL="0" indent="0">
              <a:buNone/>
              <a:defRPr sz="2025"/>
            </a:lvl1pPr>
            <a:lvl2pPr marL="289378" indent="0">
              <a:buNone/>
              <a:defRPr sz="1773"/>
            </a:lvl2pPr>
            <a:lvl3pPr marL="578755" indent="0">
              <a:buNone/>
              <a:defRPr sz="1520"/>
            </a:lvl3pPr>
            <a:lvl4pPr marL="868132" indent="0">
              <a:buNone/>
              <a:defRPr sz="1266"/>
            </a:lvl4pPr>
            <a:lvl5pPr marL="1157510" indent="0">
              <a:buNone/>
              <a:defRPr sz="1266"/>
            </a:lvl5pPr>
            <a:lvl6pPr marL="1446887" indent="0">
              <a:buNone/>
              <a:defRPr sz="1266"/>
            </a:lvl6pPr>
            <a:lvl7pPr marL="1736266" indent="0">
              <a:buNone/>
              <a:defRPr sz="1266"/>
            </a:lvl7pPr>
            <a:lvl8pPr marL="2025644" indent="0">
              <a:buNone/>
              <a:defRPr sz="1266"/>
            </a:lvl8pPr>
            <a:lvl9pPr marL="2315021" indent="0">
              <a:buNone/>
              <a:defRPr sz="1266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xmlns="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xmlns="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AE962D0-E275-5354-3BAB-86C51903EE6E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875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3DCC2947-F5E4-C232-7C2B-67AE493E0119}"/>
              </a:ext>
            </a:extLst>
          </p:cNvPr>
          <p:cNvGrpSpPr/>
          <p:nvPr userDrawn="1"/>
        </p:nvGrpSpPr>
        <p:grpSpPr>
          <a:xfrm>
            <a:off x="112895" y="253595"/>
            <a:ext cx="9242979" cy="738864"/>
            <a:chOff x="112895" y="253595"/>
            <a:chExt cx="9242979" cy="738864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xmlns="" id="{E4B6225E-A742-0A89-65AD-D6502EFA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xmlns="" id="{042554B2-7EB5-F0F9-FDC8-D4953360D4C1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938899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5EE280B5-E19B-77D3-88C1-C8712C8483CA}"/>
              </a:ext>
            </a:extLst>
          </p:cNvPr>
          <p:cNvGrpSpPr/>
          <p:nvPr userDrawn="1"/>
        </p:nvGrpSpPr>
        <p:grpSpPr>
          <a:xfrm>
            <a:off x="9108556" y="335763"/>
            <a:ext cx="2919033" cy="327918"/>
            <a:chOff x="6425387" y="253595"/>
            <a:chExt cx="3762836" cy="422709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xmlns="" id="{220773C3-FC69-CCA6-02F2-C45997A0B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5EDC6C0C-3848-0688-CBF8-30B9C3CF6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xmlns="" id="{674B5A20-55D0-0C28-42B9-73893EAAE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88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89" r:id="rId10"/>
    <p:sldLayoutId id="2147483690" r:id="rId11"/>
    <p:sldLayoutId id="2147483702" r:id="rId12"/>
    <p:sldLayoutId id="2147483691" r:id="rId13"/>
    <p:sldLayoutId id="2147483692" r:id="rId14"/>
    <p:sldLayoutId id="2147483693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3" r:id="rId22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jpe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4.png"/><Relationship Id="rId5" Type="http://schemas.openxmlformats.org/officeDocument/2006/relationships/image" Target="../media/image12.jpeg"/><Relationship Id="rId10" Type="http://schemas.openxmlformats.org/officeDocument/2006/relationships/image" Target="../media/image5.emf"/><Relationship Id="rId4" Type="http://schemas.openxmlformats.org/officeDocument/2006/relationships/image" Target="../media/image11.jpeg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jpg"/><Relationship Id="rId7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7.jp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FA8D0C3-C8D4-4BCA-A542-C597F1D2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443" y="5194298"/>
            <a:ext cx="12217443" cy="827011"/>
          </a:xfrm>
        </p:spPr>
        <p:txBody>
          <a:bodyPr/>
          <a:lstStyle/>
          <a:p>
            <a:r>
              <a:rPr lang="ru-RU" b="0" dirty="0" smtClean="0">
                <a:latin typeface="+mn-lt"/>
              </a:rPr>
              <a:t>                                   Команда – «</a:t>
            </a:r>
            <a:r>
              <a:rPr lang="en-US" b="0" dirty="0" smtClean="0">
                <a:latin typeface="+mn-lt"/>
              </a:rPr>
              <a:t>Digital team</a:t>
            </a:r>
            <a:r>
              <a:rPr lang="ru-RU" b="0" dirty="0" smtClean="0">
                <a:latin typeface="+mn-lt"/>
              </a:rPr>
              <a:t>»</a:t>
            </a:r>
            <a:endParaRPr lang="ru-RU" b="0" dirty="0">
              <a:latin typeface="+mn-lt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1256181D-9919-030E-03F6-BD89E0728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7" y="149142"/>
            <a:ext cx="1603667" cy="801834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67936823-9007-197C-61A1-914CB5BA34CA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xmlns="" id="{04DB87A3-E560-FBD2-20CC-EA2047E67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xmlns="" id="{9B046B2B-B1CF-BF3E-5AD7-804C61CD1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D834EBA3-5B91-4174-6601-73277BE8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sp>
        <p:nvSpPr>
          <p:cNvPr id="15" name="Прямоугольник: скругленные углы 81">
            <a:extLst>
              <a:ext uri="{FF2B5EF4-FFF2-40B4-BE49-F238E27FC236}">
                <a16:creationId xmlns:a16="http://schemas.microsoft.com/office/drawing/2014/main" xmlns="" id="{D79F2B23-8F8D-D5E0-E972-9975841CB3FC}"/>
              </a:ext>
            </a:extLst>
          </p:cNvPr>
          <p:cNvSpPr/>
          <p:nvPr/>
        </p:nvSpPr>
        <p:spPr>
          <a:xfrm>
            <a:off x="2377524" y="2598404"/>
            <a:ext cx="7922653" cy="1654629"/>
          </a:xfrm>
          <a:prstGeom prst="roundRect">
            <a:avLst>
              <a:gd name="adj" fmla="val 763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883ECEB-0A26-9D9E-11F4-AA3D15D64775}"/>
              </a:ext>
            </a:extLst>
          </p:cNvPr>
          <p:cNvSpPr txBox="1"/>
          <p:nvPr/>
        </p:nvSpPr>
        <p:spPr>
          <a:xfrm>
            <a:off x="1059402" y="1126326"/>
            <a:ext cx="1055188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ЗАДАЧА № 2 </a:t>
            </a: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Система </a:t>
            </a:r>
            <a:r>
              <a:rPr lang="ru-RU" sz="2000" dirty="0" err="1">
                <a:solidFill>
                  <a:schemeClr val="bg1"/>
                </a:solidFill>
              </a:rPr>
              <a:t>видеодетекции</a:t>
            </a:r>
            <a:r>
              <a:rPr lang="ru-RU" sz="2000" dirty="0">
                <a:solidFill>
                  <a:schemeClr val="bg1"/>
                </a:solidFill>
              </a:rPr>
              <a:t> объектов нестационарной незаконной торговли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A79EFEB8-BD8D-52AB-D9D4-6386289925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00" y="3046320"/>
            <a:ext cx="3372850" cy="75879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87FDCDDF-9E5B-317C-F937-7978EF675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640" y="3067699"/>
            <a:ext cx="2397530" cy="7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9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xmlns="" id="{B405B289-329F-45A3-886A-EAF5982E5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9" name="Рисунок 1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4" b="13514"/>
          <a:stretch>
            <a:fillRect/>
          </a:stretch>
        </p:blipFill>
        <p:spPr>
          <a:xfrm>
            <a:off x="1119682" y="1431521"/>
            <a:ext cx="1536171" cy="1440161"/>
          </a:xfrm>
        </p:spPr>
      </p:pic>
      <p:pic>
        <p:nvPicPr>
          <p:cNvPr id="20" name="Рисунок 19"/>
          <p:cNvPicPr>
            <a:picLocks noGrp="1" noChangeAspect="1"/>
          </p:cNvPicPr>
          <p:nvPr>
            <p:ph type="pic" sz="quarter" idx="2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8" b="9148"/>
          <a:stretch>
            <a:fillRect/>
          </a:stretch>
        </p:blipFill>
        <p:spPr>
          <a:xfrm>
            <a:off x="3327927" y="1431521"/>
            <a:ext cx="1536171" cy="1440161"/>
          </a:xfrm>
        </p:spPr>
      </p:pic>
      <p:pic>
        <p:nvPicPr>
          <p:cNvPr id="21" name="Рисунок 20"/>
          <p:cNvPicPr>
            <a:picLocks noGrp="1" noChangeAspect="1"/>
          </p:cNvPicPr>
          <p:nvPr>
            <p:ph type="pic" sz="quarter" idx="2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0" b="14790"/>
          <a:stretch>
            <a:fillRect/>
          </a:stretch>
        </p:blipFill>
        <p:spPr>
          <a:xfrm>
            <a:off x="5504551" y="1431521"/>
            <a:ext cx="1536171" cy="1440161"/>
          </a:xfrm>
        </p:spPr>
      </p:pic>
      <p:pic>
        <p:nvPicPr>
          <p:cNvPr id="29" name="Рисунок 28"/>
          <p:cNvPicPr>
            <a:picLocks noGrp="1" noChangeAspect="1"/>
          </p:cNvPicPr>
          <p:nvPr>
            <p:ph type="pic" sz="quarter" idx="3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b="3151"/>
          <a:stretch>
            <a:fillRect/>
          </a:stretch>
        </p:blipFill>
        <p:spPr>
          <a:xfrm>
            <a:off x="7680003" y="1431521"/>
            <a:ext cx="1536171" cy="1440161"/>
          </a:xfr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14661892-0CF1-439F-820C-3670BDF3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3" y="319089"/>
            <a:ext cx="10031652" cy="37613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Состав команды </a:t>
            </a:r>
            <a:r>
              <a:rPr lang="en-US" dirty="0" smtClean="0">
                <a:latin typeface="+mn-lt"/>
              </a:rPr>
              <a:t>«</a:t>
            </a:r>
            <a:r>
              <a:rPr lang="en-US" dirty="0">
                <a:latin typeface="+mn-lt"/>
              </a:rPr>
              <a:t>Digital team»</a:t>
            </a:r>
            <a:endParaRPr lang="ru-RU" dirty="0">
              <a:latin typeface="+mn-lt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215CF9B8-B552-49F4-B608-BCC4DFC7C81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5977" y="3478527"/>
            <a:ext cx="1843581" cy="2290095"/>
          </a:xfr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/>
          <a:p>
            <a:r>
              <a:rPr lang="ru-RU" dirty="0" smtClean="0"/>
              <a:t>Максим</a:t>
            </a:r>
          </a:p>
          <a:p>
            <a:r>
              <a:rPr lang="ru-RU" dirty="0" smtClean="0"/>
              <a:t>Терехов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E345A5A1-7ABB-44F1-86ED-DF2F1D96046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5977" y="4192124"/>
            <a:ext cx="1922363" cy="1576498"/>
          </a:xfrm>
        </p:spPr>
        <p:txBody>
          <a:bodyPr/>
          <a:lstStyle/>
          <a:p>
            <a:r>
              <a:rPr lang="ru-RU" dirty="0" smtClean="0"/>
              <a:t>Лидер, юрист, </a:t>
            </a:r>
            <a:r>
              <a:rPr lang="ru-RU" dirty="0" err="1" smtClean="0"/>
              <a:t>питчинг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8-925-058-66-62</a:t>
            </a:r>
            <a:endParaRPr lang="en-US" dirty="0" smtClean="0"/>
          </a:p>
          <a:p>
            <a:r>
              <a:rPr lang="en-US" dirty="0" smtClean="0"/>
              <a:t>Maxxx47@inbox.ru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400017D2-DA45-43AA-8A3B-14A3386CD15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74222" y="3478527"/>
            <a:ext cx="1843581" cy="2290095"/>
          </a:xfr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/>
          <a:p>
            <a:r>
              <a:rPr lang="ru-RU" dirty="0" smtClean="0"/>
              <a:t>Юрий</a:t>
            </a:r>
            <a:endParaRPr lang="ru-RU" dirty="0"/>
          </a:p>
          <a:p>
            <a:r>
              <a:rPr lang="ru-RU" dirty="0" smtClean="0"/>
              <a:t>Кузнецов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1F98BCBD-3D9C-46E7-A1D6-7091B57F3F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74222" y="4192124"/>
            <a:ext cx="1843581" cy="1576498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Science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B6072C83-98C3-45E3-A3EA-86E5725E233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350846" y="3478527"/>
            <a:ext cx="1843581" cy="2290095"/>
          </a:xfr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/>
          <a:p>
            <a:r>
              <a:rPr lang="ru-RU" dirty="0" smtClean="0"/>
              <a:t>Львова</a:t>
            </a:r>
            <a:endParaRPr lang="ru-RU" dirty="0"/>
          </a:p>
          <a:p>
            <a:r>
              <a:rPr lang="ru-RU" dirty="0" smtClean="0"/>
              <a:t>Александра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xmlns="" id="{ED548BF9-4D84-42F3-9601-D2E18E296B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50846" y="4192124"/>
            <a:ext cx="1843581" cy="1576498"/>
          </a:xfrm>
        </p:spPr>
        <p:txBody>
          <a:bodyPr/>
          <a:lstStyle/>
          <a:p>
            <a:r>
              <a:rPr lang="en-US" dirty="0" smtClean="0"/>
              <a:t>Frontend</a:t>
            </a:r>
            <a:endParaRPr lang="ru-RU" dirty="0"/>
          </a:p>
          <a:p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xmlns="" id="{8EFC3DF9-5878-4CB0-AA26-C210734DE55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526298" y="3478527"/>
            <a:ext cx="1843581" cy="2290095"/>
          </a:xfr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/>
          <a:p>
            <a:r>
              <a:rPr lang="ru-RU" dirty="0" smtClean="0"/>
              <a:t>Соколова</a:t>
            </a:r>
            <a:endParaRPr lang="ru-RU" dirty="0"/>
          </a:p>
          <a:p>
            <a:r>
              <a:rPr lang="ru-RU" dirty="0" smtClean="0"/>
              <a:t>Ярослава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xmlns="" id="{A44ACCFB-9B88-43F3-B538-A4A9A45910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526298" y="4192124"/>
            <a:ext cx="1843581" cy="1576498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Science</a:t>
            </a:r>
            <a:endParaRPr lang="en-US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xmlns="" id="{82D08DAF-8528-E64F-142F-3A22DE39F8EF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xmlns="" id="{E39DE3AA-2034-13E3-9852-2A9FCF3F9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xmlns="" id="{59C28529-68B0-A4B8-9B7A-875D0251290E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xmlns="" id="{9DE365BF-2AA8-7E68-14A8-1EA7AD7D3272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xmlns="" id="{FA0F907E-F9BD-4854-D2E5-A55C451B4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xmlns="" id="{FFE77AEF-E3CF-0E60-AEC9-A57FDC506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xmlns="" id="{7624E911-7E63-1823-C3D0-65957C1DE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Grp="1" noChangeAspect="1"/>
          </p:cNvPicPr>
          <p:nvPr>
            <p:ph type="pic" sz="quarter" idx="10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374" y="1453294"/>
            <a:ext cx="1440161" cy="1440161"/>
          </a:xfrm>
        </p:spPr>
      </p:pic>
      <p:sp>
        <p:nvSpPr>
          <p:cNvPr id="33" name="Текст 13">
            <a:extLst>
              <a:ext uri="{FF2B5EF4-FFF2-40B4-BE49-F238E27FC236}">
                <a16:creationId xmlns:a16="http://schemas.microsoft.com/office/drawing/2014/main" xmlns="" id="{8EFC3DF9-5878-4CB0-AA26-C210734DE55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687140" y="3471270"/>
            <a:ext cx="1843581" cy="2290095"/>
          </a:xfr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/>
          <a:p>
            <a:r>
              <a:rPr lang="ru-RU" dirty="0" err="1" smtClean="0"/>
              <a:t>Каськов</a:t>
            </a:r>
            <a:r>
              <a:rPr lang="ru-RU" dirty="0" smtClean="0"/>
              <a:t> Александр</a:t>
            </a:r>
            <a:endParaRPr lang="ru-RU" dirty="0"/>
          </a:p>
        </p:txBody>
      </p:sp>
      <p:sp>
        <p:nvSpPr>
          <p:cNvPr id="34" name="Текст 14">
            <a:extLst>
              <a:ext uri="{FF2B5EF4-FFF2-40B4-BE49-F238E27FC236}">
                <a16:creationId xmlns:a16="http://schemas.microsoft.com/office/drawing/2014/main" xmlns="" id="{A44ACCFB-9B88-43F3-B538-A4A9A45910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687140" y="4184867"/>
            <a:ext cx="1843581" cy="1576498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4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2EAAB83-DF67-4A10-A863-77C29411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AE020B-BC7E-4AD9-B028-633A63C4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975" y="391972"/>
            <a:ext cx="7875411" cy="376138"/>
          </a:xfrm>
        </p:spPr>
        <p:txBody>
          <a:bodyPr/>
          <a:lstStyle/>
          <a:p>
            <a:pPr algn="ctr"/>
            <a:r>
              <a:rPr lang="ru-RU" sz="1600" dirty="0" smtClean="0">
                <a:latin typeface="+mn-lt"/>
              </a:rPr>
              <a:t>Технический алгоритм и особенности реализации решения </a:t>
            </a:r>
            <a:endParaRPr lang="ru-RU" sz="1600" dirty="0">
              <a:latin typeface="+mn-lt"/>
            </a:endParaRP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 b="587"/>
          <a:stretch>
            <a:fillRect/>
          </a:stretch>
        </p:blipFill>
        <p:spPr>
          <a:xfrm>
            <a:off x="493488" y="1282746"/>
            <a:ext cx="7183172" cy="5019147"/>
          </a:xfrm>
          <a:ln w="28575">
            <a:solidFill>
              <a:srgbClr val="73F9CF"/>
            </a:solidFill>
          </a:ln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E43F8AF2-45C2-0257-D865-EFC61DCDDEC7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xmlns="" id="{36AC1103-DEE2-80CE-A6D1-805B30CDE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xmlns="" id="{F919C6CA-C63B-5BD1-5970-69434450E3F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FBAC9679-315D-C2D1-64D2-7611A4FA0FF2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xmlns="" id="{3AA49A4D-5E31-DCDB-25C4-45CD2E336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xmlns="" id="{7154358F-24A3-A88B-E7A3-B93FDFF0B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xmlns="" id="{E929CE68-FCCB-3AFE-8C98-1B0A5FF6A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sp>
        <p:nvSpPr>
          <p:cNvPr id="9" name="Прямоугольник 8"/>
          <p:cNvSpPr/>
          <p:nvPr/>
        </p:nvSpPr>
        <p:spPr>
          <a:xfrm>
            <a:off x="6715920" y="2664123"/>
            <a:ext cx="931710" cy="1886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11" y="2983436"/>
            <a:ext cx="907649" cy="1248230"/>
          </a:xfrm>
          <a:prstGeom prst="rect">
            <a:avLst/>
          </a:prstGeom>
        </p:spPr>
      </p:pic>
      <p:sp>
        <p:nvSpPr>
          <p:cNvPr id="19" name="Заголовок 6">
            <a:extLst>
              <a:ext uri="{FF2B5EF4-FFF2-40B4-BE49-F238E27FC236}">
                <a16:creationId xmlns:a16="http://schemas.microsoft.com/office/drawing/2014/main" xmlns="" id="{14661892-0CF1-439F-820C-3670BDF3528A}"/>
              </a:ext>
            </a:extLst>
          </p:cNvPr>
          <p:cNvSpPr txBox="1">
            <a:spLocks/>
          </p:cNvSpPr>
          <p:nvPr/>
        </p:nvSpPr>
        <p:spPr>
          <a:xfrm>
            <a:off x="8112350" y="2121821"/>
            <a:ext cx="3905479" cy="30017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endParaRPr lang="ru-RU" sz="1600" dirty="0">
              <a:latin typeface="+mn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112350" y="1483634"/>
            <a:ext cx="374468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После предварительного выявления с помощью небольшой </a:t>
            </a:r>
            <a:r>
              <a:rPr lang="ru-RU" sz="1600" dirty="0" err="1">
                <a:solidFill>
                  <a:schemeClr val="bg1"/>
                </a:solidFill>
              </a:rPr>
              <a:t>нейросети</a:t>
            </a:r>
            <a:r>
              <a:rPr lang="ru-RU" sz="1600" dirty="0">
                <a:solidFill>
                  <a:schemeClr val="bg1"/>
                </a:solidFill>
              </a:rPr>
              <a:t> возможных объектов незаконной торговли, кадры </a:t>
            </a:r>
            <a:r>
              <a:rPr lang="ru-RU" sz="1600" dirty="0" smtClean="0">
                <a:solidFill>
                  <a:schemeClr val="bg1"/>
                </a:solidFill>
              </a:rPr>
              <a:t>  </a:t>
            </a:r>
            <a:r>
              <a:rPr lang="ru-RU" sz="1600" dirty="0">
                <a:solidFill>
                  <a:schemeClr val="bg1"/>
                </a:solidFill>
              </a:rPr>
              <a:t>возможными объектами пересылаются в центральное хранилище, где, с определённой периодичностью, обрабатываются более мощной </a:t>
            </a:r>
            <a:r>
              <a:rPr lang="ru-RU" sz="1600" dirty="0" err="1">
                <a:solidFill>
                  <a:schemeClr val="bg1"/>
                </a:solidFill>
              </a:rPr>
              <a:t>нейросетью</a:t>
            </a:r>
            <a:r>
              <a:rPr lang="ru-RU" sz="1600" dirty="0">
                <a:solidFill>
                  <a:schemeClr val="bg1"/>
                </a:solidFill>
              </a:rPr>
              <a:t>. После обработки формируются карточки инцидентов и пересылаются в соответствующие структуры. 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Данная схема обработки позволяет значительно сэкономить на процессорных мощностях и повысить точность обнаружения</a:t>
            </a:r>
          </a:p>
        </p:txBody>
      </p:sp>
    </p:spTree>
    <p:extLst>
      <p:ext uri="{BB962C8B-B14F-4D97-AF65-F5344CB8AC3E}">
        <p14:creationId xmlns:p14="http://schemas.microsoft.com/office/powerpoint/2010/main" val="238426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2EAAB83-DF67-4A10-A863-77C29411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AE020B-BC7E-4AD9-B028-633A63C4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+mn-lt"/>
            </a:endParaRPr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3174"/>
          <a:stretch>
            <a:fillRect/>
          </a:stretch>
        </p:blipFill>
        <p:spPr/>
      </p:pic>
      <p:pic>
        <p:nvPicPr>
          <p:cNvPr id="10" name="Рисунок 9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3" b="13653"/>
          <a:stretch>
            <a:fillRect/>
          </a:stretch>
        </p:blipFill>
        <p:spPr/>
      </p:pic>
      <p:pic>
        <p:nvPicPr>
          <p:cNvPr id="8" name="Рисунок 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4" b="11284"/>
          <a:stretch>
            <a:fillRect/>
          </a:stretch>
        </p:blipFill>
        <p:spPr/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3849BF57-EB33-4692-98F6-8A1B9293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611" y="1117601"/>
            <a:ext cx="7100704" cy="18868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Работа с моделью нейронной сети по выявлению и классификации незаконной торговли представлена следующим образом, выявляется общий инцидент, который  разбивается на тип: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1) </a:t>
            </a:r>
            <a:r>
              <a:rPr lang="ru-RU" dirty="0" err="1" smtClean="0"/>
              <a:t>human</a:t>
            </a:r>
            <a:r>
              <a:rPr lang="ru-RU" dirty="0" smtClean="0"/>
              <a:t> </a:t>
            </a:r>
            <a:r>
              <a:rPr lang="ru-RU" dirty="0"/>
              <a:t>- торговец "с рук"</a:t>
            </a:r>
          </a:p>
          <a:p>
            <a:pPr marL="0" indent="0" algn="ctr">
              <a:buNone/>
            </a:pPr>
            <a:r>
              <a:rPr lang="ru-RU" dirty="0" smtClean="0"/>
              <a:t>2) </a:t>
            </a:r>
            <a:r>
              <a:rPr lang="ru-RU" dirty="0" err="1" smtClean="0"/>
              <a:t>tray</a:t>
            </a:r>
            <a:r>
              <a:rPr lang="ru-RU" dirty="0" smtClean="0"/>
              <a:t> </a:t>
            </a:r>
            <a:r>
              <a:rPr lang="ru-RU" dirty="0"/>
              <a:t>- торговцы с земли и с лотков</a:t>
            </a:r>
          </a:p>
          <a:p>
            <a:pPr marL="0" indent="0" algn="ctr">
              <a:buNone/>
            </a:pPr>
            <a:r>
              <a:rPr lang="ru-RU" dirty="0" smtClean="0"/>
              <a:t>3) </a:t>
            </a:r>
            <a:r>
              <a:rPr lang="ru-RU" dirty="0" err="1" smtClean="0"/>
              <a:t>carriage</a:t>
            </a:r>
            <a:r>
              <a:rPr lang="ru-RU" dirty="0" smtClean="0"/>
              <a:t> </a:t>
            </a:r>
            <a:r>
              <a:rPr lang="ru-RU" dirty="0"/>
              <a:t>- торговцы с тележек</a:t>
            </a:r>
          </a:p>
          <a:p>
            <a:pPr marL="0" indent="0" algn="ctr">
              <a:buNone/>
            </a:pPr>
            <a:r>
              <a:rPr lang="ru-RU" dirty="0" smtClean="0"/>
              <a:t>4) </a:t>
            </a:r>
            <a:r>
              <a:rPr lang="ru-RU" dirty="0" err="1" smtClean="0"/>
              <a:t>car</a:t>
            </a:r>
            <a:r>
              <a:rPr lang="ru-RU" dirty="0" smtClean="0"/>
              <a:t> </a:t>
            </a:r>
            <a:r>
              <a:rPr lang="ru-RU" dirty="0"/>
              <a:t>- торговцы с машин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E43F8AF2-45C2-0257-D865-EFC61DCDDEC7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xmlns="" id="{36AC1103-DEE2-80CE-A6D1-805B30CDE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xmlns="" id="{F919C6CA-C63B-5BD1-5970-69434450E3F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FBAC9679-315D-C2D1-64D2-7611A4FA0FF2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xmlns="" id="{3AA49A4D-5E31-DCDB-25C4-45CD2E336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xmlns="" id="{7154358F-24A3-A88B-E7A3-B93FDFF0B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xmlns="" id="{E929CE68-FCCB-3AFE-8C98-1B0A5FF6A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70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2EAAB83-DF67-4A10-A863-77C29411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AE020B-BC7E-4AD9-B028-633A63C4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975" y="391972"/>
            <a:ext cx="7875411" cy="376138"/>
          </a:xfrm>
        </p:spPr>
        <p:txBody>
          <a:bodyPr/>
          <a:lstStyle/>
          <a:p>
            <a:pPr algn="ctr"/>
            <a:r>
              <a:rPr lang="ru-RU" sz="1600" dirty="0" smtClean="0">
                <a:latin typeface="+mn-lt"/>
              </a:rPr>
              <a:t>Вывод в веб-консоль информации</a:t>
            </a:r>
            <a:endParaRPr lang="ru-RU" sz="1600" dirty="0">
              <a:latin typeface="+mn-lt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E43F8AF2-45C2-0257-D865-EFC61DCDDEC7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xmlns="" id="{36AC1103-DEE2-80CE-A6D1-805B30CDE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xmlns="" id="{F919C6CA-C63B-5BD1-5970-69434450E3F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FBAC9679-315D-C2D1-64D2-7611A4FA0FF2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xmlns="" id="{3AA49A4D-5E31-DCDB-25C4-45CD2E336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xmlns="" id="{7154358F-24A3-A88B-E7A3-B93FDFF0B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xmlns="" id="{E929CE68-FCCB-3AFE-8C98-1B0A5FF6A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sp>
        <p:nvSpPr>
          <p:cNvPr id="19" name="Заголовок 6">
            <a:extLst>
              <a:ext uri="{FF2B5EF4-FFF2-40B4-BE49-F238E27FC236}">
                <a16:creationId xmlns:a16="http://schemas.microsoft.com/office/drawing/2014/main" xmlns="" id="{14661892-0CF1-439F-820C-3670BDF3528A}"/>
              </a:ext>
            </a:extLst>
          </p:cNvPr>
          <p:cNvSpPr txBox="1">
            <a:spLocks/>
          </p:cNvSpPr>
          <p:nvPr/>
        </p:nvSpPr>
        <p:spPr>
          <a:xfrm>
            <a:off x="8112350" y="2121821"/>
            <a:ext cx="3905479" cy="30017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endParaRPr lang="ru-RU" sz="1600" dirty="0">
              <a:latin typeface="+mn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30013" y="1329835"/>
            <a:ext cx="9796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Собранные данные об инциденте выводятся в Веб-консоль и позволяют  должностным лицам выгрузить  необходимую информацию структурировано по событиям в электронном формате</a:t>
            </a:r>
            <a:endParaRPr lang="ru-RU" sz="1600" dirty="0">
              <a:solidFill>
                <a:schemeClr val="bg1"/>
              </a:solidFill>
            </a:endParaRPr>
          </a:p>
        </p:txBody>
      </p:sp>
      <p:grpSp>
        <p:nvGrpSpPr>
          <p:cNvPr id="18" name="Group 36">
            <a:extLst>
              <a:ext uri="{FF2B5EF4-FFF2-40B4-BE49-F238E27FC236}">
                <a16:creationId xmlns:a16="http://schemas.microsoft.com/office/drawing/2014/main" xmlns="" id="{AC561492-1F57-47F6-A15C-199B3F5EB8CD}"/>
              </a:ext>
            </a:extLst>
          </p:cNvPr>
          <p:cNvGrpSpPr/>
          <p:nvPr/>
        </p:nvGrpSpPr>
        <p:grpSpPr>
          <a:xfrm>
            <a:off x="2936921" y="2250317"/>
            <a:ext cx="5144081" cy="2873225"/>
            <a:chOff x="5898415" y="2073099"/>
            <a:chExt cx="5654530" cy="3158336"/>
          </a:xfrm>
        </p:grpSpPr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xmlns="" id="{33F5700F-C523-4EC0-B18B-9C435363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199" y="2077622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201E42"/>
            </a:solidFill>
            <a:ln>
              <a:solidFill>
                <a:srgbClr val="201E4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xmlns="" id="{8A658BBB-51A4-40C0-853A-E5A6EE64E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201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xmlns="" id="{A794E816-BC36-46F6-AA60-A80052C25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201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4" name="Rectangle 50">
              <a:extLst>
                <a:ext uri="{FF2B5EF4-FFF2-40B4-BE49-F238E27FC236}">
                  <a16:creationId xmlns:a16="http://schemas.microsoft.com/office/drawing/2014/main" xmlns="" id="{CE05647B-7566-4E57-AB3B-D74418D78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E09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xmlns="" id="{C782F211-E5B1-4784-82E5-397D15E59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26" name="Rectangle 52">
              <a:extLst>
                <a:ext uri="{FF2B5EF4-FFF2-40B4-BE49-F238E27FC236}">
                  <a16:creationId xmlns:a16="http://schemas.microsoft.com/office/drawing/2014/main" xmlns="" id="{52B06509-FB8E-4704-987A-29B311C6D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rgbClr val="FE09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27" name="Oval 55">
              <a:extLst>
                <a:ext uri="{FF2B5EF4-FFF2-40B4-BE49-F238E27FC236}">
                  <a16:creationId xmlns:a16="http://schemas.microsoft.com/office/drawing/2014/main" xmlns="" id="{1C4B467C-6D5F-49B9-958F-2A463B19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8" name="Oval 56">
              <a:extLst>
                <a:ext uri="{FF2B5EF4-FFF2-40B4-BE49-F238E27FC236}">
                  <a16:creationId xmlns:a16="http://schemas.microsoft.com/office/drawing/2014/main" xmlns="" id="{97815AE8-03EB-4055-833A-B68C40DB9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9" name="Oval 57">
              <a:extLst>
                <a:ext uri="{FF2B5EF4-FFF2-40B4-BE49-F238E27FC236}">
                  <a16:creationId xmlns:a16="http://schemas.microsoft.com/office/drawing/2014/main" xmlns="" id="{22E5E6FD-CB4E-4D35-93ED-421A559E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xmlns="" id="{EB71DD82-6500-4B31-8BE0-FFAF855D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28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366E9534-A66A-4DF6-B8DA-1E6D8E4438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3507" y="6356358"/>
            <a:ext cx="559119" cy="365125"/>
          </a:xfrm>
        </p:spPr>
        <p:txBody>
          <a:bodyPr/>
          <a:lstStyle/>
          <a:p>
            <a:fld id="{52DCC5B9-D646-4B76-891F-6FF4E74E9CB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FEBF8C06-A56D-46F0-AFB4-D5850459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54" y="377673"/>
            <a:ext cx="9862734" cy="37613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Информационная карточка обнаруженного инцидента</a:t>
            </a:r>
            <a:endParaRPr lang="ru-RU" dirty="0">
              <a:latin typeface="+mn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C3F7DC2-0D9C-407C-98AC-5F3AD231C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63ED1D5D-CE84-8C83-8D1D-66B7BE5050FE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668FE95C-F41A-43FF-E745-17594351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xmlns="" id="{A5F1F672-465A-B666-9457-7F4F13A85E36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3B1DDA0D-285F-CCD9-4BE8-A474EA6B6371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C3A57D38-2DD5-9119-58C8-F309F98BB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xmlns="" id="{9B090D8F-CFB3-1357-0374-489BF4F52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xmlns="" id="{58D14174-8B5C-8FE2-8F57-3E9B3922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t="22436" r="42689" b="8275"/>
          <a:stretch/>
        </p:blipFill>
        <p:spPr bwMode="auto">
          <a:xfrm>
            <a:off x="322941" y="1585158"/>
            <a:ext cx="4315497" cy="50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Текст 10">
            <a:extLst>
              <a:ext uri="{FF2B5EF4-FFF2-40B4-BE49-F238E27FC236}">
                <a16:creationId xmlns:a16="http://schemas.microsoft.com/office/drawing/2014/main" xmlns="" id="{C1D06240-647F-427A-8B8C-091F9721E6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7261" y="1094059"/>
            <a:ext cx="3866856" cy="6720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1 часть отчета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3488545" y="1843314"/>
            <a:ext cx="1843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3">
            <a:extLst>
              <a:ext uri="{FF2B5EF4-FFF2-40B4-BE49-F238E27FC236}">
                <a16:creationId xmlns:a16="http://schemas.microsoft.com/office/drawing/2014/main" xmlns="" id="{3C3F7DC2-0D9C-407C-98AC-5F3AD231C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5144" y="1604398"/>
            <a:ext cx="6821714" cy="528890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1600" dirty="0" smtClean="0"/>
              <a:t>В первой части электронного документа автоматический формируются данные необходимые для последующего оперативного и правильного составления процессуальных документов представителями органов государственной власти проверяющих информацию при выезде на место </a:t>
            </a:r>
            <a:r>
              <a:rPr lang="ru-RU" sz="1600" dirty="0" err="1" smtClean="0"/>
              <a:t>инцендента</a:t>
            </a:r>
            <a:endParaRPr lang="ru-RU" sz="1600" dirty="0" smtClean="0"/>
          </a:p>
          <a:p>
            <a:pPr algn="just">
              <a:lnSpc>
                <a:spcPct val="100000"/>
              </a:lnSpc>
            </a:pP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1500" b="1" u="sng" dirty="0" smtClean="0"/>
              <a:t>Справочно: </a:t>
            </a:r>
          </a:p>
          <a:p>
            <a:pPr algn="just">
              <a:lnSpc>
                <a:spcPct val="100000"/>
              </a:lnSpc>
            </a:pPr>
            <a:r>
              <a:rPr lang="ru-RU" sz="1500" dirty="0" smtClean="0"/>
              <a:t>в соответствии с Кодексом </a:t>
            </a:r>
            <a:r>
              <a:rPr lang="ru-RU" sz="1500" dirty="0"/>
              <a:t>Российской Федерации об административных </a:t>
            </a:r>
            <a:r>
              <a:rPr lang="ru-RU" sz="1500" dirty="0" smtClean="0"/>
              <a:t>правонарушениях </a:t>
            </a:r>
            <a:r>
              <a:rPr lang="ru-RU" sz="1500" dirty="0"/>
              <a:t>от 30.12.2001 </a:t>
            </a:r>
            <a:r>
              <a:rPr lang="ru-RU" sz="1500" dirty="0" smtClean="0"/>
              <a:t>№ </a:t>
            </a:r>
            <a:r>
              <a:rPr lang="ru-RU" sz="1500" dirty="0"/>
              <a:t>195-ФЗ </a:t>
            </a:r>
            <a:r>
              <a:rPr lang="ru-RU" sz="1500" dirty="0" smtClean="0"/>
              <a:t>(часть 2, статьи 28.2</a:t>
            </a:r>
            <a:r>
              <a:rPr lang="ru-RU" sz="1500" dirty="0"/>
              <a:t>. </a:t>
            </a:r>
            <a:r>
              <a:rPr lang="ru-RU" sz="1500" dirty="0" smtClean="0"/>
              <a:t>«Протокол </a:t>
            </a:r>
            <a:r>
              <a:rPr lang="ru-RU" sz="1500" dirty="0"/>
              <a:t>об административном </a:t>
            </a:r>
            <a:r>
              <a:rPr lang="ru-RU" sz="1500" dirty="0" smtClean="0"/>
              <a:t>правонарушении»)</a:t>
            </a:r>
            <a:endParaRPr lang="ru-RU" sz="1500" dirty="0"/>
          </a:p>
          <a:p>
            <a:pPr algn="just">
              <a:lnSpc>
                <a:spcPct val="100000"/>
              </a:lnSpc>
            </a:pPr>
            <a:r>
              <a:rPr lang="ru-RU" sz="1500" dirty="0"/>
              <a:t>«…В протоколе об административном правонарушении указываются дата </a:t>
            </a:r>
            <a:r>
              <a:rPr lang="ru-RU" sz="1500" dirty="0" smtClean="0"/>
              <a:t>место</a:t>
            </a:r>
            <a:r>
              <a:rPr lang="ru-RU" sz="1500" dirty="0"/>
              <a:t>, время совершения и </a:t>
            </a:r>
            <a:r>
              <a:rPr lang="ru-RU" sz="1500" dirty="0" smtClean="0"/>
              <a:t>событие.…»</a:t>
            </a:r>
          </a:p>
          <a:p>
            <a:pPr>
              <a:lnSpc>
                <a:spcPct val="100000"/>
              </a:lnSpc>
            </a:pPr>
            <a:r>
              <a:rPr lang="ru-RU" sz="1500" b="1" u="sng" dirty="0" smtClean="0"/>
              <a:t>Преимущества и возможности</a:t>
            </a:r>
          </a:p>
          <a:p>
            <a:pPr algn="just">
              <a:lnSpc>
                <a:spcPct val="100000"/>
              </a:lnSpc>
            </a:pPr>
            <a:r>
              <a:rPr lang="ru-RU" sz="1500" dirty="0" smtClean="0"/>
              <a:t>Рассматривая перспективу доработки решения, можно предложить учитывать биометрию лиц совершивших деяния подпадающие под признаки противоправного (незаконной торговли) и указывать их в информационной карточке для идентификации на месте правонарушения при проверке факта </a:t>
            </a:r>
            <a:r>
              <a:rPr lang="ru-RU" sz="1500" dirty="0" err="1" smtClean="0"/>
              <a:t>инцендента</a:t>
            </a:r>
            <a:r>
              <a:rPr lang="ru-RU" sz="1500" dirty="0" smtClean="0"/>
              <a:t> представителями органов государственной власти.</a:t>
            </a:r>
          </a:p>
          <a:p>
            <a:pPr algn="just">
              <a:lnSpc>
                <a:spcPct val="100000"/>
              </a:lnSpc>
            </a:pPr>
            <a:r>
              <a:rPr lang="ru-RU" sz="1500" dirty="0" smtClean="0"/>
              <a:t>Улучшение и доработку планируется реализовать на уже имеющейся модели.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989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366E9534-A66A-4DF6-B8DA-1E6D8E4438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3507" y="6356358"/>
            <a:ext cx="559119" cy="365125"/>
          </a:xfrm>
        </p:spPr>
        <p:txBody>
          <a:bodyPr/>
          <a:lstStyle/>
          <a:p>
            <a:fld id="{52DCC5B9-D646-4B76-891F-6FF4E74E9CB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FEBF8C06-A56D-46F0-AFB4-D5850459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54" y="377673"/>
            <a:ext cx="9862734" cy="37613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Информационная карточка обнаруженного инцидента</a:t>
            </a:r>
            <a:endParaRPr lang="ru-RU" dirty="0">
              <a:latin typeface="+mn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C3F7DC2-0D9C-407C-98AC-5F3AD231C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5144" y="1604398"/>
            <a:ext cx="6821714" cy="52889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dirty="0" smtClean="0"/>
              <a:t>Во второй части электронного документа прилагаются данные с </a:t>
            </a:r>
            <a:r>
              <a:rPr lang="ru-RU" sz="1600" dirty="0" err="1" smtClean="0"/>
              <a:t>фотофиксацией</a:t>
            </a:r>
            <a:r>
              <a:rPr lang="ru-RU" sz="1600" dirty="0" smtClean="0"/>
              <a:t> факта( явных признаков) противоправного деяния </a:t>
            </a:r>
          </a:p>
          <a:p>
            <a:pPr algn="just">
              <a:lnSpc>
                <a:spcPct val="100000"/>
              </a:lnSpc>
            </a:pP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1500" b="1" u="sng" dirty="0" smtClean="0"/>
              <a:t>Справочно: </a:t>
            </a:r>
          </a:p>
          <a:p>
            <a:pPr algn="just">
              <a:lnSpc>
                <a:spcPct val="100000"/>
              </a:lnSpc>
            </a:pPr>
            <a:r>
              <a:rPr lang="ru-RU" sz="1500" dirty="0" smtClean="0"/>
              <a:t>в соответствии с Кодексом </a:t>
            </a:r>
            <a:r>
              <a:rPr lang="ru-RU" sz="1500" dirty="0"/>
              <a:t>Российской Федерации об административных </a:t>
            </a:r>
            <a:r>
              <a:rPr lang="ru-RU" sz="1500" dirty="0" smtClean="0"/>
              <a:t>правонарушениях </a:t>
            </a:r>
            <a:r>
              <a:rPr lang="ru-RU" sz="1500" dirty="0"/>
              <a:t>от 30.12.2001 </a:t>
            </a:r>
            <a:r>
              <a:rPr lang="ru-RU" sz="1500" dirty="0" smtClean="0"/>
              <a:t>№ </a:t>
            </a:r>
            <a:r>
              <a:rPr lang="ru-RU" sz="1500" dirty="0"/>
              <a:t>195-ФЗ </a:t>
            </a:r>
            <a:r>
              <a:rPr lang="ru-RU" sz="1500" dirty="0" smtClean="0"/>
              <a:t>(часть 1, статьи </a:t>
            </a:r>
            <a:r>
              <a:rPr lang="ru-RU" sz="1500" dirty="0"/>
              <a:t>26.2. </a:t>
            </a:r>
            <a:r>
              <a:rPr lang="ru-RU" sz="1500" dirty="0" smtClean="0"/>
              <a:t>«Доказательства»)</a:t>
            </a:r>
            <a:endParaRPr lang="ru-RU" sz="1500" dirty="0"/>
          </a:p>
          <a:p>
            <a:pPr algn="just">
              <a:lnSpc>
                <a:spcPct val="100000"/>
              </a:lnSpc>
            </a:pPr>
            <a:endParaRPr lang="ru-RU" sz="1500" dirty="0"/>
          </a:p>
          <a:p>
            <a:pPr algn="just">
              <a:lnSpc>
                <a:spcPct val="100000"/>
              </a:lnSpc>
            </a:pPr>
            <a:r>
              <a:rPr lang="ru-RU" sz="1500" dirty="0" smtClean="0"/>
              <a:t>«…Доказательствами </a:t>
            </a:r>
            <a:r>
              <a:rPr lang="ru-RU" sz="1500" dirty="0"/>
              <a:t>по делу об административном правонарушении являются любые фактические данные, на основании которых судья, орган, должностное лицо, в производстве которых находится дело, устанавливают наличие или отсутствие события административного правонарушения, виновность лица, привлекаемого к административной ответственности, а также иные обстоятельства, имеющие значение для правильного разрешения </a:t>
            </a:r>
            <a:r>
              <a:rPr lang="ru-RU" sz="1500" dirty="0" smtClean="0"/>
              <a:t>дела…»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63ED1D5D-CE84-8C83-8D1D-66B7BE5050FE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668FE95C-F41A-43FF-E745-17594351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xmlns="" id="{A5F1F672-465A-B666-9457-7F4F13A85E36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3B1DDA0D-285F-CCD9-4BE8-A474EA6B6371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C3A57D38-2DD5-9119-58C8-F309F98BB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xmlns="" id="{9B090D8F-CFB3-1357-0374-489BF4F52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xmlns="" id="{58D14174-8B5C-8FE2-8F57-3E9B3922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5" t="21875" r="12648" b="19531"/>
          <a:stretch/>
        </p:blipFill>
        <p:spPr bwMode="auto">
          <a:xfrm>
            <a:off x="293008" y="1585157"/>
            <a:ext cx="4429252" cy="50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Текст 10">
            <a:extLst>
              <a:ext uri="{FF2B5EF4-FFF2-40B4-BE49-F238E27FC236}">
                <a16:creationId xmlns:a16="http://schemas.microsoft.com/office/drawing/2014/main" xmlns="" id="{C1D06240-647F-427A-8B8C-091F9721E6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7261" y="1094059"/>
            <a:ext cx="3866856" cy="6720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ru-RU" b="1" u="sng" dirty="0"/>
              <a:t>2</a:t>
            </a:r>
            <a:r>
              <a:rPr lang="ru-RU" b="1" u="sng" dirty="0" smtClean="0"/>
              <a:t> часть отчета</a:t>
            </a:r>
            <a:endParaRPr lang="ru-RU" b="1" u="sng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488545" y="1843314"/>
            <a:ext cx="1843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28977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429</Words>
  <Application>Microsoft Office PowerPoint</Application>
  <PresentationFormat>Произвольный</PresentationFormat>
  <Paragraphs>57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Для Академия инноваторов 16_9</vt:lpstr>
      <vt:lpstr>                                   Команда – «Digital team»</vt:lpstr>
      <vt:lpstr>Состав команды «Digital team»</vt:lpstr>
      <vt:lpstr>Технический алгоритм и особенности реализации решения </vt:lpstr>
      <vt:lpstr>Презентация PowerPoint</vt:lpstr>
      <vt:lpstr>Вывод в веб-консоль информации</vt:lpstr>
      <vt:lpstr>Информационная карточка обнаруженного инцидента</vt:lpstr>
      <vt:lpstr>Информационная карточка обнаруженного инцидента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user</cp:lastModifiedBy>
  <cp:revision>71</cp:revision>
  <dcterms:created xsi:type="dcterms:W3CDTF">2023-05-15T07:36:23Z</dcterms:created>
  <dcterms:modified xsi:type="dcterms:W3CDTF">2023-11-11T20:45:10Z</dcterms:modified>
</cp:coreProperties>
</file>