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52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3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31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5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98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36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49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70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0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43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97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8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9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7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30CC-761A-476F-A801-0D56D9B56F07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3C6E84-E901-4365-8574-036DC6CB6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91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Relatório : Mineração de dados - </a:t>
            </a:r>
            <a:r>
              <a:rPr lang="pt-BR" sz="4000" dirty="0" err="1"/>
              <a:t>Algerian</a:t>
            </a:r>
            <a:r>
              <a:rPr lang="pt-BR" sz="4000" dirty="0"/>
              <a:t> </a:t>
            </a:r>
            <a:r>
              <a:rPr lang="pt-BR" sz="4000" dirty="0" smtClean="0"/>
              <a:t>Forest </a:t>
            </a:r>
            <a:r>
              <a:rPr lang="pt-BR" sz="4000" dirty="0" err="1" smtClean="0"/>
              <a:t>Fires</a:t>
            </a:r>
            <a:r>
              <a:rPr lang="pt-BR" sz="4000" dirty="0" smtClean="0"/>
              <a:t> </a:t>
            </a:r>
            <a:r>
              <a:rPr lang="pt-BR" sz="4000" dirty="0" err="1"/>
              <a:t>Daset</a:t>
            </a:r>
            <a:r>
              <a:rPr lang="pt-BR" sz="4000" dirty="0"/>
              <a:t>.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Iuri Ramon Cervantes Santos</a:t>
            </a:r>
            <a:endParaRPr lang="pt-BR" dirty="0"/>
          </a:p>
          <a:p>
            <a:r>
              <a:rPr lang="pt-BR" dirty="0" smtClean="0"/>
              <a:t>1760335</a:t>
            </a:r>
          </a:p>
          <a:p>
            <a:r>
              <a:rPr lang="pt-BR" dirty="0" smtClean="0"/>
              <a:t>Engenharia de Computação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4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- Limpeza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C:\Users\Usuario\Desktop\Data Mining\0-Fontes\Procedimentos\1-PreProcessamento\DataCleaning\info geral dos dad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50" y="1663224"/>
            <a:ext cx="6861050" cy="4875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0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- Limpeza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C:\Users\Usuario\Desktop\Data Mining\0-Fontes\Procedimentos\1-PreProcessamento\DataCleaning\desc dos dad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789402"/>
            <a:ext cx="9829800" cy="4251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- Limpeza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C:\Users\Usuario\Desktop\Data Mining\0-Fontes\Procedimentos\1-PreProcessamento\DataCleaning\15 linhas 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45921"/>
            <a:ext cx="8992446" cy="484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9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- Limpeza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C:\Users\Usuario\Desktop\Data Mining\0-Fontes\Procedimentos\1-PreProcessamento\DataCleaning\desc dos dados 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02" y="1930400"/>
            <a:ext cx="8001000" cy="3726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9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- Limpeza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C:\Users\Usuario\Desktop\Data Mining\0-Fontes\Procedimentos\1-PreProcessamento\DataCleaning\15 linhas 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08760"/>
            <a:ext cx="9495366" cy="476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- 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Após a efetuação da limpeza dos dados, partiu-se para a etapa de normalização, para critério de estudo, foram implementados dois métodos diferentes de normalização, Z-score e Min-Max, que depois acompanharão a base de dados nos procedimentos seguintes, e estes foram os resultados: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8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Normalização Z-Score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1881" y="232219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Dados da normalização Z-score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5" name="Imagem 4" descr="C:\Users\Usuario\Desktop\Data Mining\0-Fontes\Procedimentos\1-PreProcessamento\Normalização\Dados da normalização z-sco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0" y="2834640"/>
            <a:ext cx="8107819" cy="3368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Normalização Z-Score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1881" y="232219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Dados normalizados (Z-Score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pic>
        <p:nvPicPr>
          <p:cNvPr id="6" name="Imagem 5" descr="C:\Users\Usuario\Desktop\Data Mining\0-Fontes\Procedimentos\1-PreProcessamento\Normalização\Dados normalizados z-sco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12" y="2743200"/>
            <a:ext cx="8031889" cy="3459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2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Normalização </a:t>
            </a:r>
            <a:r>
              <a:rPr lang="pt-BR" dirty="0" err="1" smtClean="0"/>
              <a:t>MinMax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1881" y="232219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Dados da normalização Min-Max.</a:t>
            </a:r>
          </a:p>
          <a:p>
            <a:endParaRPr lang="pt-BR" dirty="0"/>
          </a:p>
        </p:txBody>
      </p:sp>
      <p:pic>
        <p:nvPicPr>
          <p:cNvPr id="5" name="Imagem 4" descr="C:\Users\Usuario\Desktop\Data Mining\0-Fontes\Procedimentos\1-PreProcessamento\Normalização\Dados da normalização min_ma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1" y="2861601"/>
            <a:ext cx="9090799" cy="3341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2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Normalização </a:t>
            </a:r>
            <a:r>
              <a:rPr lang="pt-BR" dirty="0" err="1" smtClean="0"/>
              <a:t>MinMax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1881" y="232219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Dados normalizados (Min-Max).</a:t>
            </a:r>
          </a:p>
        </p:txBody>
      </p:sp>
      <p:pic>
        <p:nvPicPr>
          <p:cNvPr id="6" name="Imagem 5" descr="C:\Users\Usuario\Desktop\Data Mining\0-Fontes\Procedimentos\1-PreProcessamento\Normalização\Dados normalizados min_ma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1" y="2674620"/>
            <a:ext cx="8352121" cy="3528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7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Este </a:t>
            </a:r>
            <a:r>
              <a:rPr lang="pt-BR" dirty="0"/>
              <a:t>trabalho tem como objetivo aplicar os conhecimentos adquiridos na disciplina de Mineração de Dados em uma base de dados afim de extrair as informações nela contida e resolver o problema proposto pela base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Redução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1881" y="2322198"/>
            <a:ext cx="8596668" cy="388077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</a:t>
            </a:r>
            <a:r>
              <a:rPr lang="pt-BR" dirty="0"/>
              <a:t>o processo de redução de dados, foram consideradas ambas as estratégias de normalização mencionadas anteriormente, e ambas apresentaram resultados diferentes quando expostas ao procedimento PCA, a variável alvo foi a Classe, responsável pela classificação do objeto em incêndio ou não.</a:t>
            </a:r>
          </a:p>
        </p:txBody>
      </p:sp>
    </p:spTree>
    <p:extLst>
      <p:ext uri="{BB962C8B-B14F-4D97-AF65-F5344CB8AC3E}">
        <p14:creationId xmlns:p14="http://schemas.microsoft.com/office/powerpoint/2010/main" val="33524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Redução (Normalização Min-Max)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1881" y="232219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Normalização </a:t>
            </a:r>
            <a:r>
              <a:rPr lang="pt-BR" dirty="0" err="1"/>
              <a:t>MinMax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4" name="Imagem 3" descr="C:\Users\Usuario\Desktop\Data Mining\0-Fontes\Procedimentos\1-PreProcessamento\PCA- MinMax normalization\Normalização do datafra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0" y="2766060"/>
            <a:ext cx="8907919" cy="3553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Redução (Normalização Min-Max)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Pela </a:t>
            </a:r>
            <a:r>
              <a:rPr lang="pt-BR" dirty="0"/>
              <a:t>variância por componente podemos perceber que os atributos que apresentaram uma maior variância após a normalização foram BUI (Índice de Combustível Disponível) e FWI (Índice de risco de incêndio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/>
              <a:t>Após a normalização foi aplicada a técnica PCA, proporcionando os seguintes resultados: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09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Redução (Normalização Min-Max)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PCA para Min-Max.</a:t>
            </a:r>
            <a:endParaRPr lang="pt-BR" dirty="0" smtClean="0"/>
          </a:p>
        </p:txBody>
      </p:sp>
      <p:pic>
        <p:nvPicPr>
          <p:cNvPr id="4" name="Imagem 3" descr="C:\Users\Usuario\Desktop\Data Mining\0-Fontes\Procedimentos\1-PreProcessamento\PCA- MinMax normalization\PCA do datafra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2792730"/>
            <a:ext cx="4681220" cy="366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C:\Users\Usuario\Desktop\Data Mining\0-Fontes\Procedimentos\1-PreProcessamento\PCA- MinMax normalization\grafico PC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72" y="2253618"/>
            <a:ext cx="5639628" cy="4203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Redução (Normalização Min-Max)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Analisando </a:t>
            </a:r>
            <a:r>
              <a:rPr lang="pt-BR" dirty="0"/>
              <a:t>estes resultados, é perceptível a divisão dos resultados, enquanto os valores classificados como 0 (não incêndio), se encontram em sua maioria com valores negativos para o componente 1, enquanto em relação ao componente 2, variam ao longo de todo o eixo.</a:t>
            </a:r>
          </a:p>
        </p:txBody>
      </p:sp>
    </p:spTree>
    <p:extLst>
      <p:ext uri="{BB962C8B-B14F-4D97-AF65-F5344CB8AC3E}">
        <p14:creationId xmlns:p14="http://schemas.microsoft.com/office/powerpoint/2010/main" val="4056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Redução (Normalização Z-Score)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 smtClean="0"/>
              <a:t>Normalização </a:t>
            </a:r>
            <a:r>
              <a:rPr lang="pt-BR" dirty="0"/>
              <a:t>Z-Score.</a:t>
            </a:r>
          </a:p>
        </p:txBody>
      </p:sp>
      <p:pic>
        <p:nvPicPr>
          <p:cNvPr id="4" name="Imagem 3" descr="C:\Users\Usuario\Desktop\Data Mining\0-Fontes\Procedimentos\1-PreProcessamento\PCA- Standart normalization\Normalização do datafra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705100"/>
            <a:ext cx="8763846" cy="3752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9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Redução (Normalização Z-Score)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Pela </a:t>
            </a:r>
            <a:r>
              <a:rPr lang="pt-BR" dirty="0"/>
              <a:t>variância por componente podemos perceber que os atributos que BUI (Índice de Combustível Disponível) e FWI (Índice de risco de incêndio), continuam sendo os que apresentaram uma variância maior do que os outros atributos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Após a normalização foi aplicada a técnica PCA, proporcionando os seguintes resultados:</a:t>
            </a:r>
          </a:p>
        </p:txBody>
      </p:sp>
    </p:spTree>
    <p:extLst>
      <p:ext uri="{BB962C8B-B14F-4D97-AF65-F5344CB8AC3E}">
        <p14:creationId xmlns:p14="http://schemas.microsoft.com/office/powerpoint/2010/main" val="40640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Redução (Normalização Z-Score)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PCA </a:t>
            </a:r>
            <a:r>
              <a:rPr lang="pt-BR" dirty="0" smtClean="0"/>
              <a:t>para </a:t>
            </a:r>
            <a:r>
              <a:rPr lang="pt-BR" dirty="0"/>
              <a:t>Z-Score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4" name="Imagem 3" descr="C:\Users\Usuario\Desktop\Data Mining\0-Fontes\Procedimentos\1-PreProcessamento\PCA- Standart normalization\PCA do datafra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666024"/>
            <a:ext cx="4809066" cy="4009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C:\Users\Usuario\Desktop\Data Mining\0-Fontes\Procedimentos\1-PreProcessamento\PCA- Standart normalization\Gráfico PC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10" y="2666025"/>
            <a:ext cx="5493789" cy="4009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– Redução (Normalização Z-Score)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Analisando </a:t>
            </a:r>
            <a:r>
              <a:rPr lang="pt-BR" dirty="0"/>
              <a:t>os resultados obtidos podemos perceber que a normalização Z-Score proporciona uma distribuição diferente dos pontos, enquanto no gráfico de PCA para Min-Max, podemos notar um agrupamento em patamares em relação ao componente 2, na normalização Z-Score temos os pontos mais distribuídos por esse eixo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Porém o padrão de classificação permaneceu o mesmo, 0 (não incêndio), assumindo valores negativos para o componente 1, enquanto 1(incêndio) apresentou valores positivos para este componente.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81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descritiva – Distribuição de frequência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 descr="C:\Users\Usuario\Desktop\Data Mining\2.1-Histogramas\Prints\Histograma temperatur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542226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C:\Users\Usuario\Desktop\Data Mining\2.1-Histogramas\Prints\fw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2217883"/>
            <a:ext cx="5026449" cy="381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2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base utilizada neste trabalho foi a </a:t>
            </a:r>
            <a:r>
              <a:rPr lang="pt-BR" dirty="0" err="1"/>
              <a:t>Algerian</a:t>
            </a:r>
            <a:r>
              <a:rPr lang="pt-BR" dirty="0"/>
              <a:t> Forest </a:t>
            </a:r>
            <a:r>
              <a:rPr lang="pt-BR" dirty="0" err="1"/>
              <a:t>Fires</a:t>
            </a:r>
            <a:r>
              <a:rPr lang="pt-BR" dirty="0"/>
              <a:t> </a:t>
            </a:r>
            <a:r>
              <a:rPr lang="pt-BR" dirty="0" err="1"/>
              <a:t>Daset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Esta base de dados apresenta informações de uma região florestal da </a:t>
            </a:r>
            <a:r>
              <a:rPr lang="pt-BR" dirty="0" err="1"/>
              <a:t>Algéria</a:t>
            </a:r>
            <a:r>
              <a:rPr lang="pt-BR" dirty="0"/>
              <a:t>, do período de junho de 2012 a setembro de 2012, a base de dados possui 11 atributos mais 1 atributo de saída (classe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/>
              <a:t>A base possui 122 objetos, classificados em “ocorreu incêndio” e “não ocorreu incêndio”.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3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descritiva – Distribuição de frequência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6" name="Imagem 5" descr="C:\Users\Usuario\Desktop\Data Mining\2.1-Histogramas\Prints\Humidade do 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53618"/>
            <a:ext cx="5837766" cy="388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C:\Users\Usuario\Desktop\Data Mining\2.1-Histogramas\Prints\bu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40" y="2491741"/>
            <a:ext cx="5029200" cy="364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4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descritiva – Medidas de tendência central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 smtClean="0"/>
              <a:t>Para </a:t>
            </a:r>
            <a:r>
              <a:rPr lang="pt-BR" dirty="0"/>
              <a:t>medidas de tendência central foram escolhidas média e moda, pois com a média podemos analisar como os extremos estão afetando a medição em relação à moda.</a:t>
            </a:r>
          </a:p>
          <a:p>
            <a:endParaRPr lang="pt-BR" dirty="0" smtClean="0"/>
          </a:p>
        </p:txBody>
      </p:sp>
      <p:pic>
        <p:nvPicPr>
          <p:cNvPr id="4" name="Imagem 3" descr="C:\Users\Usuario\Desktop\Data Mining\2.2-Analise descritiva\Prints\med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451861"/>
            <a:ext cx="4671906" cy="268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C:\Users\Usuario\Desktop\Data Mining\2.2-Analise descritiva\Prints\mod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7" y="3064338"/>
            <a:ext cx="3806825" cy="34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9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descritiva – Medidas de dispersão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  <p:pic>
        <p:nvPicPr>
          <p:cNvPr id="6" name="Imagem 5" descr="C:\Users\Usuario\Desktop\Data Mining\2.2-Analise descritiva\Prints\desvio padra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53617"/>
            <a:ext cx="5266266" cy="388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C:\Users\Usuario\Desktop\Data Mining\2.2-Analise descritiva\Prints\varianci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642" y="2253616"/>
            <a:ext cx="5763837" cy="3880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2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descritiva – Medidas de posição relativa</a:t>
            </a:r>
            <a:endParaRPr lang="pt-BR" dirty="0"/>
          </a:p>
        </p:txBody>
      </p:sp>
      <p:pic>
        <p:nvPicPr>
          <p:cNvPr id="8" name="Espaço Reservado para Conteúdo 7" descr="C:\Users\Usuario\Desktop\Data Mining\2.2-Analise descritiva\Prints\kurtosi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22" y="1930400"/>
            <a:ext cx="7470080" cy="428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6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descritiva – Medidas de posição relativa</a:t>
            </a:r>
            <a:endParaRPr lang="pt-BR" dirty="0"/>
          </a:p>
        </p:txBody>
      </p:sp>
      <p:pic>
        <p:nvPicPr>
          <p:cNvPr id="5" name="Imagem 4" descr="C:\Users\Usuario\Desktop\Data Mining\2.2-Analise descritiva\Prints\covarianc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10158306" cy="195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Espaço Reservado para Conteúdo 5" descr="C:\Users\Usuario\Desktop\Data Mining\2.2-Analise descritiva\Prints\correlação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" y="4596447"/>
            <a:ext cx="10157950" cy="19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7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 grupos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Para o agrupamento, foi utilizado o algoritmo K-</a:t>
            </a:r>
            <a:r>
              <a:rPr lang="pt-BR" dirty="0" err="1"/>
              <a:t>Means</a:t>
            </a:r>
            <a:r>
              <a:rPr lang="pt-BR" dirty="0"/>
              <a:t>, este algoritmo foi aplicado na base de dados, tanto normalizada pelo método Min-Max, quanto pelo método Z-Score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cada uma das normalizações o algoritmo foi rodado duas vezes, uma fazendo o agrupamento em dois grupos, e outro em quatro grupos (k = 2 e k = 4).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363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 grupos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pt-BR" dirty="0" smtClean="0"/>
              <a:t>K-</a:t>
            </a:r>
            <a:r>
              <a:rPr lang="pt-BR" dirty="0" err="1" smtClean="0"/>
              <a:t>Means</a:t>
            </a:r>
            <a:r>
              <a:rPr lang="pt-BR" dirty="0" smtClean="0"/>
              <a:t> </a:t>
            </a:r>
            <a:r>
              <a:rPr lang="pt-BR" dirty="0"/>
              <a:t>com normalização </a:t>
            </a:r>
            <a:r>
              <a:rPr lang="pt-BR" dirty="0" err="1"/>
              <a:t>MinMax</a:t>
            </a:r>
            <a:r>
              <a:rPr lang="pt-BR" dirty="0"/>
              <a:t>, com k = </a:t>
            </a:r>
            <a:r>
              <a:rPr lang="pt-BR" dirty="0" smtClean="0"/>
              <a:t>2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 descr="C:\Users\Usuario\Desktop\Data Mining\0-Fontes\Procedimentos\2-Agrupamento\Kmeans - MinMax normalization\k=2\Agrupamento sklear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13" y="85725"/>
            <a:ext cx="44100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C:\Users\Usuario\Desktop\Data Mining\0-Fontes\Procedimentos\2-Agrupamento\Kmeans - MinMax normalization\k=2\Agrupamento scratc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13" y="3532334"/>
            <a:ext cx="4391025" cy="326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C:\Users\Usuario\Desktop\Data Mining\0-Fontes\Procedimentos\2-Agrupamento\Kmeans - MinMax normalization\k=2\Dado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3349454"/>
            <a:ext cx="4422775" cy="1416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3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 grupos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pt-BR" dirty="0" smtClean="0"/>
              <a:t>K-</a:t>
            </a:r>
            <a:r>
              <a:rPr lang="pt-BR" dirty="0" err="1" smtClean="0"/>
              <a:t>Means</a:t>
            </a:r>
            <a:r>
              <a:rPr lang="pt-BR" dirty="0" smtClean="0"/>
              <a:t> </a:t>
            </a:r>
            <a:r>
              <a:rPr lang="pt-BR" dirty="0"/>
              <a:t>com normalização </a:t>
            </a:r>
            <a:r>
              <a:rPr lang="pt-BR" dirty="0" err="1"/>
              <a:t>MinMax</a:t>
            </a:r>
            <a:r>
              <a:rPr lang="pt-BR" dirty="0"/>
              <a:t>, com k = </a:t>
            </a:r>
            <a:r>
              <a:rPr lang="pt-BR" dirty="0" smtClean="0"/>
              <a:t>4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 descr="C:\Users\Usuario\Desktop\Data Mining\0-Fontes\Procedimentos\2-Agrupamento\Kmeans - MinMax normalization\k=4\Agrupamento sklear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70" y="135571"/>
            <a:ext cx="4274114" cy="316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C:\Users\Usuario\Desktop\Data Mining\0-Fontes\Procedimentos\2-Agrupamento\Kmeans - MinMax normalization\k=4\Agrupamento scratc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70" y="3485834"/>
            <a:ext cx="4274114" cy="3143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C:\Users\Usuario\Desktop\Data Mining\0-Fontes\Procedimentos\2-Agrupamento\Kmeans - MinMax normalization\k=4\Dado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" y="3485834"/>
            <a:ext cx="4400550" cy="1249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1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 grupos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 com normalização Z-Score, com k=2. </a:t>
            </a:r>
          </a:p>
          <a:p>
            <a:endParaRPr lang="pt-BR" dirty="0"/>
          </a:p>
        </p:txBody>
      </p:sp>
      <p:pic>
        <p:nvPicPr>
          <p:cNvPr id="8" name="Imagem 7" descr="C:\Users\Usuario\Desktop\Data Mining\0-Fontes\Procedimentos\2-Agrupamento\Kmeans - Standart normalization\k=2\Dad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012098"/>
            <a:ext cx="4543425" cy="121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C:\Users\Usuario\Desktop\Data Mining\0-Fontes\Procedimentos\2-Agrupamento\Kmeans - Standart normalization\k=2\Agrupamento sklear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00" y="104778"/>
            <a:ext cx="4025265" cy="319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C:\Users\Usuario\Desktop\Data Mining\0-Fontes\Procedimentos\2-Agrupamento\Kmeans - Standart normalization\k=2\Agrupamento scratch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00" y="3546118"/>
            <a:ext cx="4025265" cy="326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7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Análise de grupos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53618"/>
            <a:ext cx="8596668" cy="3880773"/>
          </a:xfrm>
        </p:spPr>
        <p:txBody>
          <a:bodyPr>
            <a:normAutofit lnSpcReduction="10000"/>
          </a:bodyPr>
          <a:lstStyle/>
          <a:p>
            <a:pPr lvl="0"/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 com normalização Z-Score, com </a:t>
            </a:r>
            <a:r>
              <a:rPr lang="pt-BR" dirty="0" smtClean="0"/>
              <a:t>k=4. </a:t>
            </a:r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algn="just"/>
            <a:r>
              <a:rPr lang="pt-BR" dirty="0"/>
              <a:t>Após a análise dos resultados, é possível observar que </a:t>
            </a:r>
            <a:r>
              <a:rPr lang="pt-BR" dirty="0" smtClean="0"/>
              <a:t>a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  <a:r>
              <a:rPr lang="pt-BR" dirty="0"/>
              <a:t>execução que mostrou uma maior efetividade, dada </a:t>
            </a:r>
            <a:r>
              <a:rPr lang="pt-BR" dirty="0" smtClean="0"/>
              <a:t>pelo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  <a:r>
              <a:rPr lang="pt-BR" dirty="0"/>
              <a:t>valor de silhueta apresentado (0,46), foi a </a:t>
            </a:r>
            <a:r>
              <a:rPr lang="pt-BR" dirty="0" smtClean="0"/>
              <a:t>normalização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  <a:r>
              <a:rPr lang="pt-BR" dirty="0"/>
              <a:t>Z-Score com dois grupos (k=2).</a:t>
            </a:r>
          </a:p>
          <a:p>
            <a:pPr lvl="0"/>
            <a:endParaRPr lang="pt-BR" dirty="0"/>
          </a:p>
          <a:p>
            <a:endParaRPr lang="pt-BR" dirty="0"/>
          </a:p>
        </p:txBody>
      </p:sp>
      <p:pic>
        <p:nvPicPr>
          <p:cNvPr id="7" name="Imagem 6" descr="C:\Users\Usuario\Desktop\Data Mining\0-Fontes\Procedimentos\2-Agrupamento\Kmeans - Standart normalization\k=4\Dad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767647"/>
            <a:ext cx="5095875" cy="118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C:\Users\Usuario\Desktop\Data Mining\0-Fontes\Procedimentos\2-Agrupamento\Kmeans - Standart normalization\k=4\Agrupamento sklear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63" y="318293"/>
            <a:ext cx="4310077" cy="3316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C:\Users\Usuario\Desktop\Data Mining\0-Fontes\Procedimentos\2-Agrupamento\Kmeans - Standart normalization\k=4\Agrupamento skcratch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63" y="3953192"/>
            <a:ext cx="4310077" cy="2799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Apresentação da base de </a:t>
            </a:r>
            <a:r>
              <a:rPr lang="pt-BR" dirty="0" smtClean="0"/>
              <a:t>dados - Atributos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Data: Dia, mês e ano das informações coletadas</a:t>
            </a:r>
            <a:r>
              <a:rPr lang="pt-BR" dirty="0" smtClean="0"/>
              <a:t>;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Temperatura: Temperatura máxima no dia em graus Celsius (22°C - 42°C</a:t>
            </a:r>
            <a:r>
              <a:rPr lang="pt-BR" dirty="0" smtClean="0"/>
              <a:t>);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Humidade relativa: Humidade relativa no dia em porcentagem (21% - 90</a:t>
            </a:r>
            <a:r>
              <a:rPr lang="pt-BR" dirty="0" smtClean="0"/>
              <a:t>%);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Velocidade </a:t>
            </a:r>
            <a:r>
              <a:rPr lang="pt-BR" dirty="0"/>
              <a:t>do vento: velocidade do vento em km/h (6km/h – 29km/h</a:t>
            </a:r>
            <a:r>
              <a:rPr lang="pt-BR" dirty="0" smtClean="0"/>
              <a:t>);</a:t>
            </a:r>
            <a:r>
              <a:rPr lang="pt-BR" dirty="0"/>
              <a:t> </a:t>
            </a:r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dirty="0"/>
              <a:t>Chuva: total de chuva no dia em milímetros (0mm – 16,8mm);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4854231"/>
          </a:xfrm>
        </p:spPr>
        <p:txBody>
          <a:bodyPr>
            <a:normAutofit/>
          </a:bodyPr>
          <a:lstStyle/>
          <a:p>
            <a:r>
              <a:rPr lang="pt-BR" dirty="0" smtClean="0"/>
              <a:t>Para </a:t>
            </a:r>
            <a:r>
              <a:rPr lang="pt-BR" dirty="0"/>
              <a:t>a classificação foi utilizado o método de normalização Z-Score, pois o mesmo apresentou melhores resultados nas etapas realizadas previamente.</a:t>
            </a:r>
          </a:p>
          <a:p>
            <a:r>
              <a:rPr lang="pt-BR" dirty="0" smtClean="0"/>
              <a:t>KNN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Como foi possível observar nos dados obtidos, a matriz de confusão gerada utilizando </a:t>
            </a:r>
            <a:r>
              <a:rPr lang="pt-BR" dirty="0" err="1"/>
              <a:t>sklearn</a:t>
            </a:r>
            <a:r>
              <a:rPr lang="pt-BR" dirty="0"/>
              <a:t>, para k=5, apresentou a mesma acurácia na predição.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977" y="2379027"/>
            <a:ext cx="3869373" cy="2101533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46707" y="2153919"/>
            <a:ext cx="3211512" cy="2751773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8269173" y="2153919"/>
            <a:ext cx="3358419" cy="27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4854231"/>
          </a:xfrm>
        </p:spPr>
        <p:txBody>
          <a:bodyPr>
            <a:normAutofit/>
          </a:bodyPr>
          <a:lstStyle/>
          <a:p>
            <a:r>
              <a:rPr lang="pt-BR" dirty="0" smtClean="0"/>
              <a:t>SVM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Como foi possível observar nos dados obtidos, o algoritmo obteve acurácia de 100% dos testes de predição de incêndios feitos, utilizando o </a:t>
            </a:r>
            <a:r>
              <a:rPr lang="pt-BR" dirty="0" err="1"/>
              <a:t>kernel</a:t>
            </a:r>
            <a:r>
              <a:rPr lang="pt-BR" dirty="0"/>
              <a:t> = </a:t>
            </a:r>
            <a:r>
              <a:rPr lang="pt-BR" dirty="0" err="1"/>
              <a:t>rfb</a:t>
            </a:r>
            <a:r>
              <a:rPr lang="pt-BR" dirty="0"/>
              <a:t> como classificador SVM.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697037"/>
            <a:ext cx="2343150" cy="466725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7334" y="2457912"/>
            <a:ext cx="3574732" cy="1574483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4975668" y="1280160"/>
            <a:ext cx="3002472" cy="2752235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5"/>
          <a:stretch>
            <a:fillRect/>
          </a:stretch>
        </p:blipFill>
        <p:spPr>
          <a:xfrm>
            <a:off x="8550400" y="1280160"/>
            <a:ext cx="2879600" cy="27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03991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Como </a:t>
            </a:r>
            <a:r>
              <a:rPr lang="pt-BR" dirty="0"/>
              <a:t>podemos comparar durante todo os processos realizados durante o trabalho, alguns métodos se sobressaíram a outros, para o tratamento desta base de dados específica, para este problema tivemos uma vantagem do método de normalização Z-Score, sobre o Min-Max, quando aplicado o agrupamento K-</a:t>
            </a:r>
            <a:r>
              <a:rPr lang="pt-BR" dirty="0" err="1"/>
              <a:t>Means</a:t>
            </a:r>
            <a:r>
              <a:rPr lang="pt-BR" dirty="0"/>
              <a:t>.</a:t>
            </a:r>
          </a:p>
          <a:p>
            <a:r>
              <a:rPr lang="pt-BR" dirty="0"/>
              <a:t>Outra comparação que podemos fazer é a da acurácia fornecida pelo método SVM, que alcançou 100% de acurácia nas predições, quando configurado com </a:t>
            </a:r>
            <a:r>
              <a:rPr lang="pt-BR" dirty="0" err="1"/>
              <a:t>kernel</a:t>
            </a:r>
            <a:r>
              <a:rPr lang="pt-BR" dirty="0"/>
              <a:t>=</a:t>
            </a:r>
            <a:r>
              <a:rPr lang="pt-BR" dirty="0" err="1"/>
              <a:t>rfb</a:t>
            </a:r>
            <a:r>
              <a:rPr lang="pt-BR" dirty="0"/>
              <a:t>, enquanto o KNN, com k=5 (n° de objetos próximos para comparação), alcançou 94,59 %.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711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Apresentação da base de </a:t>
            </a:r>
            <a:r>
              <a:rPr lang="pt-BR" dirty="0" smtClean="0"/>
              <a:t>dados - Atributos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pt-BR" dirty="0" smtClean="0"/>
          </a:p>
          <a:p>
            <a:pPr lvl="0"/>
            <a:r>
              <a:rPr lang="pt-BR" dirty="0" smtClean="0"/>
              <a:t>FFMC</a:t>
            </a:r>
            <a:r>
              <a:rPr lang="pt-BR" dirty="0"/>
              <a:t>: Índice de humidade de combustíveis finos, representa o teor de humidade dos combustíveis finos mortos, de secagem rápida, constituindo um bom indicador do seu grau de </a:t>
            </a:r>
            <a:r>
              <a:rPr lang="pt-BR" dirty="0" err="1"/>
              <a:t>inflamabilidade</a:t>
            </a:r>
            <a:r>
              <a:rPr lang="pt-BR" dirty="0"/>
              <a:t>. (28,6 – 92,5; índice FWI);</a:t>
            </a:r>
          </a:p>
          <a:p>
            <a:endParaRPr lang="pt-BR" dirty="0"/>
          </a:p>
          <a:p>
            <a:pPr lvl="0"/>
            <a:r>
              <a:rPr lang="pt-BR" dirty="0"/>
              <a:t>DMC: Índice de húmus, representa o teor de humidade de uma fina e pouco compactada camada de solo (até cerca de 8 cm de profundidade), dando a indicação do estado da matéria orgânica decomposta (húmus) e materiais lenhosos de tamanho médio que aí se encontram. (1,1 – 65,9; índice FWI);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Apresentação da base de </a:t>
            </a:r>
            <a:r>
              <a:rPr lang="pt-BR" dirty="0" smtClean="0"/>
              <a:t>dados - Atributos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pt-BR" dirty="0" smtClean="0"/>
          </a:p>
          <a:p>
            <a:pPr lvl="0"/>
            <a:r>
              <a:rPr lang="pt-BR" dirty="0"/>
              <a:t>DC: Índice de Seca, representa o teor de humidade dos combustíveis florestais (húmus e materiais lenhosos de maiores dimensões), que se encontram abaixo da superfície do solo, entre 8 e 20 cm de profundidade e é um bom indicador dos efeitos do período seco sazonal. (7 – 220,4; índice FWI);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ISI</a:t>
            </a:r>
            <a:r>
              <a:rPr lang="pt-BR" dirty="0"/>
              <a:t>: Índice de Propagação Inicial, resulta da combinação do FFMC e da intensidade do vento, representando a taxa de propagação inicial do fogo, sem incluir a influência de quantidades variáveis de combustível. (0 – 18,5; índice FWI);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7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Apresentação da base de </a:t>
            </a:r>
            <a:r>
              <a:rPr lang="pt-BR" dirty="0" smtClean="0"/>
              <a:t>dados - Atributos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pt-BR" dirty="0" smtClean="0"/>
          </a:p>
          <a:p>
            <a:pPr lvl="0"/>
            <a:r>
              <a:rPr lang="pt-BR" dirty="0"/>
              <a:t>BUI: Índice de Combustível Disponível, resulta da combinação do DMC e do DC, representando a quantidade total de combustíveis disponível para propagação do fogo. (1,1 – 68; índice FWI);</a:t>
            </a:r>
          </a:p>
          <a:p>
            <a:endParaRPr lang="pt-BR" dirty="0"/>
          </a:p>
          <a:p>
            <a:pPr lvl="0"/>
            <a:r>
              <a:rPr lang="pt-BR" dirty="0"/>
              <a:t>Risco Incêndio - Índice de Perigo de Incêndio (FWI). (0 – 31,1);</a:t>
            </a:r>
          </a:p>
          <a:p>
            <a:endParaRPr lang="pt-BR" dirty="0"/>
          </a:p>
          <a:p>
            <a:pPr lvl="0"/>
            <a:r>
              <a:rPr lang="pt-BR" dirty="0"/>
              <a:t>Classe: 1 para incêndio, 0 para não incêndio.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1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Apresentação da base de </a:t>
            </a:r>
            <a:r>
              <a:rPr lang="pt-BR" dirty="0" smtClean="0"/>
              <a:t>dados - Atributos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 descr="https://www.ipma.pt/export/sites/ipma/bin/images.site/enciclopedia/img01_riscoincendio_p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1623060"/>
            <a:ext cx="10241279" cy="4914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3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Pré-Processamento - Limpeza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limpeza da base de dados foi executada por meio do preenchimento dos valores faltantes, para tal foi considerada a média de cada atributo, média foi escolhida pois a sensibilidade aos valores extremos (desde que não sejam </a:t>
            </a:r>
            <a:r>
              <a:rPr lang="pt-BR" dirty="0" err="1"/>
              <a:t>outliers</a:t>
            </a:r>
            <a:r>
              <a:rPr lang="pt-BR" dirty="0"/>
              <a:t>) é importante para a detecção de um incêndio.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5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1397</Words>
  <Application>Microsoft Office PowerPoint</Application>
  <PresentationFormat>Widescreen</PresentationFormat>
  <Paragraphs>157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Trebuchet MS</vt:lpstr>
      <vt:lpstr>Wingdings 3</vt:lpstr>
      <vt:lpstr>Facetado</vt:lpstr>
      <vt:lpstr>Relatório : Mineração de dados - Algerian Forest Fires Daset. </vt:lpstr>
      <vt:lpstr>Introdução</vt:lpstr>
      <vt:lpstr>Apresentação da base de dados</vt:lpstr>
      <vt:lpstr>Apresentação da base de dados - Atributos </vt:lpstr>
      <vt:lpstr>Apresentação da base de dados - Atributos </vt:lpstr>
      <vt:lpstr>Apresentação da base de dados - Atributos </vt:lpstr>
      <vt:lpstr>Apresentação da base de dados - Atributos </vt:lpstr>
      <vt:lpstr>Apresentação da base de dados - Atributos </vt:lpstr>
      <vt:lpstr>Pré-Processamento - Limpeza </vt:lpstr>
      <vt:lpstr>Pré-Processamento - Limpeza </vt:lpstr>
      <vt:lpstr>Pré-Processamento - Limpeza </vt:lpstr>
      <vt:lpstr>Pré-Processamento - Limpeza </vt:lpstr>
      <vt:lpstr>Pré-Processamento - Limpeza </vt:lpstr>
      <vt:lpstr>Pré-Processamento - Limpeza </vt:lpstr>
      <vt:lpstr>Pré-Processamento - Normalização</vt:lpstr>
      <vt:lpstr>Pré-Processamento – Normalização Z-Score</vt:lpstr>
      <vt:lpstr>Pré-Processamento – Normalização Z-Score</vt:lpstr>
      <vt:lpstr>Pré-Processamento – Normalização MinMax</vt:lpstr>
      <vt:lpstr>Pré-Processamento – Normalização MinMax</vt:lpstr>
      <vt:lpstr>Pré-Processamento – Redução</vt:lpstr>
      <vt:lpstr>Pré-Processamento – Redução (Normalização Min-Max)</vt:lpstr>
      <vt:lpstr>Pré-Processamento – Redução (Normalização Min-Max)</vt:lpstr>
      <vt:lpstr>Pré-Processamento – Redução (Normalização Min-Max)</vt:lpstr>
      <vt:lpstr>Pré-Processamento – Redução (Normalização Min-Max)</vt:lpstr>
      <vt:lpstr>Pré-Processamento – Redução (Normalização Z-Score)</vt:lpstr>
      <vt:lpstr>Pré-Processamento – Redução (Normalização Z-Score)</vt:lpstr>
      <vt:lpstr>Pré-Processamento – Redução (Normalização Z-Score)</vt:lpstr>
      <vt:lpstr>Pré-Processamento – Redução (Normalização Z-Score)</vt:lpstr>
      <vt:lpstr>Análise descritiva – Distribuição de frequência</vt:lpstr>
      <vt:lpstr>Análise descritiva – Distribuição de frequência</vt:lpstr>
      <vt:lpstr>Análise descritiva – Medidas de tendência central</vt:lpstr>
      <vt:lpstr>Análise descritiva – Medidas de dispersão</vt:lpstr>
      <vt:lpstr>Análise descritiva – Medidas de posição relativa</vt:lpstr>
      <vt:lpstr>Análise descritiva – Medidas de posição relativa</vt:lpstr>
      <vt:lpstr>Análise de grupos</vt:lpstr>
      <vt:lpstr>Análise de grupos</vt:lpstr>
      <vt:lpstr>Análise de grupos</vt:lpstr>
      <vt:lpstr>Análise de grupos</vt:lpstr>
      <vt:lpstr>Análise de grupos</vt:lpstr>
      <vt:lpstr>Classificação</vt:lpstr>
      <vt:lpstr>Classificação</vt:lpstr>
      <vt:lpstr>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: Mineração de dados - Algerian Forest Fires Daset. </dc:title>
  <dc:creator>Usuario</dc:creator>
  <cp:lastModifiedBy>Usuario</cp:lastModifiedBy>
  <cp:revision>14</cp:revision>
  <dcterms:created xsi:type="dcterms:W3CDTF">2021-06-23T05:12:46Z</dcterms:created>
  <dcterms:modified xsi:type="dcterms:W3CDTF">2021-06-23T06:46:00Z</dcterms:modified>
</cp:coreProperties>
</file>