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Nunito"/>
      <p:regular r:id="rId24"/>
      <p:bold r:id="rId25"/>
      <p:italic r:id="rId26"/>
      <p:boldItalic r:id="rId27"/>
    </p:embeddedFont>
    <p:embeddedFont>
      <p:font typeface="Maven Pro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BBA6226-0A45-4310-8337-9C65A92F1C86}">
  <a:tblStyle styleId="{6BBA6226-0A45-4310-8337-9C65A92F1C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Nuni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8" Type="http://schemas.openxmlformats.org/officeDocument/2006/relationships/font" Target="fonts/MavenPro-regular.fntdata"/><Relationship Id="rId27" Type="http://schemas.openxmlformats.org/officeDocument/2006/relationships/font" Target="fonts/Nuni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avenPr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9888fc0a9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9888fc0a9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59888fc0a9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59888fc0a9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59888fc0a9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59888fc0a9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9888fc0a9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59888fc0a9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59888fc0a9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59888fc0a9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5c69e8e12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5c69e8e12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5c69e8e12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5c69e8e12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5c69e8e12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5c69e8e12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9888fc0a9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9888fc0a9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9888fc0a9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9888fc0a9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9888fc0a9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9888fc0a9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9888fc0a9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9888fc0a9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59888fc0a9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59888fc0a9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59888fc0a9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59888fc0a9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59888fc0a9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59888fc0a9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59888fc0a9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59888fc0a9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50223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Trabalho de Otimização em Grafos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12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Maven Pro"/>
                <a:ea typeface="Maven Pro"/>
                <a:cs typeface="Maven Pro"/>
                <a:sym typeface="Maven Pro"/>
              </a:rPr>
              <a:t>Grupo </a:t>
            </a:r>
            <a:r>
              <a:rPr b="1" lang="pt-BR" sz="2400">
                <a:latin typeface="Maven Pro"/>
                <a:ea typeface="Maven Pro"/>
                <a:cs typeface="Maven Pro"/>
                <a:sym typeface="Maven Pro"/>
              </a:rPr>
              <a:t>IU1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Bruno Freire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Iuri Soares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Vinícius Teixeira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2"/>
          <p:cNvSpPr txBox="1"/>
          <p:nvPr>
            <p:ph type="title"/>
          </p:nvPr>
        </p:nvSpPr>
        <p:spPr>
          <a:xfrm>
            <a:off x="1303800" y="598575"/>
            <a:ext cx="5971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Busca em Profundidade</a:t>
            </a:r>
            <a:r>
              <a:rPr lang="pt-BR"/>
              <a:t> - Slide 26</a:t>
            </a:r>
            <a:endParaRPr/>
          </a:p>
        </p:txBody>
      </p:sp>
      <p:pic>
        <p:nvPicPr>
          <p:cNvPr id="348" name="Google Shape;3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263" y="1597875"/>
            <a:ext cx="3521229" cy="32408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9" name="Google Shape;349;p22"/>
          <p:cNvGraphicFramePr/>
          <p:nvPr/>
        </p:nvGraphicFramePr>
        <p:xfrm>
          <a:off x="5285350" y="1321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{6BBA6226-0A45-4310-8337-9C65A92F1C86}</a:tableStyleId>
              </a:tblPr>
              <a:tblGrid>
                <a:gridCol w="1094325"/>
                <a:gridCol w="1094325"/>
                <a:gridCol w="1094325"/>
              </a:tblGrid>
              <a:tr h="36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Tempo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0.0028197765350341797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6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4125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0.0033628940582275391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6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422329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0.0039107799530029297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graphicFrame>
        <p:nvGraphicFramePr>
          <p:cNvPr id="350" name="Google Shape;350;p22"/>
          <p:cNvGraphicFramePr/>
          <p:nvPr/>
        </p:nvGraphicFramePr>
        <p:xfrm>
          <a:off x="5493000" y="345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{6BBA6226-0A45-4310-8337-9C65A92F1C86}</a:tableStyleId>
              </a:tblPr>
              <a:tblGrid>
                <a:gridCol w="28676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Tempo de Busca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O(n+m) (lista adj.) 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O(n2 ) (matriz adj.)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3"/>
          <p:cNvSpPr txBox="1"/>
          <p:nvPr>
            <p:ph type="title"/>
          </p:nvPr>
        </p:nvSpPr>
        <p:spPr>
          <a:xfrm>
            <a:off x="1303800" y="598575"/>
            <a:ext cx="42090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Busca em Profundidade (Versão Recursiva)</a:t>
            </a:r>
            <a:r>
              <a:rPr lang="pt-BR"/>
              <a:t> - Slide 27</a:t>
            </a:r>
            <a:endParaRPr/>
          </a:p>
        </p:txBody>
      </p:sp>
      <p:graphicFrame>
        <p:nvGraphicFramePr>
          <p:cNvPr id="356" name="Google Shape;356;p23"/>
          <p:cNvGraphicFramePr/>
          <p:nvPr/>
        </p:nvGraphicFramePr>
        <p:xfrm>
          <a:off x="5512800" y="1034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{6BBA6226-0A45-4310-8337-9C65A92F1C86}</a:tableStyleId>
              </a:tblPr>
              <a:tblGrid>
                <a:gridCol w="1094325"/>
                <a:gridCol w="1094325"/>
                <a:gridCol w="1094325"/>
              </a:tblGrid>
              <a:tr h="36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Tempo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0.0104229450225830078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6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4125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0.0050134658813476562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6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422329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0.0179619789123535156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graphicFrame>
        <p:nvGraphicFramePr>
          <p:cNvPr id="357" name="Google Shape;357;p23"/>
          <p:cNvGraphicFramePr/>
          <p:nvPr/>
        </p:nvGraphicFramePr>
        <p:xfrm>
          <a:off x="1494138" y="2074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{6BBA6226-0A45-4310-8337-9C65A92F1C86}</a:tableStyleId>
              </a:tblPr>
              <a:tblGrid>
                <a:gridCol w="28676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Tempo de Busca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O(n+m) (lista adj.) 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O(n2 ) (matriz adj.)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358" name="Google Shape;3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50" y="3248013"/>
            <a:ext cx="9058275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4"/>
          <p:cNvSpPr txBox="1"/>
          <p:nvPr>
            <p:ph type="title"/>
          </p:nvPr>
        </p:nvSpPr>
        <p:spPr>
          <a:xfrm>
            <a:off x="1303800" y="598575"/>
            <a:ext cx="42090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Busca em Largura</a:t>
            </a:r>
            <a:r>
              <a:rPr lang="pt-BR"/>
              <a:t> - Slide 57</a:t>
            </a:r>
            <a:endParaRPr/>
          </a:p>
        </p:txBody>
      </p:sp>
      <p:graphicFrame>
        <p:nvGraphicFramePr>
          <p:cNvPr id="364" name="Google Shape;364;p24"/>
          <p:cNvGraphicFramePr/>
          <p:nvPr/>
        </p:nvGraphicFramePr>
        <p:xfrm>
          <a:off x="5512825" y="1002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{6BBA6226-0A45-4310-8337-9C65A92F1C86}</a:tableStyleId>
              </a:tblPr>
              <a:tblGrid>
                <a:gridCol w="1094325"/>
                <a:gridCol w="1094325"/>
                <a:gridCol w="1094325"/>
              </a:tblGrid>
              <a:tr h="36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Tempo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0.0039770603179931641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6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4125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0.0315344333648681641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6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422329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28.7291150093078613281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graphicFrame>
        <p:nvGraphicFramePr>
          <p:cNvPr id="365" name="Google Shape;365;p24"/>
          <p:cNvGraphicFramePr/>
          <p:nvPr/>
        </p:nvGraphicFramePr>
        <p:xfrm>
          <a:off x="5720488" y="351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{6BBA6226-0A45-4310-8337-9C65A92F1C86}</a:tableStyleId>
              </a:tblPr>
              <a:tblGrid>
                <a:gridCol w="28676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Tempo de Busca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O(n+m)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366" name="Google Shape;3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0275"/>
            <a:ext cx="5208025" cy="2905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5"/>
          <p:cNvSpPr txBox="1"/>
          <p:nvPr>
            <p:ph type="title"/>
          </p:nvPr>
        </p:nvSpPr>
        <p:spPr>
          <a:xfrm>
            <a:off x="1303800" y="598575"/>
            <a:ext cx="42090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Busca em Largura</a:t>
            </a:r>
            <a:r>
              <a:rPr lang="pt-BR"/>
              <a:t> - Slide 62</a:t>
            </a:r>
            <a:endParaRPr/>
          </a:p>
        </p:txBody>
      </p:sp>
      <p:graphicFrame>
        <p:nvGraphicFramePr>
          <p:cNvPr id="372" name="Google Shape;372;p25"/>
          <p:cNvGraphicFramePr/>
          <p:nvPr/>
        </p:nvGraphicFramePr>
        <p:xfrm>
          <a:off x="5720475" y="275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{6BBA6226-0A45-4310-8337-9C65A92F1C86}</a:tableStyleId>
              </a:tblPr>
              <a:tblGrid>
                <a:gridCol w="28676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Tempo de Busca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O(n+m)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73" name="Google Shape;373;p25"/>
          <p:cNvGraphicFramePr/>
          <p:nvPr/>
        </p:nvGraphicFramePr>
        <p:xfrm>
          <a:off x="5512825" y="709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{6BBA6226-0A45-4310-8337-9C65A92F1C86}</a:tableStyleId>
              </a:tblPr>
              <a:tblGrid>
                <a:gridCol w="1094325"/>
                <a:gridCol w="1094325"/>
                <a:gridCol w="1094325"/>
              </a:tblGrid>
              <a:tr h="36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Tempo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0.0150475502014160156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6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4125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0.0444459915161132812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6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422329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27.9150922298431396484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pic>
        <p:nvPicPr>
          <p:cNvPr id="374" name="Google Shape;3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0275"/>
            <a:ext cx="5103159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Caminho Mínimo</a:t>
            </a:r>
            <a:endParaRPr/>
          </a:p>
        </p:txBody>
      </p:sp>
      <p:sp>
        <p:nvSpPr>
          <p:cNvPr id="380" name="Google Shape;380;p26"/>
          <p:cNvSpPr txBox="1"/>
          <p:nvPr/>
        </p:nvSpPr>
        <p:spPr>
          <a:xfrm>
            <a:off x="402513" y="1437725"/>
            <a:ext cx="71388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Def: Caminho mínimo (ou distância) entre par de vértices u,v de um grafo G com peso nas arestas, onde w(uv) é o peso da aresta uv, é o caminho P entre u e v com o menor peso w(P) possível, sendo: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81" name="Google Shape;3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7175" y="2193750"/>
            <a:ext cx="1769650" cy="2811549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26"/>
          <p:cNvSpPr txBox="1"/>
          <p:nvPr/>
        </p:nvSpPr>
        <p:spPr>
          <a:xfrm>
            <a:off x="402525" y="3972275"/>
            <a:ext cx="23673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P: arestas em azul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w(P) = 28+12+26+22 = 88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Caminho Mínimo</a:t>
            </a:r>
            <a:endParaRPr/>
          </a:p>
        </p:txBody>
      </p:sp>
      <p:sp>
        <p:nvSpPr>
          <p:cNvPr id="388" name="Google Shape;388;p27"/>
          <p:cNvSpPr txBox="1"/>
          <p:nvPr/>
        </p:nvSpPr>
        <p:spPr>
          <a:xfrm>
            <a:off x="402525" y="1437725"/>
            <a:ext cx="8223600" cy="12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● Aplicações: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○menor distância entre cidades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○menor custo de transporte entre cidades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○menor tempo para disseminar uma informação de um nó de uma rede a todos os demais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89" name="Google Shape;38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2925" y="2652425"/>
            <a:ext cx="3182781" cy="21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Caminho Mínimo - Implementação</a:t>
            </a:r>
            <a:endParaRPr/>
          </a:p>
        </p:txBody>
      </p:sp>
      <p:pic>
        <p:nvPicPr>
          <p:cNvPr id="395" name="Google Shape;39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2764" y="1199475"/>
            <a:ext cx="6258475" cy="3867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8270" y="1468770"/>
            <a:ext cx="1452970" cy="99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Caminho Mínimo</a:t>
            </a:r>
            <a:endParaRPr/>
          </a:p>
        </p:txBody>
      </p:sp>
      <p:graphicFrame>
        <p:nvGraphicFramePr>
          <p:cNvPr id="402" name="Google Shape;402;p29"/>
          <p:cNvGraphicFramePr/>
          <p:nvPr/>
        </p:nvGraphicFramePr>
        <p:xfrm>
          <a:off x="547725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{6BBA6226-0A45-4310-8337-9C65A92F1C86}</a:tableStyleId>
              </a:tblPr>
              <a:tblGrid>
                <a:gridCol w="1094325"/>
                <a:gridCol w="1094325"/>
                <a:gridCol w="1094325"/>
              </a:tblGrid>
              <a:tr h="36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Tempo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0.00000000000000000000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0.00399375000s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4125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0.18411350251s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107214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17.9614803790s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422329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125.622499228s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03" name="Google Shape;403;p29"/>
          <p:cNvSpPr txBox="1"/>
          <p:nvPr/>
        </p:nvSpPr>
        <p:spPr>
          <a:xfrm>
            <a:off x="1303800" y="1115600"/>
            <a:ext cx="75477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a implementação de caminhos </a:t>
            </a:r>
            <a:r>
              <a:rPr lang="pt-BR"/>
              <a:t>mínimos</a:t>
            </a:r>
            <a:r>
              <a:rPr lang="pt-BR"/>
              <a:t>, utilizamos o algoritmo de Dijkstra pela facilidade na implementação do código e desempenho.</a:t>
            </a:r>
            <a:endParaRPr/>
          </a:p>
        </p:txBody>
      </p:sp>
      <p:pic>
        <p:nvPicPr>
          <p:cNvPr id="404" name="Google Shape;40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7825" y="2571750"/>
            <a:ext cx="4252801" cy="241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Busca - Slide 5</a:t>
            </a:r>
            <a:endParaRPr/>
          </a:p>
        </p:txBody>
      </p:sp>
      <p:graphicFrame>
        <p:nvGraphicFramePr>
          <p:cNvPr id="284" name="Google Shape;284;p14"/>
          <p:cNvGraphicFramePr/>
          <p:nvPr/>
        </p:nvGraphicFramePr>
        <p:xfrm>
          <a:off x="5512825" y="709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{6BBA6226-0A45-4310-8337-9C65A92F1C86}</a:tableStyleId>
              </a:tblPr>
              <a:tblGrid>
                <a:gridCol w="1094325"/>
                <a:gridCol w="1094325"/>
                <a:gridCol w="1094325"/>
              </a:tblGrid>
              <a:tr h="36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Tempo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0.0023889541625976562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4125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0.2194104194641113281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422329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146.7471306324005126953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85" name="Google Shape;285;p14"/>
          <p:cNvGraphicFramePr/>
          <p:nvPr/>
        </p:nvGraphicFramePr>
        <p:xfrm>
          <a:off x="1434238" y="148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{6BBA6226-0A45-4310-8337-9C65A92F1C86}</a:tableStyleId>
              </a:tblPr>
              <a:tblGrid>
                <a:gridCol w="28676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Tempo de Busca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O(n+m)(1)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86" name="Google Shape;2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21961"/>
            <a:ext cx="9144000" cy="2521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98575"/>
            <a:ext cx="40083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Busca Completa - Slide 6</a:t>
            </a:r>
            <a:endParaRPr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500" y="2489679"/>
            <a:ext cx="4349450" cy="1178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3" name="Google Shape;293;p15"/>
          <p:cNvGraphicFramePr/>
          <p:nvPr/>
        </p:nvGraphicFramePr>
        <p:xfrm>
          <a:off x="5512825" y="709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{6BBA6226-0A45-4310-8337-9C65A92F1C86}</a:tableStyleId>
              </a:tblPr>
              <a:tblGrid>
                <a:gridCol w="1094325"/>
                <a:gridCol w="1094325"/>
                <a:gridCol w="1094325"/>
              </a:tblGrid>
              <a:tr h="36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Tempo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0.0112061500549316406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4125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0.1041517257690429688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422329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53.4854540824890136719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94" name="Google Shape;294;p15"/>
          <p:cNvGraphicFramePr/>
          <p:nvPr/>
        </p:nvGraphicFramePr>
        <p:xfrm>
          <a:off x="5720488" y="317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{6BBA6226-0A45-4310-8337-9C65A92F1C86}</a:tableStyleId>
              </a:tblPr>
              <a:tblGrid>
                <a:gridCol w="28676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Tempo de Busca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θ(n+m)(1)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>
            <p:ph type="title"/>
          </p:nvPr>
        </p:nvSpPr>
        <p:spPr>
          <a:xfrm>
            <a:off x="1303800" y="598575"/>
            <a:ext cx="42090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Decisão se grafo é conexo</a:t>
            </a:r>
            <a:r>
              <a:rPr lang="pt-BR"/>
              <a:t> - Slide 9</a:t>
            </a:r>
            <a:endParaRPr/>
          </a:p>
        </p:txBody>
      </p:sp>
      <p:graphicFrame>
        <p:nvGraphicFramePr>
          <p:cNvPr id="300" name="Google Shape;300;p16"/>
          <p:cNvGraphicFramePr/>
          <p:nvPr/>
        </p:nvGraphicFramePr>
        <p:xfrm>
          <a:off x="5512825" y="709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{6BBA6226-0A45-4310-8337-9C65A92F1C86}</a:tableStyleId>
              </a:tblPr>
              <a:tblGrid>
                <a:gridCol w="1094325"/>
                <a:gridCol w="1094325"/>
                <a:gridCol w="1094325"/>
              </a:tblGrid>
              <a:tr h="36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Tempo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0.0001442432403564453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6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4125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0.6239981651306152344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6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422329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139.2823009490966796875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graphicFrame>
        <p:nvGraphicFramePr>
          <p:cNvPr id="301" name="Google Shape;301;p16"/>
          <p:cNvGraphicFramePr/>
          <p:nvPr/>
        </p:nvGraphicFramePr>
        <p:xfrm>
          <a:off x="5720488" y="317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{6BBA6226-0A45-4310-8337-9C65A92F1C86}</a:tableStyleId>
              </a:tblPr>
              <a:tblGrid>
                <a:gridCol w="28676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Tempo de Busca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TBUSCA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302" name="Google Shape;3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650" y="2378275"/>
            <a:ext cx="4923374" cy="1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"/>
          <p:cNvSpPr txBox="1"/>
          <p:nvPr>
            <p:ph type="title"/>
          </p:nvPr>
        </p:nvSpPr>
        <p:spPr>
          <a:xfrm>
            <a:off x="1303800" y="598575"/>
            <a:ext cx="42090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Detecção de ciclos</a:t>
            </a:r>
            <a:r>
              <a:rPr lang="pt-BR"/>
              <a:t> - Slide 10</a:t>
            </a:r>
            <a:endParaRPr/>
          </a:p>
        </p:txBody>
      </p:sp>
      <p:graphicFrame>
        <p:nvGraphicFramePr>
          <p:cNvPr id="308" name="Google Shape;308;p17"/>
          <p:cNvGraphicFramePr/>
          <p:nvPr/>
        </p:nvGraphicFramePr>
        <p:xfrm>
          <a:off x="5512825" y="709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{6BBA6226-0A45-4310-8337-9C65A92F1C86}</a:tableStyleId>
              </a:tblPr>
              <a:tblGrid>
                <a:gridCol w="1094325"/>
                <a:gridCol w="1094325"/>
                <a:gridCol w="1094325"/>
              </a:tblGrid>
              <a:tr h="36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Tempo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0.0109875202178955078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6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4125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0.1028428077697753906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6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422329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61.2267811298370361328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graphicFrame>
        <p:nvGraphicFramePr>
          <p:cNvPr id="309" name="Google Shape;309;p17"/>
          <p:cNvGraphicFramePr/>
          <p:nvPr/>
        </p:nvGraphicFramePr>
        <p:xfrm>
          <a:off x="5928138" y="311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{6BBA6226-0A45-4310-8337-9C65A92F1C86}</a:tableStyleId>
              </a:tblPr>
              <a:tblGrid>
                <a:gridCol w="28676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Tempo de Busca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TBUSCAC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310" name="Google Shape;3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00" y="2667993"/>
            <a:ext cx="5415688" cy="1234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"/>
          <p:cNvSpPr txBox="1"/>
          <p:nvPr>
            <p:ph type="title"/>
          </p:nvPr>
        </p:nvSpPr>
        <p:spPr>
          <a:xfrm>
            <a:off x="1303800" y="598575"/>
            <a:ext cx="42090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Decisão se grafo é floresta</a:t>
            </a:r>
            <a:r>
              <a:rPr lang="pt-BR"/>
              <a:t> - Slide 11</a:t>
            </a:r>
            <a:endParaRPr/>
          </a:p>
        </p:txBody>
      </p:sp>
      <p:graphicFrame>
        <p:nvGraphicFramePr>
          <p:cNvPr id="316" name="Google Shape;316;p18"/>
          <p:cNvGraphicFramePr/>
          <p:nvPr/>
        </p:nvGraphicFramePr>
        <p:xfrm>
          <a:off x="5512825" y="709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{6BBA6226-0A45-4310-8337-9C65A92F1C86}</a:tableStyleId>
              </a:tblPr>
              <a:tblGrid>
                <a:gridCol w="1094325"/>
                <a:gridCol w="1094325"/>
                <a:gridCol w="1094325"/>
              </a:tblGrid>
              <a:tr h="36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Tempo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0.0080130100250244141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6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4125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0.3040373325347900391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6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422329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138.2779207229614257812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graphicFrame>
        <p:nvGraphicFramePr>
          <p:cNvPr id="317" name="Google Shape;317;p18"/>
          <p:cNvGraphicFramePr/>
          <p:nvPr/>
        </p:nvGraphicFramePr>
        <p:xfrm>
          <a:off x="5720488" y="317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{6BBA6226-0A45-4310-8337-9C65A92F1C86}</a:tableStyleId>
              </a:tblPr>
              <a:tblGrid>
                <a:gridCol w="28676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Tempo de Busca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TBUSCAC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318" name="Google Shape;3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900" y="2410775"/>
            <a:ext cx="4209000" cy="933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9"/>
          <p:cNvSpPr txBox="1"/>
          <p:nvPr>
            <p:ph type="title"/>
          </p:nvPr>
        </p:nvSpPr>
        <p:spPr>
          <a:xfrm>
            <a:off x="1303800" y="598575"/>
            <a:ext cx="42090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Decisão se grafo é árvore</a:t>
            </a:r>
            <a:r>
              <a:rPr lang="pt-BR"/>
              <a:t> - Slide 12</a:t>
            </a:r>
            <a:endParaRPr/>
          </a:p>
        </p:txBody>
      </p:sp>
      <p:graphicFrame>
        <p:nvGraphicFramePr>
          <p:cNvPr id="324" name="Google Shape;324;p19"/>
          <p:cNvGraphicFramePr/>
          <p:nvPr/>
        </p:nvGraphicFramePr>
        <p:xfrm>
          <a:off x="5512825" y="709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{6BBA6226-0A45-4310-8337-9C65A92F1C86}</a:tableStyleId>
              </a:tblPr>
              <a:tblGrid>
                <a:gridCol w="1094325"/>
                <a:gridCol w="1094325"/>
                <a:gridCol w="1094325"/>
              </a:tblGrid>
              <a:tr h="36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Tempo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0.0168526172637939453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6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4125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0.1112287044525146484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6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422329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54.0994732379913330078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graphicFrame>
        <p:nvGraphicFramePr>
          <p:cNvPr id="325" name="Google Shape;325;p19"/>
          <p:cNvGraphicFramePr/>
          <p:nvPr/>
        </p:nvGraphicFramePr>
        <p:xfrm>
          <a:off x="5720488" y="317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{6BBA6226-0A45-4310-8337-9C65A92F1C86}</a:tableStyleId>
              </a:tblPr>
              <a:tblGrid>
                <a:gridCol w="28676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Tempo de Busca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TBUSCA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326" name="Google Shape;3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00" y="2443068"/>
            <a:ext cx="5349525" cy="1847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0"/>
          <p:cNvSpPr txBox="1"/>
          <p:nvPr>
            <p:ph type="title"/>
          </p:nvPr>
        </p:nvSpPr>
        <p:spPr>
          <a:xfrm>
            <a:off x="1303800" y="598575"/>
            <a:ext cx="42090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Decisão se grafo é árvore</a:t>
            </a:r>
            <a:r>
              <a:rPr lang="pt-BR"/>
              <a:t> - Slide 13</a:t>
            </a:r>
            <a:endParaRPr/>
          </a:p>
        </p:txBody>
      </p:sp>
      <p:graphicFrame>
        <p:nvGraphicFramePr>
          <p:cNvPr id="332" name="Google Shape;332;p20"/>
          <p:cNvGraphicFramePr/>
          <p:nvPr/>
        </p:nvGraphicFramePr>
        <p:xfrm>
          <a:off x="5512825" y="709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{6BBA6226-0A45-4310-8337-9C65A92F1C86}</a:tableStyleId>
              </a:tblPr>
              <a:tblGrid>
                <a:gridCol w="1094325"/>
                <a:gridCol w="1094325"/>
                <a:gridCol w="1094325"/>
              </a:tblGrid>
              <a:tr h="36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Tempo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0.0108468532562255859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6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4125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0.2062160968780517578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6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422329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139.4681468009948730469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graphicFrame>
        <p:nvGraphicFramePr>
          <p:cNvPr id="333" name="Google Shape;333;p20"/>
          <p:cNvGraphicFramePr/>
          <p:nvPr/>
        </p:nvGraphicFramePr>
        <p:xfrm>
          <a:off x="5720488" y="317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{6BBA6226-0A45-4310-8337-9C65A92F1C86}</a:tableStyleId>
              </a:tblPr>
              <a:tblGrid>
                <a:gridCol w="28676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Tempo de Busca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O(n+m)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334" name="Google Shape;3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950" y="2634100"/>
            <a:ext cx="5087526" cy="6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1"/>
          <p:cNvSpPr txBox="1"/>
          <p:nvPr>
            <p:ph type="title"/>
          </p:nvPr>
        </p:nvSpPr>
        <p:spPr>
          <a:xfrm>
            <a:off x="1303800" y="598575"/>
            <a:ext cx="42090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Obter floresta geradora</a:t>
            </a:r>
            <a:r>
              <a:rPr lang="pt-BR"/>
              <a:t> - Slide 17</a:t>
            </a:r>
            <a:endParaRPr/>
          </a:p>
        </p:txBody>
      </p:sp>
      <p:graphicFrame>
        <p:nvGraphicFramePr>
          <p:cNvPr id="340" name="Google Shape;340;p21"/>
          <p:cNvGraphicFramePr/>
          <p:nvPr/>
        </p:nvGraphicFramePr>
        <p:xfrm>
          <a:off x="5512825" y="709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{6BBA6226-0A45-4310-8337-9C65A92F1C86}</a:tableStyleId>
              </a:tblPr>
              <a:tblGrid>
                <a:gridCol w="1094325"/>
                <a:gridCol w="1094325"/>
                <a:gridCol w="1094325"/>
              </a:tblGrid>
              <a:tr h="36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Tempo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0.0241346359252929688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6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4125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0.1024086475372314453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6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422329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56.9595980644226074219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graphicFrame>
        <p:nvGraphicFramePr>
          <p:cNvPr id="341" name="Google Shape;341;p21"/>
          <p:cNvGraphicFramePr/>
          <p:nvPr/>
        </p:nvGraphicFramePr>
        <p:xfrm>
          <a:off x="5720488" y="317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{6BBA6226-0A45-4310-8337-9C65A92F1C86}</a:tableStyleId>
              </a:tblPr>
              <a:tblGrid>
                <a:gridCol w="28676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Tempo de Busca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TBUSCAC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342" name="Google Shape;3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43067"/>
            <a:ext cx="5415688" cy="1876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