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0" r:id="rId5"/>
    <p:sldId id="291" r:id="rId6"/>
    <p:sldId id="268" r:id="rId7"/>
    <p:sldId id="271" r:id="rId8"/>
    <p:sldId id="272" r:id="rId9"/>
    <p:sldId id="273" r:id="rId10"/>
    <p:sldId id="259" r:id="rId11"/>
    <p:sldId id="269" r:id="rId12"/>
    <p:sldId id="275" r:id="rId13"/>
    <p:sldId id="276" r:id="rId14"/>
    <p:sldId id="292" r:id="rId15"/>
    <p:sldId id="293" r:id="rId16"/>
    <p:sldId id="277" r:id="rId17"/>
    <p:sldId id="270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61" r:id="rId26"/>
    <p:sldId id="26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5186D-0744-4771-9BE3-61CB33046EEF}" v="123" dt="2022-06-01T13:49:06.999"/>
    <p1510:client id="{1ADF052B-AEB9-467D-B614-53DCB77DC361}" v="403" dt="2022-06-13T02:54:30"/>
    <p1510:client id="{20EEA1B2-66A8-4013-9D82-520DC2FD712D}" v="238" dt="2022-06-04T17:50:27.851"/>
    <p1510:client id="{2261EB4A-C778-4C28-894F-EFA546A4674D}" v="823" dt="2022-06-02T01:33:50.415"/>
    <p1510:client id="{5E9CA173-3FBD-4C31-98A0-45B5A64F5EFC}" v="32" dt="2022-06-01T14:38:39.566"/>
    <p1510:client id="{6446E4E5-0618-4C78-9BDF-7905A2A3303A}" v="42" dt="2022-05-31T02:24:46.816"/>
    <p1510:client id="{6F2718FB-DCE3-4034-990F-4E663E885CF5}" v="65" dt="2022-06-14T00:19:36.953"/>
    <p1510:client id="{8B2350E5-A752-442B-9B97-0E7A6F9F764D}" v="224" dt="2022-06-02T03:17:30.445"/>
    <p1510:client id="{B0163949-E493-47BA-93B0-325DBCDD7F0E}" v="379" dt="2022-06-07T14:05:10.064"/>
    <p1510:client id="{E24BB23F-33F4-4E72-9BEE-61360A2806B5}" v="322" dt="2022-06-12T23:50:24.398"/>
    <p1510:client id="{FFE5C7C5-375C-425A-B6E6-D4F27574F489}" v="297" dt="2022-06-01T14:27:4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2176264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4314800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DFA86B-660A-4823-BA27-806FE283CCD1}" type="datetimeFigureOut">
              <a:rPr lang="pt-BR" smtClean="0"/>
              <a:pPr>
                <a:defRPr/>
              </a:pPr>
              <a:t>13/06/2022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BDCDF05-51A6-4BE4-A309-95C6BEEF96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344458" y="2000240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23528" y="836712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50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96752"/>
            <a:ext cx="1905000" cy="444500"/>
          </a:xfrm>
          <a:prstGeom prst="rect">
            <a:avLst/>
          </a:prstGeom>
          <a:noFill/>
        </p:spPr>
      </p:pic>
      <p:pic>
        <p:nvPicPr>
          <p:cNvPr id="2052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048" y="1268760"/>
            <a:ext cx="1803400" cy="444500"/>
          </a:xfrm>
          <a:prstGeom prst="rect">
            <a:avLst/>
          </a:prstGeom>
          <a:noFill/>
        </p:spPr>
      </p:pic>
      <p:pic>
        <p:nvPicPr>
          <p:cNvPr id="1026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1728192" cy="7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2FB2-C1FF-4B3C-B194-9CBDEC30DB74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0B00C-95CE-4AEC-94A3-DE7DDDD4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2D0C-86DA-479D-9CED-AE6293579DD9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42E0-A1D0-4661-A0D4-888DAAE597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576" y="548680"/>
            <a:ext cx="8183880" cy="10515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844824"/>
            <a:ext cx="8183880" cy="4187952"/>
          </a:xfrm>
        </p:spPr>
        <p:txBody>
          <a:bodyPr/>
          <a:lstStyle>
            <a:lvl1pPr>
              <a:buClr>
                <a:srgbClr val="C0000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86AB4A-835D-4B9D-92F3-C621FD8304D2}" type="datetimeFigureOut">
              <a:rPr lang="pt-BR" smtClean="0"/>
              <a:pPr>
                <a:defRPr/>
              </a:pPr>
              <a:t>13/06/2022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96C7DB-9350-473C-9DC9-F9BCBF8FE93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AB1EE-085E-4A2D-AB15-B4A26F7E930C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9B677-74FC-4A77-9B8B-749CAB7802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7302-360A-484F-8D49-A801FE5B726E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0CF07-D7A6-41DA-9994-B0BBABE75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8292-BF7B-4A85-8249-32840D221A83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5A0D-E323-47F5-84EB-ADEC55DC1F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B68B-2946-4EF6-AAD2-91C76E476F9F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4CEF5-9853-4050-81A6-589FE7864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14EF56-C411-4B36-BBFD-2BE13EB8B086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9967F6-010E-4645-9A9B-899AA580E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9472-29F2-4AEB-89EC-5BCCA3408A8E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A692-7090-47EA-AC93-6D4BD410AE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Arredondar Retângulo em um Canto Único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9EF021-BF98-4A74-B3D4-4A2616C9A6C1}" type="datetimeFigureOut">
              <a:rPr lang="pt-BR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E3868-D4B4-4324-B05B-8BFF53CE19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3238" y="548680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1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467544" y="1844824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CE511C6-D251-49B4-AA98-6F6B9F90ED25}" type="datetimeFigureOut">
              <a:rPr lang="pt-BR" smtClean="0"/>
              <a:pPr>
                <a:defRPr/>
              </a:pPr>
              <a:t>13/06/2022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BDFD232-FD5C-4BB9-9F74-A30380FF13A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323528" y="1655089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1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16"/>
            <a:ext cx="720080" cy="3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45720" tIns="45720" rIns="45720" bIns="45720" anchor="b">
            <a:normAutofit/>
          </a:bodyPr>
          <a:lstStyle/>
          <a:p>
            <a:r>
              <a:rPr lang="pt-BR" dirty="0"/>
              <a:t>Portfólio Digital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195"/>
            <a:r>
              <a:rPr lang="pt-BR" dirty="0"/>
              <a:t>Aluno: Iuri Souza Silva</a:t>
            </a:r>
          </a:p>
          <a:p>
            <a:pPr marL="36195"/>
            <a:r>
              <a:rPr lang="pt-BR" dirty="0"/>
              <a:t>Orientador: </a:t>
            </a:r>
            <a:r>
              <a:rPr lang="pt-BR" dirty="0">
                <a:ea typeface="+mn-lt"/>
                <a:cs typeface="+mn-lt"/>
              </a:rPr>
              <a:t>Prof. </a:t>
            </a:r>
            <a:r>
              <a:rPr lang="pt-PT" dirty="0">
                <a:ea typeface="+mn-lt"/>
                <a:cs typeface="+mn-lt"/>
              </a:rPr>
              <a:t>Dr. Alexandre Ponce de Oliveira</a:t>
            </a:r>
            <a:endParaRPr lang="pt-BR" dirty="0" err="1">
              <a:ea typeface="Verdana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Junho/2022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968649"/>
            <a:ext cx="8182180" cy="41879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  <a:buFont typeface="Arial"/>
            </a:pPr>
            <a:r>
              <a:rPr lang="pt-BR" sz="1800" dirty="0">
                <a:ea typeface="+mn-lt"/>
                <a:cs typeface="+mn-lt"/>
              </a:rPr>
              <a:t>O portfólio digital foi construído através do editor </a:t>
            </a:r>
            <a:r>
              <a:rPr lang="pt-BR" sz="1800" i="1" dirty="0">
                <a:ea typeface="+mn-lt"/>
                <a:cs typeface="+mn-lt"/>
              </a:rPr>
              <a:t>Visual Studio 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 com apenas linguagens </a:t>
            </a:r>
            <a:r>
              <a:rPr lang="pt-BR" sz="1800" i="1" dirty="0">
                <a:ea typeface="+mn-lt"/>
                <a:cs typeface="+mn-lt"/>
              </a:rPr>
              <a:t>front-</a:t>
            </a:r>
            <a:r>
              <a:rPr lang="pt-BR" sz="1800" i="1" dirty="0" err="1">
                <a:ea typeface="+mn-lt"/>
                <a:cs typeface="+mn-lt"/>
              </a:rPr>
              <a:t>end</a:t>
            </a:r>
            <a:r>
              <a:rPr lang="pt-BR" sz="1800" i="1" dirty="0">
                <a:ea typeface="+mn-lt"/>
                <a:cs typeface="+mn-lt"/>
              </a:rPr>
              <a:t>, </a:t>
            </a:r>
            <a:r>
              <a:rPr lang="pt-BR" sz="1800" dirty="0">
                <a:ea typeface="+mn-lt"/>
                <a:cs typeface="+mn-lt"/>
              </a:rPr>
              <a:t>sem a utilização de </a:t>
            </a:r>
            <a:r>
              <a:rPr lang="pt-BR" sz="1800" i="1" dirty="0">
                <a:ea typeface="+mn-lt"/>
                <a:cs typeface="+mn-lt"/>
              </a:rPr>
              <a:t>frameworks </a:t>
            </a:r>
            <a:r>
              <a:rPr lang="pt-BR" sz="1800" dirty="0">
                <a:ea typeface="+mn-lt"/>
                <a:cs typeface="+mn-lt"/>
              </a:rPr>
              <a:t>e bibliotecas. As linguagens são:</a:t>
            </a:r>
            <a:endParaRPr lang="pt-BR" dirty="0"/>
          </a:p>
          <a:p>
            <a:pPr marL="264795" indent="-264795">
              <a:lnSpc>
                <a:spcPct val="150000"/>
              </a:lnSpc>
              <a:buFont typeface="Arial"/>
            </a:pPr>
            <a:endParaRPr lang="pt-BR" sz="1800" dirty="0">
              <a:ea typeface="Verdana"/>
            </a:endParaRP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>
                <a:ea typeface="Verdana"/>
              </a:rPr>
              <a:t>HTML</a:t>
            </a: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 err="1">
                <a:ea typeface="Verdana"/>
              </a:rPr>
              <a:t>Sass</a:t>
            </a:r>
            <a:endParaRPr lang="pt-BR" sz="1800" i="1" dirty="0">
              <a:ea typeface="Verdana"/>
            </a:endParaRP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 err="1">
                <a:ea typeface="Verdana"/>
              </a:rPr>
              <a:t>JavaScript</a:t>
            </a:r>
            <a:endParaRPr lang="pt-BR" sz="1800" i="1">
              <a:ea typeface="Verdana"/>
            </a:endParaRPr>
          </a:p>
        </p:txBody>
      </p:sp>
      <p:pic>
        <p:nvPicPr>
          <p:cNvPr id="4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1A36307E-C8A8-824D-5C17-55E76F65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86" y="3938214"/>
            <a:ext cx="2743200" cy="16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Editor – Visual Studio </a:t>
            </a:r>
            <a:r>
              <a:rPr lang="pt-BR" dirty="0" err="1">
                <a:ea typeface="Verdana"/>
              </a:rPr>
              <a:t>Code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25799"/>
            <a:ext cx="8174634" cy="2616327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>
                <a:ea typeface="+mn-lt"/>
                <a:cs typeface="+mn-lt"/>
              </a:rPr>
              <a:t>Visual Studio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, ou simplesmente </a:t>
            </a:r>
            <a:r>
              <a:rPr lang="pt-BR" sz="1800" i="1" dirty="0">
                <a:ea typeface="+mn-lt"/>
                <a:cs typeface="+mn-lt"/>
              </a:rPr>
              <a:t>VS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, é um editor de código-fonte que auxilia os desenvolvedores de software. Como forma de agilizar a escrita do código, o </a:t>
            </a:r>
            <a:r>
              <a:rPr lang="pt-BR" sz="1800" i="1" dirty="0">
                <a:ea typeface="+mn-lt"/>
                <a:cs typeface="+mn-lt"/>
              </a:rPr>
              <a:t>VS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 tem a ferramenta </a:t>
            </a:r>
            <a:r>
              <a:rPr lang="pt-BR" sz="1800" i="1" dirty="0" err="1">
                <a:ea typeface="+mn-lt"/>
                <a:cs typeface="+mn-lt"/>
              </a:rPr>
              <a:t>IntelliSense</a:t>
            </a:r>
            <a:r>
              <a:rPr lang="pt-BR" sz="1800" dirty="0">
                <a:ea typeface="+mn-lt"/>
                <a:cs typeface="+mn-lt"/>
              </a:rPr>
              <a:t> integrada, que verifica possíveis erros enquanto você digita, além do seu </a:t>
            </a:r>
            <a:r>
              <a:rPr lang="pt-BR" sz="1800" i="1" dirty="0">
                <a:ea typeface="+mn-lt"/>
                <a:cs typeface="+mn-lt"/>
              </a:rPr>
              <a:t>autocomplete</a:t>
            </a:r>
            <a:r>
              <a:rPr lang="pt-BR" sz="1800" dirty="0">
                <a:ea typeface="+mn-lt"/>
                <a:cs typeface="+mn-lt"/>
              </a:rPr>
              <a:t> e diversos </a:t>
            </a:r>
            <a:r>
              <a:rPr lang="pt-BR" sz="1800" i="1" dirty="0">
                <a:ea typeface="+mn-lt"/>
                <a:cs typeface="+mn-lt"/>
              </a:rPr>
              <a:t>plugins que ajudam a economizar tempo.</a:t>
            </a:r>
            <a:endParaRPr lang="pt-BR" sz="1800" dirty="0">
              <a:ea typeface="+mn-lt"/>
              <a:cs typeface="+mn-lt"/>
            </a:endParaRP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B3F98194-1A8D-DDD9-F624-0E54FC66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65" y="4679998"/>
            <a:ext cx="1398176" cy="1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 - HTML</a:t>
            </a:r>
            <a:endParaRPr lang="pt-BR" b="0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983241"/>
            <a:ext cx="8181681" cy="222722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>
                <a:ea typeface="Verdana"/>
              </a:rPr>
              <a:t>HTML</a:t>
            </a:r>
            <a:r>
              <a:rPr lang="pt-BR" sz="1800" dirty="0">
                <a:ea typeface="+mn-lt"/>
                <a:cs typeface="+mn-lt"/>
              </a:rPr>
              <a:t> é a linguagem de marcação que nós usamos para estruturar e dar significado para o nosso conteúdo web. Por exemplo, definindo parágrafos, cabeçalhos e tabelas. Para uma boa experiência do usuário foram aplicadas boas práticas de código, acessibilidade, performance e </a:t>
            </a:r>
            <a:r>
              <a:rPr lang="pt-BR" sz="1800" i="1" dirty="0">
                <a:ea typeface="+mn-lt"/>
                <a:cs typeface="+mn-lt"/>
              </a:rPr>
              <a:t>SEO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marL="264795" indent="-264795">
              <a:lnSpc>
                <a:spcPct val="150000"/>
              </a:lnSpc>
            </a:pPr>
            <a:endParaRPr lang="pt-BR" sz="1800" dirty="0">
              <a:ea typeface="Verdana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25D885-B074-ACFC-ED9E-EABC5E8A7E83}"/>
              </a:ext>
            </a:extLst>
          </p:cNvPr>
          <p:cNvSpPr txBox="1"/>
          <p:nvPr/>
        </p:nvSpPr>
        <p:spPr>
          <a:xfrm>
            <a:off x="2655652" y="5963055"/>
            <a:ext cx="36673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Ferramenta </a:t>
            </a:r>
            <a:r>
              <a:rPr lang="pt-BR" sz="1200" dirty="0" err="1"/>
              <a:t>Lighthouse</a:t>
            </a:r>
            <a:endParaRPr lang="pt-BR" sz="1200" dirty="0"/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383CB91-79FC-BD2D-F9C4-59388D40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4621733"/>
            <a:ext cx="4114800" cy="11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6774"/>
            <a:ext cx="8178751" cy="2269764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dirty="0">
                <a:ea typeface="+mn-lt"/>
                <a:cs typeface="+mn-lt"/>
              </a:rPr>
              <a:t> é um </a:t>
            </a:r>
            <a:r>
              <a:rPr lang="pt-BR" sz="1800" dirty="0" err="1">
                <a:ea typeface="+mn-lt"/>
                <a:cs typeface="+mn-lt"/>
              </a:rPr>
              <a:t>pré</a:t>
            </a:r>
            <a:r>
              <a:rPr lang="pt-BR" sz="1800" dirty="0">
                <a:ea typeface="+mn-lt"/>
                <a:cs typeface="+mn-lt"/>
              </a:rPr>
              <a:t>-processador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, que nos permite fazer coisas muito além das que estamos acostumados a fazer normalmente no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. Com ele, podemos criar variáveis, separar o nosso estilo</a:t>
            </a:r>
            <a:r>
              <a:rPr lang="pt-BR" sz="1800" i="1" dirty="0">
                <a:ea typeface="+mn-lt"/>
                <a:cs typeface="+mn-lt"/>
              </a:rPr>
              <a:t> </a:t>
            </a:r>
            <a:r>
              <a:rPr lang="pt-BR" sz="1800" dirty="0">
                <a:ea typeface="+mn-lt"/>
                <a:cs typeface="+mn-lt"/>
              </a:rPr>
              <a:t>em módulos, criar funções, implementar lógica de programação, e entre outras coisas que não temos no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3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B02B69-78B9-0CDA-E2A0-52244572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8" y="2809875"/>
            <a:ext cx="2600325" cy="3276600"/>
          </a:xfrm>
          <a:prstGeom prst="rect">
            <a:avLst/>
          </a:prstGeom>
        </p:spPr>
      </p:pic>
      <p:pic>
        <p:nvPicPr>
          <p:cNvPr id="12" name="Gráfico 12">
            <a:extLst>
              <a:ext uri="{FF2B5EF4-FFF2-40B4-BE49-F238E27FC236}">
                <a16:creationId xmlns:a16="http://schemas.microsoft.com/office/drawing/2014/main" id="{EF510032-18A5-128C-9C93-79AF2E8D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6450" y="2236798"/>
            <a:ext cx="2743199" cy="231753"/>
          </a:xfrm>
          <a:prstGeom prst="rect">
            <a:avLst/>
          </a:prstGeom>
        </p:spPr>
      </p:pic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2F9E38B-FDC1-5319-A176-06088858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1" y="3041776"/>
            <a:ext cx="4732866" cy="23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EE92D00-64C6-C969-0C7C-5E6C9E502AE1}"/>
              </a:ext>
            </a:extLst>
          </p:cNvPr>
          <p:cNvSpPr txBox="1">
            <a:spLocks/>
          </p:cNvSpPr>
          <p:nvPr/>
        </p:nvSpPr>
        <p:spPr bwMode="auto">
          <a:xfrm>
            <a:off x="492576" y="2012221"/>
            <a:ext cx="8188478" cy="225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Outra vantagem de utilizar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é a compatibilidade. Dependendo da propriedade </a:t>
            </a:r>
            <a:r>
              <a:rPr lang="pt-BR" sz="1800" i="1" dirty="0">
                <a:ea typeface="+mn-lt"/>
                <a:cs typeface="+mn-lt"/>
              </a:rPr>
              <a:t>CSS </a:t>
            </a:r>
            <a:r>
              <a:rPr lang="pt-BR" sz="1800" dirty="0">
                <a:ea typeface="+mn-lt"/>
                <a:cs typeface="+mn-lt"/>
              </a:rPr>
              <a:t>precisamos colocar os prefixos para cada um dos navegadores para ter compatibilidade. Com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não é preciso colocar os prefixos, na hora da compilação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adiciona automaticamente no </a:t>
            </a:r>
            <a:r>
              <a:rPr lang="pt-BR" sz="1800" i="1" dirty="0">
                <a:ea typeface="+mn-lt"/>
                <a:cs typeface="+mn-lt"/>
              </a:rPr>
              <a:t>CSS </a:t>
            </a:r>
            <a:r>
              <a:rPr lang="pt-BR" sz="1800" dirty="0">
                <a:ea typeface="+mn-lt"/>
                <a:cs typeface="+mn-lt"/>
              </a:rPr>
              <a:t>os prefixos.</a:t>
            </a:r>
          </a:p>
        </p:txBody>
      </p:sp>
      <p:pic>
        <p:nvPicPr>
          <p:cNvPr id="12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4360A3-F398-0B33-F850-786BE444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86" y="4539623"/>
            <a:ext cx="3483944" cy="1638246"/>
          </a:xfrm>
          <a:prstGeom prst="rect">
            <a:avLst/>
          </a:prstGeom>
        </p:spPr>
      </p:pic>
      <p:pic>
        <p:nvPicPr>
          <p:cNvPr id="14" name="Imagem 7" descr="Texto&#10;&#10;Descrição gerada automaticamente">
            <a:extLst>
              <a:ext uri="{FF2B5EF4-FFF2-40B4-BE49-F238E27FC236}">
                <a16:creationId xmlns:a16="http://schemas.microsoft.com/office/drawing/2014/main" id="{A1EAFD4E-BDB8-1FA3-4859-756527CD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56" y="4453845"/>
            <a:ext cx="2804043" cy="18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0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 - </a:t>
            </a:r>
            <a:r>
              <a:rPr lang="pt-BR" dirty="0" err="1">
                <a:ea typeface="Verdana"/>
              </a:rPr>
              <a:t>JavaScript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5558"/>
            <a:ext cx="8180716" cy="2622205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 err="1">
                <a:ea typeface="Verdana"/>
              </a:rPr>
              <a:t>JavaScript</a:t>
            </a:r>
            <a:r>
              <a:rPr lang="pt-BR" sz="1800" dirty="0">
                <a:ea typeface="Verdana"/>
              </a:rPr>
              <a:t> é uma linguagem de programação que permite criar conteúdo dinâmicos, isso é, controlar multimídias, imagens animadas, menu, modal, e tudo o mais que é </a:t>
            </a:r>
            <a:r>
              <a:rPr lang="pt-BR" sz="1800" dirty="0">
                <a:ea typeface="+mn-lt"/>
                <a:cs typeface="+mn-lt"/>
              </a:rPr>
              <a:t>interativo. Assim como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dirty="0">
                <a:ea typeface="+mn-lt"/>
                <a:cs typeface="+mn-lt"/>
              </a:rPr>
              <a:t>, a sua utilização no portfólio digital foi em módulos. Os módulos </a:t>
            </a:r>
            <a:r>
              <a:rPr lang="pt-BR" sz="1800" i="1" dirty="0" err="1">
                <a:ea typeface="+mn-lt"/>
                <a:cs typeface="+mn-lt"/>
              </a:rPr>
              <a:t>JavaScript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permitem que você divida seu código em arquivos separados. Isso facilita a manutenção do código.</a:t>
            </a:r>
            <a:endParaRPr lang="pt-BR" sz="1800" dirty="0">
              <a:ea typeface="Verdana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5B653FB-E0B0-6E99-A66E-9D4E113A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5" y="5110336"/>
            <a:ext cx="6887182" cy="9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A4F117-A4DB-D5D0-8864-8C77AAF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47" y="2178199"/>
            <a:ext cx="8148012" cy="2731535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Os seis projetos que estão no portfólio digital foram desenvolvido durante o curso, um de cada semestre.</a:t>
            </a:r>
            <a:r>
              <a:rPr lang="pt-BR" sz="1800" dirty="0">
                <a:ea typeface="Verdana"/>
              </a:rPr>
              <a:t> Os projetos realizados tem foco no desenvolvimento </a:t>
            </a:r>
            <a:r>
              <a:rPr lang="pt-BR" sz="1800" i="1" dirty="0">
                <a:ea typeface="Verdana"/>
              </a:rPr>
              <a:t>front-</a:t>
            </a:r>
            <a:r>
              <a:rPr lang="pt-BR" sz="1800" i="1" dirty="0" err="1">
                <a:ea typeface="Verdana"/>
              </a:rPr>
              <a:t>end</a:t>
            </a:r>
            <a:r>
              <a:rPr lang="pt-BR" sz="1800" dirty="0">
                <a:ea typeface="Verdana"/>
              </a:rPr>
              <a:t> e </a:t>
            </a:r>
            <a:r>
              <a:rPr lang="pt-BR" sz="1800" i="1" dirty="0">
                <a:ea typeface="Verdana"/>
              </a:rPr>
              <a:t>ui/</a:t>
            </a:r>
            <a:r>
              <a:rPr lang="pt-BR" sz="1800" i="1" dirty="0" err="1">
                <a:ea typeface="Verdana"/>
              </a:rPr>
              <a:t>ux</a:t>
            </a:r>
            <a:r>
              <a:rPr lang="pt-BR" sz="1800" i="1" dirty="0">
                <a:ea typeface="Verdana"/>
              </a:rPr>
              <a:t> design</a:t>
            </a:r>
            <a:r>
              <a:rPr lang="pt-BR" sz="1800" dirty="0">
                <a:ea typeface="Verdana"/>
              </a:rPr>
              <a:t>.</a:t>
            </a:r>
            <a:endParaRPr lang="pt-BR">
              <a:ea typeface="Verdana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94079AF8-C38A-90A8-498C-2BCDB7D4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27" y="4010757"/>
            <a:ext cx="1901337" cy="1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Blog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302024"/>
            <a:ext cx="8194667" cy="2337904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Criação de Conteúdo Web</a:t>
            </a:r>
            <a:r>
              <a:rPr lang="pt-BR" sz="1800" dirty="0">
                <a:ea typeface="+mn-lt"/>
                <a:cs typeface="+mn-lt"/>
              </a:rPr>
              <a:t> foi definido para que os alunos a </a:t>
            </a:r>
            <a:r>
              <a:rPr lang="pt-BR" sz="1800" b="1" dirty="0">
                <a:ea typeface="+mn-lt"/>
                <a:cs typeface="+mn-lt"/>
              </a:rPr>
              <a:t>construção de um</a:t>
            </a:r>
            <a:r>
              <a:rPr lang="pt-BR" sz="1800" dirty="0">
                <a:ea typeface="+mn-lt"/>
                <a:cs typeface="+mn-lt"/>
              </a:rPr>
              <a:t> </a:t>
            </a:r>
            <a:r>
              <a:rPr lang="pt-BR" sz="1800" b="1" dirty="0">
                <a:ea typeface="+mn-lt"/>
                <a:cs typeface="+mn-lt"/>
              </a:rPr>
              <a:t>blog</a:t>
            </a:r>
            <a:r>
              <a:rPr lang="pt-BR" sz="1800" dirty="0">
                <a:ea typeface="+mn-lt"/>
                <a:cs typeface="+mn-lt"/>
              </a:rPr>
              <a:t>, juntando o conteúdo da aula de </a:t>
            </a:r>
            <a:r>
              <a:rPr lang="pt-BR" sz="1800" b="1" dirty="0">
                <a:ea typeface="+mn-lt"/>
                <a:cs typeface="+mn-lt"/>
              </a:rPr>
              <a:t>Leitura e Produção de Textos</a:t>
            </a:r>
            <a:r>
              <a:rPr lang="pt-BR" sz="1800" dirty="0">
                <a:ea typeface="+mn-lt"/>
                <a:cs typeface="+mn-lt"/>
              </a:rPr>
              <a:t>, onde foram feitos artigos, e com os conhecimentos em desenvolvimento </a:t>
            </a:r>
            <a:r>
              <a:rPr lang="pt-BR" sz="1800" i="1" dirty="0">
                <a:ea typeface="+mn-lt"/>
                <a:cs typeface="+mn-lt"/>
              </a:rPr>
              <a:t>web </a:t>
            </a:r>
            <a:r>
              <a:rPr lang="pt-BR" sz="1800" dirty="0">
                <a:ea typeface="+mn-lt"/>
                <a:cs typeface="+mn-lt"/>
              </a:rPr>
              <a:t>das aulas de </a:t>
            </a:r>
            <a:r>
              <a:rPr lang="pt-BR" sz="1800" b="1" dirty="0">
                <a:ea typeface="+mn-lt"/>
                <a:cs typeface="+mn-lt"/>
              </a:rPr>
              <a:t>Padrões de Projeto de Sítios Internet I</a:t>
            </a:r>
            <a:r>
              <a:rPr lang="pt-BR" sz="18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F33075-B411-81E1-5A0C-7BE8C7CD843D}"/>
              </a:ext>
            </a:extLst>
          </p:cNvPr>
          <p:cNvSpPr txBox="1"/>
          <p:nvPr/>
        </p:nvSpPr>
        <p:spPr>
          <a:xfrm>
            <a:off x="7033097" y="1079771"/>
            <a:ext cx="16439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1º </a:t>
            </a:r>
            <a:r>
              <a:rPr lang="pt-BR" sz="2000" b="1" i="1" dirty="0">
                <a:latin typeface="Arial"/>
                <a:ea typeface="Verdana"/>
                <a:cs typeface="Arial"/>
              </a:rPr>
              <a:t>Semestre</a:t>
            </a:r>
            <a:endParaRPr lang="pt-BR" sz="2000" b="1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17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Materialize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49624"/>
            <a:ext cx="8180232" cy="38260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disciplina de </a:t>
            </a:r>
            <a:r>
              <a:rPr lang="pt-BR" sz="1800" b="1" dirty="0">
                <a:ea typeface="+mn-lt"/>
                <a:cs typeface="+mn-lt"/>
              </a:rPr>
              <a:t>Padrões de Projeto de Sítios Internet II</a:t>
            </a:r>
            <a:r>
              <a:rPr lang="pt-BR" sz="1800" dirty="0">
                <a:ea typeface="+mn-lt"/>
                <a:cs typeface="+mn-lt"/>
              </a:rPr>
              <a:t> foi </a:t>
            </a:r>
            <a:r>
              <a:rPr lang="pt-BR" sz="1800" b="1" dirty="0">
                <a:ea typeface="+mn-lt"/>
                <a:cs typeface="+mn-lt"/>
              </a:rPr>
              <a:t>desenvolvido um portfólio</a:t>
            </a:r>
            <a:r>
              <a:rPr lang="pt-BR" sz="1800" dirty="0">
                <a:ea typeface="+mn-lt"/>
                <a:cs typeface="+mn-lt"/>
              </a:rPr>
              <a:t> que teve como objetivo o ensino de responsividade na </a:t>
            </a:r>
            <a:r>
              <a:rPr lang="pt-BR" sz="1800" i="1" dirty="0">
                <a:ea typeface="+mn-lt"/>
                <a:cs typeface="+mn-lt"/>
              </a:rPr>
              <a:t>web</a:t>
            </a:r>
            <a:r>
              <a:rPr lang="pt-BR" sz="1800" dirty="0">
                <a:ea typeface="+mn-lt"/>
                <a:cs typeface="+mn-lt"/>
              </a:rPr>
              <a:t>. Foi aprendido na prática como deixar elementos responsivos com </a:t>
            </a:r>
            <a:r>
              <a:rPr lang="pt-BR" sz="1800" i="1" dirty="0">
                <a:ea typeface="+mn-lt"/>
                <a:cs typeface="+mn-lt"/>
              </a:rPr>
              <a:t>medias queries</a:t>
            </a:r>
            <a:r>
              <a:rPr lang="pt-BR" sz="1800" dirty="0">
                <a:ea typeface="+mn-lt"/>
                <a:cs typeface="+mn-lt"/>
              </a:rPr>
              <a:t>, além disso, foi abordado também o </a:t>
            </a:r>
            <a:r>
              <a:rPr lang="pt-BR" sz="1800" i="1" dirty="0">
                <a:ea typeface="+mn-lt"/>
                <a:cs typeface="+mn-lt"/>
              </a:rPr>
              <a:t>framework CSS Materialize</a:t>
            </a:r>
            <a:r>
              <a:rPr lang="pt-BR" sz="1800" dirty="0">
                <a:ea typeface="+mn-lt"/>
                <a:cs typeface="+mn-lt"/>
              </a:rPr>
              <a:t>. O </a:t>
            </a:r>
            <a:r>
              <a:rPr lang="pt-BR" sz="1800" i="1" dirty="0">
                <a:ea typeface="+mn-lt"/>
                <a:cs typeface="+mn-lt"/>
              </a:rPr>
              <a:t>Materialize </a:t>
            </a:r>
            <a:r>
              <a:rPr lang="pt-BR" sz="1800" dirty="0">
                <a:ea typeface="+mn-lt"/>
                <a:cs typeface="+mn-lt"/>
              </a:rPr>
              <a:t>resolve o problema de responsividade com seus componentes, esses componentes são funções </a:t>
            </a:r>
            <a:r>
              <a:rPr lang="pt-BR" sz="1800" i="1" dirty="0">
                <a:ea typeface="+mn-lt"/>
                <a:cs typeface="+mn-lt"/>
              </a:rPr>
              <a:t>CSS </a:t>
            </a:r>
            <a:r>
              <a:rPr lang="pt-BR" sz="1800" dirty="0">
                <a:ea typeface="+mn-lt"/>
                <a:cs typeface="+mn-lt"/>
              </a:rPr>
              <a:t>que descrevem o que deve aparecer na </a:t>
            </a:r>
            <a:r>
              <a:rPr lang="pt-BR" sz="1800" i="1" dirty="0">
                <a:ea typeface="+mn-lt"/>
                <a:cs typeface="+mn-lt"/>
              </a:rPr>
              <a:t>interface</a:t>
            </a:r>
            <a:r>
              <a:rPr lang="pt-BR" sz="1800" dirty="0">
                <a:ea typeface="+mn-lt"/>
                <a:cs typeface="+mn-lt"/>
              </a:rPr>
              <a:t>. 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EA82E4-44CD-087E-084E-DA840D5D4FD1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2º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9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O que é um Portfólio?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26253"/>
            <a:ext cx="8181837" cy="2275626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O portfólio é uma coleção de materiais ou trabalhos desenvolvidos por um profissional que demonstra suas habilidades, qualificações e experiências. Um portfólio pode ser usado para atrair clientes, fechar negócios, candidatar a empregos e outros fins acadêmicos.</a:t>
            </a:r>
            <a:endParaRPr lang="pt-BR" sz="1800">
              <a:ea typeface="+mn-lt"/>
              <a:cs typeface="+mn-lt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2D5976BA-9F3C-0816-CF09-4B0B0B4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96" y="4104052"/>
            <a:ext cx="1916350" cy="19260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6774"/>
            <a:ext cx="8187527" cy="2387727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Programação de Sítios Internet</a:t>
            </a:r>
            <a:r>
              <a:rPr lang="pt-BR" sz="1800" dirty="0">
                <a:ea typeface="+mn-lt"/>
                <a:cs typeface="+mn-lt"/>
              </a:rPr>
              <a:t> foi definido para os alunos </a:t>
            </a:r>
            <a:r>
              <a:rPr lang="pt-BR" sz="1800" b="1" dirty="0">
                <a:ea typeface="+mn-lt"/>
                <a:cs typeface="+mn-lt"/>
              </a:rPr>
              <a:t>cria uma validação de formulário</a:t>
            </a:r>
            <a:r>
              <a:rPr lang="pt-BR" sz="1800" dirty="0">
                <a:ea typeface="+mn-lt"/>
                <a:cs typeface="+mn-lt"/>
              </a:rPr>
              <a:t>, o projeto tinha com o objetivo fazer uma validação com o uso dos conceitos utilizados em aulas com a linguagem de programação </a:t>
            </a:r>
            <a:r>
              <a:rPr lang="pt-BR" sz="1800" i="1" dirty="0" err="1">
                <a:ea typeface="+mn-lt"/>
                <a:cs typeface="+mn-lt"/>
              </a:rPr>
              <a:t>JavaScript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junto com o </a:t>
            </a:r>
            <a:r>
              <a:rPr lang="pt-BR" sz="1800" i="1" dirty="0">
                <a:ea typeface="+mn-lt"/>
                <a:cs typeface="+mn-lt"/>
              </a:rPr>
              <a:t>framework CSS </a:t>
            </a:r>
            <a:r>
              <a:rPr lang="pt-BR" sz="1800" i="1" dirty="0" err="1">
                <a:ea typeface="+mn-lt"/>
                <a:cs typeface="+mn-lt"/>
              </a:rPr>
              <a:t>Bootstrap</a:t>
            </a:r>
            <a:r>
              <a:rPr lang="pt-BR" sz="1800" dirty="0">
                <a:ea typeface="+mn-lt"/>
                <a:cs typeface="+mn-lt"/>
              </a:rPr>
              <a:t>. </a:t>
            </a:r>
            <a:endParaRPr lang="pt-BR" sz="1800" dirty="0">
              <a:ea typeface="Verdana"/>
            </a:endParaRPr>
          </a:p>
          <a:p>
            <a:pPr marL="264795" indent="-264795" algn="just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FAA695-92EE-D7EB-CF3D-8E8661BCD26A}"/>
              </a:ext>
            </a:extLst>
          </p:cNvPr>
          <p:cNvSpPr txBox="1"/>
          <p:nvPr/>
        </p:nvSpPr>
        <p:spPr>
          <a:xfrm>
            <a:off x="6974732" y="1079771"/>
            <a:ext cx="17023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3º </a:t>
            </a:r>
            <a:r>
              <a:rPr lang="pt-BR" sz="2000" b="1" i="1" dirty="0">
                <a:latin typeface="Arial"/>
                <a:ea typeface="Verdana"/>
                <a:cs typeface="Arial"/>
              </a:rPr>
              <a:t>Semestre</a:t>
            </a:r>
          </a:p>
        </p:txBody>
      </p:sp>
    </p:spTree>
    <p:extLst>
      <p:ext uri="{BB962C8B-B14F-4D97-AF65-F5344CB8AC3E}">
        <p14:creationId xmlns:p14="http://schemas.microsoft.com/office/powerpoint/2010/main" val="381392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Design digital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35349"/>
            <a:ext cx="8183880" cy="27020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disciplina de </a:t>
            </a:r>
            <a:r>
              <a:rPr lang="pt-BR" sz="1800" b="1" dirty="0">
                <a:ea typeface="+mn-lt"/>
                <a:cs typeface="+mn-lt"/>
              </a:rPr>
              <a:t>Projeto de Navegação e Interação</a:t>
            </a:r>
            <a:r>
              <a:rPr lang="pt-BR" sz="1800" dirty="0">
                <a:ea typeface="+mn-lt"/>
                <a:cs typeface="+mn-lt"/>
              </a:rPr>
              <a:t> foi proposto o </a:t>
            </a:r>
            <a:r>
              <a:rPr lang="pt-BR" sz="1800" b="1" dirty="0">
                <a:ea typeface="+mn-lt"/>
                <a:cs typeface="+mn-lt"/>
              </a:rPr>
              <a:t>desenvolvimento do </a:t>
            </a:r>
            <a:r>
              <a:rPr lang="pt-BR" sz="1800" b="1" i="1" dirty="0">
                <a:ea typeface="+mn-lt"/>
                <a:cs typeface="+mn-lt"/>
              </a:rPr>
              <a:t>design </a:t>
            </a:r>
            <a:r>
              <a:rPr lang="pt-BR" sz="1800" b="1" dirty="0">
                <a:ea typeface="+mn-lt"/>
                <a:cs typeface="+mn-lt"/>
              </a:rPr>
              <a:t>digital do nosso portfólio</a:t>
            </a:r>
            <a:r>
              <a:rPr lang="pt-BR" sz="1800" dirty="0">
                <a:ea typeface="+mn-lt"/>
                <a:cs typeface="+mn-lt"/>
              </a:rPr>
              <a:t>, onde os alunos deveriam seguir as normas da Fatec de Lins para a realização do projeto. Diante a essa realização foram feitas pesquisas pelos próprios alunos, umas das minhas pesquisas foram o </a:t>
            </a:r>
            <a:r>
              <a:rPr lang="pt-BR" sz="1800" i="1" dirty="0">
                <a:ea typeface="+mn-lt"/>
                <a:cs typeface="+mn-lt"/>
              </a:rPr>
              <a:t>design system</a:t>
            </a:r>
            <a:r>
              <a:rPr lang="pt-BR" sz="1800" dirty="0">
                <a:ea typeface="+mn-lt"/>
                <a:cs typeface="+mn-lt"/>
              </a:rPr>
              <a:t> e a usabilidade.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BB380B-87EC-0C92-0A2B-03A0A67DAFED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4º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95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</a:t>
            </a:r>
            <a:r>
              <a:rPr lang="pt-BR" dirty="0" err="1">
                <a:ea typeface="Verdana"/>
              </a:rPr>
              <a:t>SisTG</a:t>
            </a:r>
            <a:endParaRPr lang="pt-BR">
              <a:ea typeface="Verdan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54399"/>
            <a:ext cx="8187373" cy="26830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Projeto de Prototipagem e Testes de Usabilidade</a:t>
            </a:r>
            <a:r>
              <a:rPr lang="pt-BR" sz="1800" dirty="0">
                <a:ea typeface="+mn-lt"/>
                <a:cs typeface="+mn-lt"/>
              </a:rPr>
              <a:t> foi proposto o </a:t>
            </a:r>
            <a:r>
              <a:rPr lang="pt-BR" sz="1800" b="1" dirty="0">
                <a:ea typeface="+mn-lt"/>
                <a:cs typeface="+mn-lt"/>
              </a:rPr>
              <a:t>desenvolvimento de um </a:t>
            </a:r>
            <a:r>
              <a:rPr lang="pt-BR" sz="1800" b="1" i="1" dirty="0">
                <a:ea typeface="+mn-lt"/>
                <a:cs typeface="+mn-lt"/>
              </a:rPr>
              <a:t>design </a:t>
            </a:r>
            <a:r>
              <a:rPr lang="pt-BR" sz="1800" b="1" dirty="0">
                <a:ea typeface="+mn-lt"/>
                <a:cs typeface="+mn-lt"/>
              </a:rPr>
              <a:t>de sistema de gestão de trabalhos</a:t>
            </a:r>
            <a:r>
              <a:rPr lang="pt-BR" sz="1800" dirty="0">
                <a:ea typeface="+mn-lt"/>
                <a:cs typeface="+mn-lt"/>
              </a:rPr>
              <a:t>, uma plataforma onde os alunos poderiam subir seus trabalhos escolares e os professores receberiam para avaliá-los. Esse projeto teve como objetivo aplicar os testes de usabilidade.</a:t>
            </a:r>
            <a:endParaRPr lang="pt-BR" dirty="0"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1C76C7-D6B0-33BE-ACA9-7D4CB73BA1D6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5º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41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 – </a:t>
            </a:r>
            <a:r>
              <a:rPr lang="pt-BR" dirty="0" err="1">
                <a:ea typeface="Verdana"/>
              </a:rPr>
              <a:t>InstituDev</a:t>
            </a:r>
            <a:endParaRPr lang="pt-BR">
              <a:ea typeface="Verdan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21049"/>
            <a:ext cx="8184246" cy="38069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Criação de Empresas para Internet</a:t>
            </a:r>
            <a:r>
              <a:rPr lang="pt-BR" sz="1800" dirty="0">
                <a:ea typeface="+mn-lt"/>
                <a:cs typeface="+mn-lt"/>
              </a:rPr>
              <a:t> sobre foi proposto a </a:t>
            </a:r>
            <a:r>
              <a:rPr lang="pt-BR" sz="1800" b="1" dirty="0">
                <a:ea typeface="+mn-lt"/>
                <a:cs typeface="+mn-lt"/>
              </a:rPr>
              <a:t>construção para a resolução de um dos problemas do site da ONU Brasil</a:t>
            </a:r>
            <a:r>
              <a:rPr lang="pt-BR" sz="1800" dirty="0">
                <a:ea typeface="+mn-lt"/>
                <a:cs typeface="+mn-lt"/>
              </a:rPr>
              <a:t>. Criamos </a:t>
            </a:r>
            <a:r>
              <a:rPr lang="pt-BR" sz="1800" i="1" dirty="0">
                <a:ea typeface="+mn-lt"/>
                <a:cs typeface="+mn-lt"/>
              </a:rPr>
              <a:t>design </a:t>
            </a:r>
            <a:r>
              <a:rPr lang="pt-BR" sz="1800" dirty="0">
                <a:ea typeface="+mn-lt"/>
                <a:cs typeface="+mn-lt"/>
              </a:rPr>
              <a:t>de um aplicativo que assegura a igualdade de acesso para todos os homens e mulheres à educação técnica, profissional e superior. Para isso foram realizadas várias pesquisas e testes de usabilidade com o público-alvo, além de focar na metodologia </a:t>
            </a:r>
            <a:r>
              <a:rPr lang="pt-BR" sz="1800" i="1" dirty="0">
                <a:ea typeface="+mn-lt"/>
                <a:cs typeface="+mn-lt"/>
              </a:rPr>
              <a:t>design </a:t>
            </a:r>
            <a:r>
              <a:rPr lang="pt-BR" sz="1800" i="1" dirty="0" err="1">
                <a:ea typeface="+mn-lt"/>
                <a:cs typeface="+mn-lt"/>
              </a:rPr>
              <a:t>thinking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5B2E65-B8EF-ABA9-19DE-1348DF28E964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6º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50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Portfólio Digital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3AB9CD5-BB5C-EF56-E6C0-78A04144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36" y="2401169"/>
            <a:ext cx="4599038" cy="30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63924"/>
            <a:ext cx="8186514" cy="19972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O</a:t>
            </a:r>
            <a:r>
              <a:rPr lang="pt-BR" sz="1800" dirty="0">
                <a:ea typeface="+mn-lt"/>
                <a:cs typeface="+mn-lt"/>
              </a:rPr>
              <a:t> intuito do portfólio digital é mostrar as minhas qualificações com práticas. Pois ele será uma vitrine conectada à </a:t>
            </a:r>
            <a:r>
              <a:rPr lang="pt-BR" sz="1800" i="1" dirty="0">
                <a:ea typeface="+mn-lt"/>
                <a:cs typeface="+mn-lt"/>
              </a:rPr>
              <a:t>internet </a:t>
            </a:r>
            <a:r>
              <a:rPr lang="pt-BR" sz="1800" dirty="0">
                <a:ea typeface="+mn-lt"/>
                <a:cs typeface="+mn-lt"/>
              </a:rPr>
              <a:t>para atrair possíveis clientes ou conseguir um novo emprego.</a:t>
            </a:r>
            <a:endParaRPr lang="pt-BR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590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Perguntas?</a:t>
            </a:r>
            <a:endParaRPr lang="pt-BR" dirty="0"/>
          </a:p>
        </p:txBody>
      </p:sp>
      <p:pic>
        <p:nvPicPr>
          <p:cNvPr id="4" name="Imagem 5" descr="Uma imagem contendo bolo, placar, trem&#10;&#10;Descrição gerada automaticamente">
            <a:extLst>
              <a:ext uri="{FF2B5EF4-FFF2-40B4-BE49-F238E27FC236}">
                <a16:creationId xmlns:a16="http://schemas.microsoft.com/office/drawing/2014/main" id="{39CB1D10-5AA4-3A96-6C81-ED228071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16" y="2430966"/>
            <a:ext cx="2921620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6030" y="2150410"/>
            <a:ext cx="8150115" cy="2270981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criação do portfólio digital foi utilizado um conjunto de padrões, mais conhecido como d</a:t>
            </a:r>
            <a:r>
              <a:rPr lang="pt-BR" sz="1800" i="1" dirty="0">
                <a:ea typeface="+mn-lt"/>
                <a:cs typeface="+mn-lt"/>
              </a:rPr>
              <a:t>esign system. O design system</a:t>
            </a:r>
            <a:r>
              <a:rPr lang="pt-BR" sz="1800" dirty="0">
                <a:ea typeface="+mn-lt"/>
                <a:cs typeface="+mn-lt"/>
              </a:rPr>
              <a:t> é uma coleção de componentes reutilizáveis, padronizados para determinado produto ou sistema. O d</a:t>
            </a:r>
            <a:r>
              <a:rPr lang="pt-BR" sz="1800" i="1" dirty="0">
                <a:ea typeface="+mn-lt"/>
                <a:cs typeface="+mn-lt"/>
              </a:rPr>
              <a:t>esign system</a:t>
            </a:r>
            <a:r>
              <a:rPr lang="pt-BR" sz="1800" dirty="0">
                <a:ea typeface="+mn-lt"/>
                <a:cs typeface="+mn-lt"/>
              </a:rPr>
              <a:t> unifica a linguagem de um determinado produto.</a:t>
            </a:r>
            <a:endParaRPr lang="pt-BR" sz="18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779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08905" y="5891865"/>
            <a:ext cx="2754631" cy="3768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1000" dirty="0">
                <a:ea typeface="+mn-lt"/>
                <a:cs typeface="+mn-lt"/>
              </a:rPr>
              <a:t>Fonte: imagem de perfil do Instagram</a:t>
            </a:r>
            <a:endParaRPr lang="pt-BR" sz="1000" dirty="0" err="1">
              <a:ea typeface="Verdana"/>
            </a:endParaRPr>
          </a:p>
        </p:txBody>
      </p:sp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203785D-B4CB-3CCC-9A09-E819135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74678"/>
            <a:ext cx="7972425" cy="38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3630" y="5977590"/>
            <a:ext cx="3878581" cy="3768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1000" dirty="0">
                <a:ea typeface="+mn-lt"/>
                <a:cs typeface="+mn-lt"/>
              </a:rPr>
              <a:t>Fonte: imagem da página de configuração do Facebook</a:t>
            </a:r>
            <a:endParaRPr lang="pt-BR" sz="1000" dirty="0" err="1">
              <a:ea typeface="Verdana"/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A86A7465-DD0C-13C6-E333-5D8DD551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6889"/>
            <a:ext cx="7905750" cy="38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47082"/>
            <a:ext cx="8183880" cy="153894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Cores visa trazer consistência ao </a:t>
            </a:r>
            <a:r>
              <a:rPr lang="pt-BR" sz="1800" i="1" dirty="0">
                <a:ea typeface="+mn-lt"/>
                <a:cs typeface="+mn-lt"/>
              </a:rPr>
              <a:t>design system</a:t>
            </a:r>
            <a:r>
              <a:rPr lang="pt-BR" sz="1800" dirty="0">
                <a:ea typeface="+mn-lt"/>
                <a:cs typeface="+mn-lt"/>
              </a:rPr>
              <a:t> e contribuir para garantir uma </a:t>
            </a:r>
            <a:r>
              <a:rPr lang="pt-BR" sz="1800" i="1" dirty="0">
                <a:ea typeface="+mn-lt"/>
                <a:cs typeface="+mn-lt"/>
              </a:rPr>
              <a:t>interface</a:t>
            </a:r>
            <a:r>
              <a:rPr lang="pt-BR" sz="1800" dirty="0">
                <a:ea typeface="+mn-lt"/>
                <a:cs typeface="+mn-lt"/>
              </a:rPr>
              <a:t> unificada e facilmente reconhecível pelos seus usuários. </a:t>
            </a:r>
            <a:endParaRPr lang="pt-BR">
              <a:ea typeface="Verdana"/>
            </a:endParaRPr>
          </a:p>
        </p:txBody>
      </p:sp>
      <p:pic>
        <p:nvPicPr>
          <p:cNvPr id="4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34A31289-5BE6-AD8D-9524-B4100040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53" y="4184492"/>
            <a:ext cx="2710927" cy="1496257"/>
          </a:xfrm>
          <a:prstGeom prst="rect">
            <a:avLst/>
          </a:prstGeom>
        </p:spPr>
      </p:pic>
      <p:pic>
        <p:nvPicPr>
          <p:cNvPr id="8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FFE6A96A-F311-6D9B-8FC7-04C11911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5" y="3667617"/>
            <a:ext cx="1960034" cy="18011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DDAD09-C9BF-FEDE-3392-2DBECE2585EF}"/>
              </a:ext>
            </a:extLst>
          </p:cNvPr>
          <p:cNvSpPr txBox="1"/>
          <p:nvPr/>
        </p:nvSpPr>
        <p:spPr>
          <a:xfrm>
            <a:off x="5493087" y="57168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Identidade</a:t>
            </a:r>
            <a:r>
              <a:rPr lang="pt-BR" sz="1200" dirty="0">
                <a:ea typeface="+mn-lt"/>
                <a:cs typeface="+mn-lt"/>
              </a:rPr>
              <a:t> Visual</a:t>
            </a:r>
            <a:endParaRPr lang="pt-BR" sz="1200">
              <a:ea typeface="Verdana"/>
            </a:endParaRPr>
          </a:p>
          <a:p>
            <a:pPr algn="ctr"/>
            <a:r>
              <a:rPr lang="pt-BR" sz="1200" dirty="0">
                <a:ea typeface="+mn-lt"/>
                <a:cs typeface="+mn-lt"/>
              </a:rPr>
              <a:t>Centro Paula Souza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887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</a:t>
            </a:r>
            <a:r>
              <a:rPr lang="pt-BR" dirty="0">
                <a:ea typeface="+mj-lt"/>
                <a:cs typeface="+mj-lt"/>
              </a:rPr>
              <a:t>Tipografia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19536"/>
            <a:ext cx="8183880" cy="188233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Para</a:t>
            </a:r>
            <a:r>
              <a:rPr lang="pt-BR" sz="1800" dirty="0">
                <a:ea typeface="+mn-lt"/>
                <a:cs typeface="+mn-lt"/>
              </a:rPr>
              <a:t> a apresentação textuais do portfólio digital, somente uma família de fonte é utilizada: a </a:t>
            </a:r>
            <a:r>
              <a:rPr lang="pt-BR" sz="1800" b="1" dirty="0">
                <a:latin typeface="Verdana"/>
                <a:ea typeface="+mn-lt"/>
                <a:cs typeface="+mn-lt"/>
              </a:rPr>
              <a:t>Inter</a:t>
            </a:r>
            <a:r>
              <a:rPr lang="pt-BR" sz="1800" dirty="0">
                <a:ea typeface="+mn-lt"/>
                <a:cs typeface="+mn-lt"/>
              </a:rPr>
              <a:t>. Sua escolha foi feita devido à diversidade de pesos da fonte que facilita o uso e a criação de hierarquias entre os textos.</a:t>
            </a:r>
            <a:endParaRPr lang="pt-BR" sz="1800" dirty="0">
              <a:ea typeface="Verdana"/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C475DB83-3B0B-67A9-DC75-B0E1EF50F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157" y="4210182"/>
            <a:ext cx="2373548" cy="1513602"/>
          </a:xfrm>
          <a:prstGeom prst="rect">
            <a:avLst/>
          </a:prstGeom>
        </p:spPr>
      </p:pic>
      <p:pic>
        <p:nvPicPr>
          <p:cNvPr id="4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5E17163-AE26-EAA7-CD99-5C004A33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298" y="3721297"/>
            <a:ext cx="2665378" cy="24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88015"/>
            <a:ext cx="8183880" cy="99728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>
                <a:ea typeface="Verdana"/>
              </a:rPr>
              <a:t>Grid</a:t>
            </a:r>
            <a:r>
              <a:rPr lang="pt-BR" sz="1800" dirty="0">
                <a:ea typeface="+mn-lt"/>
                <a:cs typeface="+mn-lt"/>
              </a:rPr>
              <a:t> é uma estrutura desenvolvida para auxiliar o alinhamento de elementos gráficos e textuais em uma composição visual.</a:t>
            </a:r>
            <a:endParaRPr lang="pt-BR">
              <a:ea typeface="Verdana"/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23B0CD80-584B-BDBE-E373-6D5A377E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733" y="3817150"/>
            <a:ext cx="3847366" cy="1712655"/>
          </a:xfrm>
          <a:prstGeom prst="rect">
            <a:avLst/>
          </a:prstGeom>
        </p:spPr>
      </p:pic>
      <p:pic>
        <p:nvPicPr>
          <p:cNvPr id="6" name="Gráfico 6">
            <a:extLst>
              <a:ext uri="{FF2B5EF4-FFF2-40B4-BE49-F238E27FC236}">
                <a16:creationId xmlns:a16="http://schemas.microsoft.com/office/drawing/2014/main" id="{DBFC0044-B7DC-D2C7-87E2-786619F7F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8125" y="3438525"/>
            <a:ext cx="495300" cy="495300"/>
          </a:xfrm>
          <a:prstGeom prst="rect">
            <a:avLst/>
          </a:prstGeom>
        </p:spPr>
      </p:pic>
      <p:pic>
        <p:nvPicPr>
          <p:cNvPr id="8" name="Gráfico 8">
            <a:extLst>
              <a:ext uri="{FF2B5EF4-FFF2-40B4-BE49-F238E27FC236}">
                <a16:creationId xmlns:a16="http://schemas.microsoft.com/office/drawing/2014/main" id="{AEC9777B-E06B-9127-7A49-13724E04F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500" y="4206993"/>
            <a:ext cx="3724313" cy="1642450"/>
          </a:xfrm>
          <a:prstGeom prst="rect">
            <a:avLst/>
          </a:prstGeom>
        </p:spPr>
      </p:pic>
      <p:pic>
        <p:nvPicPr>
          <p:cNvPr id="7" name="Gráfico 7">
            <a:extLst>
              <a:ext uri="{FF2B5EF4-FFF2-40B4-BE49-F238E27FC236}">
                <a16:creationId xmlns:a16="http://schemas.microsoft.com/office/drawing/2014/main" id="{B23EEACC-A4D4-8406-6727-A1255F86C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864" y="3875019"/>
            <a:ext cx="428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 fontScale="90000"/>
          </a:bodyPr>
          <a:lstStyle/>
          <a:p>
            <a:r>
              <a:rPr lang="pt-BR" dirty="0">
                <a:ea typeface="Verdana"/>
              </a:rPr>
              <a:t>Design System – Grid de 8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4795" indent="-264795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>
                <a:ea typeface="+mn-lt"/>
                <a:cs typeface="+mn-lt"/>
              </a:rPr>
              <a:t>Grid</a:t>
            </a:r>
            <a:r>
              <a:rPr lang="pt-BR" sz="1800" dirty="0">
                <a:ea typeface="+mn-lt"/>
                <a:cs typeface="+mn-lt"/>
              </a:rPr>
              <a:t> de 8 pontos é quando usamos múltiplos de 8 para definir tanto o espaçamento, quanto o tamanho dos elementos da página em que estamos construindo.</a:t>
            </a:r>
            <a:endParaRPr lang="pt-BR" sz="1800">
              <a:ea typeface="Verdana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BCA7C2C-0D86-0B51-BFA6-19A37CC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7" y="3497864"/>
            <a:ext cx="4531783" cy="26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</Words>
  <Application>Microsoft Office PowerPoint</Application>
  <PresentationFormat>Apresentação na tela (4:3)</PresentationFormat>
  <Paragraphs>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Aspecto</vt:lpstr>
      <vt:lpstr>Portfólio Digital</vt:lpstr>
      <vt:lpstr>O que é um Portfólio?</vt:lpstr>
      <vt:lpstr>Design System</vt:lpstr>
      <vt:lpstr>Design System - Exemplo</vt:lpstr>
      <vt:lpstr>Design System - Exemplo</vt:lpstr>
      <vt:lpstr>Design System - Cores</vt:lpstr>
      <vt:lpstr>Design System - Tipografia</vt:lpstr>
      <vt:lpstr>Design System - Grid</vt:lpstr>
      <vt:lpstr>Design System – Grid de 8 pontos</vt:lpstr>
      <vt:lpstr>Tecnologias</vt:lpstr>
      <vt:lpstr>Editor – Visual Studio Code</vt:lpstr>
      <vt:lpstr>Tecnologia - HTML</vt:lpstr>
      <vt:lpstr>Tecnologia - Sass</vt:lpstr>
      <vt:lpstr>Tecnologia - Sass</vt:lpstr>
      <vt:lpstr>Tecnologia - Sass</vt:lpstr>
      <vt:lpstr>Tecnologia - JavaScript</vt:lpstr>
      <vt:lpstr>Projetos</vt:lpstr>
      <vt:lpstr>Projeto – Blog</vt:lpstr>
      <vt:lpstr>Projeto – Materialize</vt:lpstr>
      <vt:lpstr>Projeto – Formulário</vt:lpstr>
      <vt:lpstr>Projeto – Design digital</vt:lpstr>
      <vt:lpstr>Projeto – SisTG</vt:lpstr>
      <vt:lpstr>Projeto – InstituDev</vt:lpstr>
      <vt:lpstr>Portfólio Digital</vt:lpstr>
      <vt:lpstr>Conclusão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Pazin</dc:creator>
  <cp:lastModifiedBy>Anderson Pazin</cp:lastModifiedBy>
  <cp:revision>1029</cp:revision>
  <dcterms:created xsi:type="dcterms:W3CDTF">2011-06-10T18:07:45Z</dcterms:created>
  <dcterms:modified xsi:type="dcterms:W3CDTF">2022-06-14T00:19:55Z</dcterms:modified>
</cp:coreProperties>
</file>