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305" r:id="rId6"/>
    <p:sldId id="325" r:id="rId7"/>
    <p:sldId id="299" r:id="rId8"/>
    <p:sldId id="300" r:id="rId9"/>
    <p:sldId id="301" r:id="rId10"/>
    <p:sldId id="326" r:id="rId11"/>
    <p:sldId id="302" r:id="rId12"/>
    <p:sldId id="303" r:id="rId13"/>
    <p:sldId id="304" r:id="rId14"/>
    <p:sldId id="307" r:id="rId15"/>
    <p:sldId id="310" r:id="rId16"/>
    <p:sldId id="354" r:id="rId17"/>
    <p:sldId id="308" r:id="rId18"/>
    <p:sldId id="309" r:id="rId19"/>
    <p:sldId id="311" r:id="rId20"/>
    <p:sldId id="312" r:id="rId21"/>
    <p:sldId id="313" r:id="rId22"/>
    <p:sldId id="306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2" r:id="rId31"/>
    <p:sldId id="321" r:id="rId32"/>
    <p:sldId id="324" r:id="rId33"/>
    <p:sldId id="327" r:id="rId34"/>
  </p:sldIdLst>
  <p:sldSz cx="9144000" cy="5143500" type="screen16x9"/>
  <p:notesSz cx="6858000" cy="9144000"/>
  <p:embeddedFontLst>
    <p:embeddedFont>
      <p:font typeface="Zilla Slab SemiBold"/>
      <p:bold r:id="rId38"/>
    </p:embeddedFont>
    <p:embeddedFont>
      <p:font typeface="Oxygen Light" panose="02000503000000000000"/>
      <p:regular r:id="rId39"/>
    </p:embeddedFont>
    <p:embeddedFont>
      <p:font typeface="Calibri" panose="020F0502020204030204"/>
      <p:regular r:id="rId40"/>
      <p:bold r:id="rId41"/>
      <p:italic r:id="rId42"/>
      <p:boldItalic r:id="rId43"/>
    </p:embeddedFont>
    <p:embeddedFont>
      <p:font typeface="Lato Semibold" panose="020F0502020204030203" pitchFamily="34" charset="0"/>
      <p:bold r:id="rId44"/>
    </p:embeddedFont>
    <p:embeddedFont>
      <p:font typeface="Lato Light" panose="020F0502020204030203" pitchFamily="34" charset="0"/>
      <p:regular r:id="rId45"/>
      <p:italic r:id="rId46"/>
    </p:embeddedFont>
    <p:embeddedFont>
      <p:font typeface="Oxygen Light" panose="02000503000000000000" pitchFamily="2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029f306c-cfd6-4c9f-aaf7-f862305f335b}">
          <p14:sldIdLst>
            <p14:sldId id="256"/>
          </p14:sldIdLst>
        </p14:section>
        <p14:section name="Постановка и Исследование рынка" id="{dc6ada2a-d272-4dce-aff7-858a01ae5f6c}">
          <p14:sldIdLst>
            <p14:sldId id="305"/>
            <p14:sldId id="325"/>
            <p14:sldId id="299"/>
            <p14:sldId id="296"/>
          </p14:sldIdLst>
        </p14:section>
        <p14:section name="Исследование условий внедрения" id="{31030bef-3a04-4ab3-b51d-866ecf82b997}">
          <p14:sldIdLst>
            <p14:sldId id="300"/>
            <p14:sldId id="301"/>
            <p14:sldId id="326"/>
          </p14:sldIdLst>
        </p14:section>
        <p14:section name="Процессы &quot;Как есть&quot; (&quot;As is&quot;)" id="{e9228e7b-4859-4eae-ba7d-9bd17d3db6db}">
          <p14:sldIdLst>
            <p14:sldId id="302"/>
            <p14:sldId id="303"/>
          </p14:sldIdLst>
        </p14:section>
        <p14:section name="Взаимодействие с окружением подсистемы" id="{d30351eb-c840-4ed7-96b0-d33e9bd132a5}">
          <p14:sldIdLst>
            <p14:sldId id="304"/>
            <p14:sldId id="307"/>
            <p14:sldId id="310"/>
          </p14:sldIdLst>
        </p14:section>
        <p14:section name="Моделирование &quot;Как будет&quot; (&quot;To-Be&quot;)" id="{b926b348-8eb2-488b-b9a0-3c20179e21a4}">
          <p14:sldIdLst>
            <p14:sldId id="354"/>
            <p14:sldId id="308"/>
            <p14:sldId id="309"/>
          </p14:sldIdLst>
        </p14:section>
        <p14:section name="Обязанности по ролям" id="{a289680a-1adf-4d3c-b874-7db07ae430a9}">
          <p14:sldIdLst>
            <p14:sldId id="311"/>
            <p14:sldId id="312"/>
          </p14:sldIdLst>
        </p14:section>
        <p14:section name="Архитектура решения" id="{a2273462-3159-4dbc-b44c-bdde5b6e91f4}">
          <p14:sldIdLst>
            <p14:sldId id="313"/>
            <p14:sldId id="306"/>
            <p14:sldId id="314"/>
            <p14:sldId id="315"/>
            <p14:sldId id="316"/>
          </p14:sldIdLst>
        </p14:section>
        <p14:section name="Аппаратное обеспечение" id="{ac3b924b-da09-48e9-accd-1f1c8a7cf143}">
          <p14:sldIdLst>
            <p14:sldId id="317"/>
            <p14:sldId id="318"/>
            <p14:sldId id="319"/>
          </p14:sldIdLst>
        </p14:section>
        <p14:section name="Денежные ресурсы" id="{d6caef54-cb75-4e33-be40-da6fb63a22da}">
          <p14:sldIdLst>
            <p14:sldId id="320"/>
            <p14:sldId id="322"/>
          </p14:sldIdLst>
        </p14:section>
        <p14:section name="Руководство пользователя" id="{5d678080-9289-43db-8a24-acce3a19165b}">
          <p14:sldIdLst>
            <p14:sldId id="321"/>
          </p14:sldIdLst>
        </p14:section>
        <p14:section name="Результаты" id="{ec1a75bb-50c5-4740-8b5f-71802af82c8d}">
          <p14:sldIdLst>
            <p14:sldId id="324"/>
          </p14:sldIdLst>
        </p14:section>
        <p14:section name="Завершение презентации" id="{bd45bb58-4e36-4171-9dab-fdad8d14a98c}">
          <p14:sldIdLst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970"/>
    <a:srgbClr val="20AC8C"/>
    <a:srgbClr val="169886"/>
    <a:srgbClr val="48BE89"/>
    <a:srgbClr val="3AB88A"/>
    <a:srgbClr val="17A18A"/>
    <a:srgbClr val="68CD86"/>
    <a:srgbClr val="7FD885"/>
    <a:srgbClr val="137577"/>
    <a:srgbClr val="1BA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10.fntdata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085851"/>
            <a:ext cx="6620968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3583035"/>
            <a:ext cx="6620968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1545433"/>
            <a:ext cx="3298113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1542070"/>
            <a:ext cx="3298115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3E183">
                <a:lumMod val="100000"/>
              </a:srgbClr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 panose="02000503000000000000"/>
              <a:buChar char="⇨"/>
              <a:defRPr sz="2400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 panose="02000503000000000000"/>
              <a:buChar char="⇾"/>
              <a:defRPr sz="2400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 panose="02000503000000000000"/>
              <a:buChar char="￫"/>
              <a:defRPr sz="2400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●"/>
              <a:defRPr sz="2400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○"/>
              <a:defRPr sz="2400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■"/>
              <a:defRPr sz="2400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●"/>
              <a:defRPr sz="2400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○"/>
              <a:defRPr sz="2400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 panose="02000503000000000000"/>
              <a:buChar char="■"/>
              <a:defRPr sz="2400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617035" y="379141"/>
            <a:ext cx="8226714" cy="4629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2000"/>
            </a:pPr>
            <a:br>
              <a:rPr lang="ru-RU" sz="16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br>
              <a:rPr lang="ru-RU" sz="16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br>
              <a:rPr lang="ru-RU" sz="16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br>
              <a:rPr lang="ru-RU" sz="16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br>
              <a:rPr lang="ru-RU" sz="16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br>
              <a:rPr lang="ru-RU" sz="16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Проект</a:t>
            </a:r>
            <a:br>
              <a:rPr lang="ru-RU" sz="18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ru-RU" sz="2000" b="1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РАЗРАБОТКА ИНФОРМАЦИОННЫЙ ПОДСИСТЕМЫ </a:t>
            </a:r>
            <a:br>
              <a:rPr lang="ru-RU" sz="2000" b="1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ru-RU" sz="2000" b="1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ОПЛАТЫ ТРУДА ПРОИЗВОДСТВЕННЫХ РАБОЧИХ</a:t>
            </a:r>
            <a:br>
              <a:rPr lang="ru-RU" sz="2000" b="1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br>
              <a:rPr lang="ru-RU" sz="2000" b="1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br>
              <a:rPr lang="ru-RU" sz="2000" b="1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ru-RU" sz="1400" cap="none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Мигушин Ю.А.</a:t>
            </a:r>
            <a:br>
              <a:rPr lang="ru-RU" sz="1200" cap="none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</a:br>
            <a:endParaRPr lang="ru-RU" sz="120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 descr="C:\Users\Natani Flutesong\Desktop\Диплом\Наработки\готовые материалы\Бизнес-процесс\Как было BPMN Сводная ведомость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2979" y="1310185"/>
            <a:ext cx="7938041" cy="25243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1;p9"/>
          <p:cNvSpPr txBox="1"/>
          <p:nvPr/>
        </p:nvSpPr>
        <p:spPr>
          <a:xfrm>
            <a:off x="614150" y="-1"/>
            <a:ext cx="807947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СОЗДАНИЕ СВОДНОЙ ВЕДОМОСТИ ОПЛАТЫ ДО ВНЕДРЕНИЯ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10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idx="1"/>
          </p:nvPr>
        </p:nvSpPr>
        <p:spPr>
          <a:xfrm>
            <a:off x="627797" y="735546"/>
            <a:ext cx="7895230" cy="3959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335915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</a:rPr>
              <a:t>Автоматизация бизнес-процесса оплаты труда представлена:</a:t>
            </a:r>
            <a:endParaRPr sz="1350" dirty="0">
              <a:solidFill>
                <a:schemeClr val="bg1"/>
              </a:solidFill>
            </a:endParaRPr>
          </a:p>
          <a:p>
            <a:pPr marL="335915" indent="-335915" algn="just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350" b="1" dirty="0">
                <a:solidFill>
                  <a:schemeClr val="bg1"/>
                </a:solidFill>
              </a:rPr>
              <a:t>передачей документации в электронном виде </a:t>
            </a:r>
            <a:r>
              <a:rPr lang="ru-RU" sz="1350" dirty="0">
                <a:solidFill>
                  <a:schemeClr val="bg1"/>
                </a:solidFill>
              </a:rPr>
              <a:t>между исполнителями и отделами исполнителей,</a:t>
            </a:r>
            <a:endParaRPr sz="1350" dirty="0">
              <a:solidFill>
                <a:schemeClr val="bg1"/>
              </a:solidFill>
            </a:endParaRPr>
          </a:p>
          <a:p>
            <a:pPr marL="335915" indent="-335915" algn="just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350" b="1" dirty="0">
                <a:solidFill>
                  <a:schemeClr val="bg1"/>
                </a:solidFill>
              </a:rPr>
              <a:t>хранением документации в электронном виде</a:t>
            </a:r>
            <a:r>
              <a:rPr lang="ru-RU" sz="1350" dirty="0">
                <a:solidFill>
                  <a:schemeClr val="bg1"/>
                </a:solidFill>
              </a:rPr>
              <a:t>,</a:t>
            </a:r>
            <a:endParaRPr sz="1350" dirty="0">
              <a:solidFill>
                <a:schemeClr val="bg1"/>
              </a:solidFill>
            </a:endParaRPr>
          </a:p>
          <a:p>
            <a:pPr marL="621665" lvl="1" indent="-285750" algn="just">
              <a:spcBef>
                <a:spcPts val="270"/>
              </a:spcBef>
              <a:buClr>
                <a:srgbClr val="FFFF66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350" dirty="0">
                <a:solidFill>
                  <a:schemeClr val="bg1"/>
                </a:solidFill>
              </a:rPr>
              <a:t>обеспечение возможности многопользовательского обращения к документации,</a:t>
            </a:r>
            <a:endParaRPr sz="1350" dirty="0">
              <a:solidFill>
                <a:schemeClr val="bg1"/>
              </a:solidFill>
            </a:endParaRPr>
          </a:p>
          <a:p>
            <a:pPr marL="621665" lvl="1" indent="-285750" algn="just">
              <a:spcBef>
                <a:spcPts val="270"/>
              </a:spcBef>
              <a:buClr>
                <a:srgbClr val="FFFF66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350" dirty="0">
                <a:solidFill>
                  <a:schemeClr val="bg1"/>
                </a:solidFill>
              </a:rPr>
              <a:t>исключение задержек связанных с запросом на обращение, обращение и возвращении документации,</a:t>
            </a:r>
            <a:endParaRPr sz="1350" dirty="0">
              <a:solidFill>
                <a:schemeClr val="bg1"/>
              </a:solidFill>
            </a:endParaRPr>
          </a:p>
          <a:p>
            <a:pPr marL="621665" lvl="1" indent="-285750" algn="just">
              <a:spcBef>
                <a:spcPts val="270"/>
              </a:spcBef>
              <a:buClr>
                <a:srgbClr val="FFFF66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350" dirty="0">
                <a:solidFill>
                  <a:schemeClr val="bg1"/>
                </a:solidFill>
              </a:rPr>
              <a:t>возможность быстрого просмотра архивной документации,</a:t>
            </a:r>
            <a:endParaRPr sz="1350" dirty="0">
              <a:solidFill>
                <a:schemeClr val="bg1"/>
              </a:solidFill>
            </a:endParaRPr>
          </a:p>
          <a:p>
            <a:pPr marL="621665" lvl="1" indent="-285750" algn="just">
              <a:spcBef>
                <a:spcPts val="270"/>
              </a:spcBef>
              <a:buClr>
                <a:srgbClr val="FFFF66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350" dirty="0">
                <a:solidFill>
                  <a:schemeClr val="bg1"/>
                </a:solidFill>
              </a:rPr>
              <a:t>возможность уточнения заработанной оплаты труда цеховыми рабочими,</a:t>
            </a:r>
            <a:endParaRPr sz="1350" dirty="0">
              <a:solidFill>
                <a:schemeClr val="bg1"/>
              </a:solidFill>
            </a:endParaRPr>
          </a:p>
          <a:p>
            <a:pPr marL="335915" indent="-335915" algn="just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350" b="1" dirty="0">
                <a:solidFill>
                  <a:schemeClr val="bg1"/>
                </a:solidFill>
              </a:rPr>
              <a:t>переводом оплаты труда </a:t>
            </a:r>
            <a:r>
              <a:rPr lang="ru-RU" sz="1350" dirty="0">
                <a:solidFill>
                  <a:schemeClr val="bg1"/>
                </a:solidFill>
              </a:rPr>
              <a:t>цеховых рабочих и повременной </a:t>
            </a:r>
            <a:r>
              <a:rPr lang="ru-RU" sz="1350" b="1" dirty="0">
                <a:solidFill>
                  <a:schemeClr val="bg1"/>
                </a:solidFill>
              </a:rPr>
              <a:t>на сдельную систему оплаты</a:t>
            </a:r>
            <a:r>
              <a:rPr lang="ru-RU" sz="1350" dirty="0">
                <a:solidFill>
                  <a:schemeClr val="bg1"/>
                </a:solidFill>
              </a:rPr>
              <a:t>,</a:t>
            </a:r>
            <a:endParaRPr sz="1350" dirty="0">
              <a:solidFill>
                <a:schemeClr val="bg1"/>
              </a:solidFill>
            </a:endParaRPr>
          </a:p>
          <a:p>
            <a:pPr marL="621665" lvl="1" indent="-285750" algn="just">
              <a:spcBef>
                <a:spcPts val="270"/>
              </a:spcBef>
              <a:buClr>
                <a:srgbClr val="FFFF66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350" dirty="0">
                <a:solidFill>
                  <a:schemeClr val="bg1"/>
                </a:solidFill>
              </a:rPr>
              <a:t>экономия денежных средств,</a:t>
            </a:r>
            <a:endParaRPr sz="1350" dirty="0">
              <a:solidFill>
                <a:schemeClr val="bg1"/>
              </a:solidFill>
            </a:endParaRPr>
          </a:p>
          <a:p>
            <a:pPr marL="621665" lvl="1" indent="-285750" algn="just">
              <a:spcBef>
                <a:spcPts val="270"/>
              </a:spcBef>
              <a:buClr>
                <a:srgbClr val="FFFF66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350" dirty="0">
                <a:solidFill>
                  <a:schemeClr val="bg1"/>
                </a:solidFill>
              </a:rPr>
              <a:t>увеличение скорости выполнения наряд-заданий,</a:t>
            </a:r>
            <a:endParaRPr sz="1350" dirty="0">
              <a:solidFill>
                <a:schemeClr val="bg1"/>
              </a:solidFill>
            </a:endParaRPr>
          </a:p>
          <a:p>
            <a:pPr marL="335915" indent="-335915" algn="just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1350" b="1" dirty="0">
                <a:solidFill>
                  <a:schemeClr val="bg1"/>
                </a:solidFill>
              </a:rPr>
              <a:t>унификацией ведения документации</a:t>
            </a:r>
            <a:r>
              <a:rPr lang="ru-RU" sz="1350" dirty="0">
                <a:solidFill>
                  <a:schemeClr val="bg1"/>
                </a:solidFill>
              </a:rPr>
              <a:t> за счет использования готовых электронных форм документации.</a:t>
            </a:r>
            <a:endParaRPr sz="1350" dirty="0">
              <a:solidFill>
                <a:schemeClr val="bg1"/>
              </a:solidFill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627798" y="-1"/>
            <a:ext cx="796346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БИЗНЕС-ПРОЦЕССЫ АВТОМАТИЗАЦИИ ОПЛАТЫ ТРУДА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6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C:\Users\Natani Flutesong\Desktop\Диплом\Наработки\готовые материалы\Задействовал в дипломе\Контекстная диаграмма подсистемы на предприятии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50475" y="771099"/>
            <a:ext cx="6643049" cy="393967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/>
        </p:nvSpPr>
        <p:spPr>
          <a:xfrm>
            <a:off x="627797" y="-1"/>
            <a:ext cx="701857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cap="all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Контекстная диаграмма подсистемы </a:t>
            </a:r>
            <a:endParaRPr lang="ru-RU" sz="1800" b="1" cap="all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/>
        </p:nvSpPr>
        <p:spPr>
          <a:xfrm>
            <a:off x="627797" y="-1"/>
            <a:ext cx="701857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ИНФОРМАЦИОННОЕ ОБЕСПЕЧЕНИЕ ЗАДАЧИ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pic>
        <p:nvPicPr>
          <p:cNvPr id="224" name="Google Shape;224;p16" descr="C:\Users\Natani Flutesong\Desktop\Диплом\Наработки\готовые материалы\Схема документооборота по исполнителям v.1.3.final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70797" y="731246"/>
            <a:ext cx="5602406" cy="40016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/>
        </p:nvSpPr>
        <p:spPr>
          <a:xfrm>
            <a:off x="620973" y="-1"/>
            <a:ext cx="79157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ТЕХНОЛОГИЧЕСКИЕ УСЛОВИЯ И РЕШЕНИЯ ПРОЕКТА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pic>
        <p:nvPicPr>
          <p:cNvPr id="345" name="Google Shape;345;p29" descr="C:\Users\Natani Flutesong\Desktop\Диплом\Наработки\готовые материалы\Задействовал в дипломе\ARIS Express 2.4b - [(Untitled)] 2016-06-01 07.13.1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3665" y="1487597"/>
            <a:ext cx="7896671" cy="24858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9"/>
          <p:cNvSpPr txBox="1">
            <a:spLocks noGrp="1"/>
          </p:cNvSpPr>
          <p:nvPr>
            <p:ph type="subTitle" idx="1"/>
          </p:nvPr>
        </p:nvSpPr>
        <p:spPr>
          <a:xfrm>
            <a:off x="620973" y="757451"/>
            <a:ext cx="7908878" cy="131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dk1"/>
              </a:buClr>
              <a:buSzPts val="1800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Упрощенная схема жизненного цикла электронных нарядов в течение обработки информационной подсистемы оплаты труда</a:t>
            </a:r>
            <a:endParaRPr sz="1350" b="1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4" descr="C:\Users\Natani Flutesong\Desktop\Диплом\Наработки\готовые материалы\Бизнес-процесс\Как стало BPMN НЗ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43000" y="744593"/>
            <a:ext cx="6858000" cy="400764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/>
        </p:nvSpPr>
        <p:spPr>
          <a:xfrm>
            <a:off x="614149" y="-1"/>
            <a:ext cx="703222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СОЗДАНИЕ НАРЯД-ЗАДАНИЙ ПОСЛЕ ВНЕДРЕНИЯ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5" descr="C:\Users\Natani Flutesong\Desktop\Диплом\Наработки\готовые материалы\Бизнес-процесс\Как стало BPMN Сводная ведомость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78731" y="1411302"/>
            <a:ext cx="6586538" cy="231743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/>
          <p:nvPr/>
        </p:nvSpPr>
        <p:spPr>
          <a:xfrm>
            <a:off x="627797" y="-1"/>
            <a:ext cx="701857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СОЗДАНИЕ СВОДНОЙ ВЕДОМОСТИ ПОСЛЕ ВНЕДРЕНИЯ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/>
        </p:nvSpPr>
        <p:spPr>
          <a:xfrm>
            <a:off x="614149" y="-1"/>
            <a:ext cx="703222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КАРТА ЗАДАЧ РОЛЕЙ В ПРОЦЕССЕ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pic>
        <p:nvPicPr>
          <p:cNvPr id="232" name="Google Shape;232;p17" descr="C:\Users\Natani Flutesong\Desktop\Диплом\Наработки\готовые материалы\Взаимосвязь функций исполнителей в ИС v.1.3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86" y="771100"/>
            <a:ext cx="8311228" cy="39479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/>
        </p:nvSpPr>
        <p:spPr>
          <a:xfrm>
            <a:off x="620973" y="-1"/>
            <a:ext cx="79497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cap="all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матрица ответственности в подсистеме по ролям</a:t>
            </a:r>
            <a:endParaRPr lang="ru-RU" sz="1800" b="1" cap="all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pic>
        <p:nvPicPr>
          <p:cNvPr id="240" name="Google Shape;240;p18" descr="C:\Users\Natani Flutesong\Desktop\Диплом\Наработки\готовые материалы\Матрица ответственности по подсистеме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7106" y="762552"/>
            <a:ext cx="7949789" cy="39751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/>
        </p:nvSpPr>
        <p:spPr>
          <a:xfrm>
            <a:off x="4273550" y="0"/>
            <a:ext cx="487045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15684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ИНФОРМАЦИОННАЯ ПОДСИСТЕМА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4420974" y="736012"/>
            <a:ext cx="4173875" cy="393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l">
              <a:buClr>
                <a:schemeClr val="dk1"/>
              </a:buClr>
              <a:buSzPts val="1800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Формирование матрицы ответственности исполнителей по подсистеме управления оплатой труда на предприятии позволяет четко регламентировать взаимодействие между ними, что увеличивает эффективность работы и исключает возможность ряда простоев, и социальных конфликтов, как между отделами исполнителей, так и между непосредственными исполнителями. Негативным эффектом является низкая эффективность работы первое время (как правило, срок находится в пределах 3 месяцев) за счет привыкания к новому регламенту работ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7" name="Google Shape;249;p19" descr="C:\Users\Natani Flutesong\Desktop\Диплом\Наработки\готовые материалы\Схема взаимодействия функциональных подсистем и видов обеспечения 1.0.final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3785" y="34119"/>
            <a:ext cx="3659766" cy="50743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609600" y="-1"/>
            <a:ext cx="70367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ВВЕДЕНИЕ</a:t>
            </a:r>
            <a:endParaRPr sz="18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idx="1"/>
          </p:nvPr>
        </p:nvSpPr>
        <p:spPr>
          <a:xfrm>
            <a:off x="609600" y="758190"/>
            <a:ext cx="7924800" cy="391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Проект</a:t>
            </a:r>
            <a:endParaRPr lang="ru-RU" sz="135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marL="0" indent="0" algn="just"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Внедрение автоматизированной информационной подсистемы управления оплатой труда производственных рабочих.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lang="ru-RU" sz="135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Цель проекта</a:t>
            </a:r>
            <a:endParaRPr lang="ru-RU" sz="135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Перевод цеховых рабочих на сдельную форму оплаты. 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  <a:sym typeface="+mn-ea"/>
              </a:rPr>
              <a:t>Задачи проекта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Проведение </a:t>
            </a: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повторной </a:t>
            </a: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комплексной оценки необходимости внедрения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rgbClr val="FFFFFF"/>
                </a:solidFill>
                <a:effectLst/>
                <a:latin typeface="Lato Light" panose="020F0502020204030203" pitchFamily="34" charset="0"/>
                <a:ea typeface="Oxygen Light" panose="02000503000000000000" pitchFamily="2" charset="0"/>
                <a:cs typeface="Lato Light" panose="020F0502020204030203" pitchFamily="34" charset="0"/>
                <a:sym typeface="+mn-ea"/>
              </a:rPr>
              <a:t>Исследование условий внедренеия и моделирование процессов в результате разработки</a:t>
            </a:r>
            <a:endParaRPr lang="ru-RU" sz="1350" dirty="0">
              <a:solidFill>
                <a:srgbClr val="FFFFFF"/>
              </a:solidFill>
              <a:effectLst/>
              <a:latin typeface="Lato Light" panose="020F0502020204030203" pitchFamily="34" charset="0"/>
              <a:ea typeface="Oxygen Light" panose="02000503000000000000" pitchFamily="2" charset="0"/>
              <a:cs typeface="Lato Light" panose="020F0502020204030203" pitchFamily="34" charset="0"/>
              <a:sym typeface="+mn-ea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rgbClr val="FFFFFF"/>
                </a:solidFill>
                <a:effectLst/>
                <a:latin typeface="Lato Light" panose="020F0502020204030203" pitchFamily="34" charset="0"/>
                <a:ea typeface="Oxygen Light" panose="02000503000000000000" pitchFamily="2" charset="0"/>
                <a:cs typeface="Lato Light" panose="020F0502020204030203" pitchFamily="34" charset="0"/>
                <a:sym typeface="+mn-ea"/>
              </a:rPr>
              <a:t>Разработка архитектуры решения</a:t>
            </a:r>
            <a:endParaRPr lang="ru-RU" sz="1350" dirty="0">
              <a:solidFill>
                <a:srgbClr val="FFFFFF"/>
              </a:solidFill>
              <a:effectLst/>
              <a:latin typeface="Lato Light" panose="020F0502020204030203" pitchFamily="34" charset="0"/>
              <a:ea typeface="Oxygen Light" panose="02000503000000000000" pitchFamily="2" charset="0"/>
              <a:cs typeface="Lato Light" panose="020F0502020204030203" pitchFamily="34" charset="0"/>
              <a:sym typeface="+mn-ea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rgbClr val="FFFFFF"/>
                </a:solidFill>
                <a:effectLst/>
                <a:latin typeface="Lato Light" panose="020F0502020204030203" pitchFamily="34" charset="0"/>
                <a:ea typeface="Oxygen Light" panose="02000503000000000000" pitchFamily="2" charset="0"/>
                <a:cs typeface="Lato Light" panose="020F0502020204030203" pitchFamily="34" charset="0"/>
                <a:sym typeface="+mn-ea"/>
              </a:rPr>
              <a:t>Определение аппаратного обеспечения реализуемой задачи</a:t>
            </a:r>
            <a:endParaRPr lang="ru-RU" sz="1350" dirty="0">
              <a:solidFill>
                <a:srgbClr val="FFFFFF"/>
              </a:solidFill>
              <a:effectLst/>
              <a:latin typeface="Lato Light" panose="020F0502020204030203" pitchFamily="34" charset="0"/>
              <a:ea typeface="Oxygen Light" panose="02000503000000000000" pitchFamily="2" charset="0"/>
              <a:cs typeface="Lato Light" panose="020F0502020204030203" pitchFamily="34" charset="0"/>
              <a:sym typeface="+mn-ea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rgbClr val="FFFFFF"/>
                </a:solidFill>
                <a:effectLst/>
                <a:latin typeface="Lato Light" panose="020F0502020204030203" pitchFamily="34" charset="0"/>
                <a:ea typeface="Oxygen Light" panose="02000503000000000000" pitchFamily="2" charset="0"/>
                <a:cs typeface="Lato Light" panose="020F0502020204030203" pitchFamily="34" charset="0"/>
                <a:sym typeface="+mn-ea"/>
              </a:rPr>
              <a:t>Подготовка руководств пользователей</a:t>
            </a:r>
            <a:endParaRPr lang="ru-RU" sz="1350" dirty="0">
              <a:solidFill>
                <a:srgbClr val="FFFFFF"/>
              </a:solidFill>
              <a:effectLst/>
              <a:latin typeface="Lato Light" panose="020F0502020204030203" pitchFamily="34" charset="0"/>
              <a:ea typeface="Oxygen Light" panose="02000503000000000000" pitchFamily="2" charset="0"/>
              <a:cs typeface="Lato Light" panose="020F0502020204030203" pitchFamily="34" charset="0"/>
              <a:sym typeface="+mn-ea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Сокращение временных и денежных затрат на процессы оплаты труда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0" algn="just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Соблюдение требований технического задания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2" descr="C:\Users\Natani Flutesong\Desktop\Диплом\Наработки\готовые материалы\Информационная модель функциональной подсистемы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21088" y="711535"/>
            <a:ext cx="5701825" cy="42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9;p12"/>
          <p:cNvSpPr txBox="1"/>
          <p:nvPr/>
        </p:nvSpPr>
        <p:spPr>
          <a:xfrm>
            <a:off x="614148" y="-1"/>
            <a:ext cx="852985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cap="all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Информационная модель подсистемы</a:t>
            </a:r>
            <a:endParaRPr lang="ru-RU" sz="1800" b="1" cap="all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10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/>
        </p:nvSpPr>
        <p:spPr>
          <a:xfrm>
            <a:off x="614149" y="-1"/>
            <a:ext cx="703222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ПРОГРАММНОЕ ОБЕСПЕЧЕНИЕ ЗАДАЧИ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1"/>
          </p:nvPr>
        </p:nvSpPr>
        <p:spPr>
          <a:xfrm>
            <a:off x="614149" y="750628"/>
            <a:ext cx="7936173" cy="203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buClr>
                <a:schemeClr val="dk1"/>
              </a:buClr>
              <a:buSzPct val="100000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Технология RAC (Real Application Cluster), позволяет объединять сервера в единую структуру, что обеспечивает: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35915" indent="-335915" algn="just">
              <a:spcBef>
                <a:spcPts val="270"/>
              </a:spcBef>
              <a:buClr>
                <a:schemeClr val="dk1"/>
              </a:buClr>
              <a:buSzPct val="100000"/>
              <a:buFont typeface="Courier New" panose="02070309020205020404"/>
              <a:buChar char="o"/>
            </a:pPr>
            <a:r>
              <a:rPr lang="ru-RU" sz="1350" b="1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повышение производительности системы</a:t>
            </a: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, путем добавления в кластер нового оборудования, без замены оборудования на более новое и мощное, что сохраняет инвестиционные ресурсы;</a:t>
            </a:r>
            <a:endParaRPr lang="ru-RU"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35915" indent="-335915" algn="just">
              <a:spcBef>
                <a:spcPts val="270"/>
              </a:spcBef>
              <a:buClr>
                <a:schemeClr val="dk1"/>
              </a:buClr>
              <a:buSzPct val="100000"/>
              <a:buFont typeface="Courier New" panose="02070309020205020404"/>
              <a:buChar char="o"/>
            </a:pPr>
            <a:r>
              <a:rPr lang="ru-RU" sz="1350" b="1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экономическая эффективность</a:t>
            </a: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, особенно значимая при расчете TCO;</a:t>
            </a:r>
            <a:endParaRPr lang="ru-RU"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35915" indent="-335915" algn="just">
              <a:spcBef>
                <a:spcPts val="270"/>
              </a:spcBef>
              <a:buClr>
                <a:schemeClr val="dk1"/>
              </a:buClr>
              <a:buSzPct val="100000"/>
              <a:buFont typeface="Courier New" panose="02070309020205020404"/>
              <a:buChar char="o"/>
            </a:pPr>
            <a:r>
              <a:rPr lang="ru-RU" sz="1350" b="1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повышение отказоустойчивости СУБД </a:t>
            </a: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(сервер является аналогом HDD в рейдовой системе сервера без негативного влияния на производительность системы в целом.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algn="ctr">
              <a:spcBef>
                <a:spcPts val="190"/>
              </a:spcBef>
              <a:buClr>
                <a:srgbClr val="888888"/>
              </a:buClr>
              <a:buSzPct val="100000"/>
            </a:pP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735" y="2611522"/>
            <a:ext cx="4343400" cy="23622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subTitle" idx="1"/>
          </p:nvPr>
        </p:nvSpPr>
        <p:spPr>
          <a:xfrm>
            <a:off x="627796" y="777922"/>
            <a:ext cx="3944203" cy="214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l">
              <a:buClr>
                <a:schemeClr val="dk1"/>
              </a:buClr>
              <a:buSzPct val="100000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Технология RAT (Real Application </a:t>
            </a:r>
            <a:r>
              <a:rPr lang="ru-RU" sz="1350" cap="none" dirty="0" err="1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Testing</a:t>
            </a: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) воспроизводит нагрузки на тестовой БД в точном соответствии с нагрузкой на рабочем сервере. Значимой характеристикой технологии является высокая экономичность. Наглядно преимущества технологии представлены на инфографике ниже.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algn="l">
              <a:spcBef>
                <a:spcPts val="300"/>
              </a:spcBef>
              <a:buClr>
                <a:srgbClr val="888888"/>
              </a:buClr>
              <a:buSzPct val="100000"/>
            </a:pPr>
            <a:endParaRPr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67" name="Google Shape;267;p21" descr="http://www.interface.ru/iarticle/img/18680_67270201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27232" y="779212"/>
            <a:ext cx="3410616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 descr="http://oracle.axoft.ru/images/image003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7666" y="2954740"/>
            <a:ext cx="2393707" cy="180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 descr="http://oracle.axoft.ru/images/image004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27232" y="2959237"/>
            <a:ext cx="3413576" cy="17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 txBox="1"/>
          <p:nvPr/>
        </p:nvSpPr>
        <p:spPr>
          <a:xfrm>
            <a:off x="627797" y="-1"/>
            <a:ext cx="701857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ПРОГРАММНОЕ ОБЕСПЕЧЕНИЕ ЗАДАЧИ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/>
        </p:nvSpPr>
        <p:spPr>
          <a:xfrm>
            <a:off x="614149" y="-1"/>
            <a:ext cx="703222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en-US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UML-</a:t>
            </a: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ДИАГРАММА КЛАССОВ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pic>
        <p:nvPicPr>
          <p:cNvPr id="278" name="Google Shape;278;p22" descr="C:\Users\Natani Flutesong\Desktop\Диплом\Наработки\готовые материалы\Задействовал в дипломе\Модель данных логическая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64556" y="799130"/>
            <a:ext cx="4814888" cy="39004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/>
        </p:nvSpPr>
        <p:spPr>
          <a:xfrm>
            <a:off x="620972" y="-1"/>
            <a:ext cx="852302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АППАРАТНОЕ ОБЕСПЕЧЕНИЕ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286" name="Google Shape;286;p23"/>
          <p:cNvSpPr txBox="1">
            <a:spLocks noGrp="1"/>
          </p:cNvSpPr>
          <p:nvPr>
            <p:ph type="subTitle" idx="1"/>
          </p:nvPr>
        </p:nvSpPr>
        <p:spPr>
          <a:xfrm>
            <a:off x="620972" y="784746"/>
            <a:ext cx="3974161" cy="233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indent="335915" algn="l">
              <a:buClr>
                <a:schemeClr val="dk1"/>
              </a:buClr>
              <a:buSzPts val="1800"/>
            </a:pPr>
            <a:r>
              <a:rPr lang="ru-RU" sz="1300" cap="none" dirty="0">
                <a:solidFill>
                  <a:schemeClr val="bg1"/>
                </a:solidFill>
                <a:uFillTx/>
                <a:latin typeface="Lato Light" panose="020F0502020204030203" pitchFamily="34" charset="0"/>
                <a:cs typeface="Lato Light" panose="020F0502020204030203" pitchFamily="34" charset="0"/>
              </a:rPr>
              <a:t>Разработанная информационная подсистема оплаты труда не требовательна к ресурсам ЭВМ, что ведет к ее высокой экономической эффективности за счет исключения необходимости аппаратного обновления части оборудования</a:t>
            </a:r>
            <a:endParaRPr lang="ru-RU" sz="1300" cap="none" dirty="0">
              <a:solidFill>
                <a:schemeClr val="bg1"/>
              </a:solidFill>
              <a:uFillTx/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87" name="Google Shape;287;p23" descr="http://edu.dvgups.ru/METDOC/EKMEN/FK/INF_SIS_EKON/METOD/UP/frame/3.files/image014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0667" y="2667087"/>
            <a:ext cx="3786270" cy="20752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23"/>
          <p:cNvGraphicFramePr/>
          <p:nvPr/>
        </p:nvGraphicFramePr>
        <p:xfrm>
          <a:off x="4962094" y="857248"/>
          <a:ext cx="3560933" cy="155885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873279"/>
                <a:gridCol w="1687654"/>
              </a:tblGrid>
              <a:tr h="2563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ОЗУ: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 Гб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77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Места на диске: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100 Мб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55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ОС: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Windows 7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857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Процессор: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Core i3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38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Требуется подключение к локальной сети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cPr/>
                </a:tc>
              </a:tr>
              <a:tr h="21977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Требуется принтер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289" name="Google Shape;289;p23" descr="C:\Users\Natani Flutesong\Desktop\Диплом\Наработки\готовые материалы\Задействовал в дипломе\Схема локальной сети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62095" y="2667087"/>
            <a:ext cx="3560933" cy="20752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24"/>
          <p:cNvGraphicFramePr/>
          <p:nvPr/>
        </p:nvGraphicFramePr>
        <p:xfrm>
          <a:off x="620972" y="750627"/>
          <a:ext cx="7902056" cy="39646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044868"/>
                <a:gridCol w="5857188"/>
              </a:tblGrid>
              <a:tr h="3476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Сервер: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Dell </a:t>
                      </a:r>
                      <a:r>
                        <a:rPr lang="ru-RU" sz="1200" u="none" strike="noStrike" cap="none" dirty="0" err="1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PowerEdge</a:t>
                      </a: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 R430 </a:t>
                      </a:r>
                      <a:r>
                        <a:rPr lang="ru-RU" sz="1200" u="none" strike="noStrike" cap="none" dirty="0" err="1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rack</a:t>
                      </a: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 1U </a:t>
                      </a:r>
                      <a:r>
                        <a:rPr lang="ru-RU" sz="1200" u="none" strike="noStrike" cap="none" dirty="0" err="1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up</a:t>
                      </a: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 </a:t>
                      </a:r>
                      <a:r>
                        <a:rPr lang="ru-RU" sz="1200" u="none" strike="noStrike" cap="none" dirty="0" err="1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to</a:t>
                      </a: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 8 x 2.5″ SAS/SATA HDD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11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Процессор: 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 x Intel Xeon E5-2609v3 Processor (1.9GHz, 6C, 15MB, 6.4GT/s QPI, 85W, Max </a:t>
                      </a:r>
                      <a:r>
                        <a:rPr lang="ru-RU" sz="1200" u="none" strike="noStrike" cap="none" dirty="0" err="1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Mem</a:t>
                      </a: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 1600MHz) 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53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Оперативная память: 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8 x 16Gb PC4-17000(2133MHz) DDR4 ECC </a:t>
                      </a:r>
                      <a:r>
                        <a:rPr lang="ru-RU" sz="1200" u="none" strike="noStrike" cap="none" dirty="0" err="1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Registered</a:t>
                      </a: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 DIMФM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938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Жесткие диски: 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6 x DELL 600GB SAS 12Gbps 15k HS 2.5″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048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 err="1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Raid</a:t>
                      </a: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-контроллер: 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PERC H330 Integrated RAID(0,1,5,10,50) Controller Mini Type 12Gb/s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299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Оптический привод: 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DVD-ROM USB 2.0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23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Модуль управления: 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iDRAC 8 Enterprise 8GB SD card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881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Основной адаптер: 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Broadcom 5720 4x1Gb Integrated card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3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Блоки питания: 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 x Power Supply 550W Hot Plug (1 основной + 1 резервный)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938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ОС: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MS Windows Server 2012 R2, Standard Edition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981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Гарантия: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 x 1/3 (треть) стоимости сервера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97" name="Google Shape;297;p24"/>
          <p:cNvSpPr txBox="1"/>
          <p:nvPr/>
        </p:nvSpPr>
        <p:spPr>
          <a:xfrm>
            <a:off x="620972" y="-1"/>
            <a:ext cx="80794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АППАРАТНОЕ ОБЕСПЕЧЕНИЕ СЕРВЕРОВ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25"/>
          <p:cNvGraphicFramePr/>
          <p:nvPr/>
        </p:nvGraphicFramePr>
        <p:xfrm>
          <a:off x="609600" y="773151"/>
          <a:ext cx="7924800" cy="396983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615766"/>
                <a:gridCol w="5309034"/>
              </a:tblGrid>
              <a:tr h="4110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Материнская плата: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ASUS H97-Plus H97 Socket-1150 4xDDR3, Raid, 6xSATA3, 2xPCI-E16x, 6xUSB3.0, D-SUB, DVI, HDMI, Glan, ATX, Ret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Процессор: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Intel Pentium G3260 (3.3GHz) 3MB LGA1150 Box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Блок питания: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450W Crown CM-PS450W smart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Корпус: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ATX </a:t>
                      </a:r>
                      <a:r>
                        <a:rPr lang="ru-RU" sz="1200" u="none" strike="noStrike" cap="none" dirty="0" err="1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Miditower</a:t>
                      </a: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 </a:t>
                      </a:r>
                      <a:r>
                        <a:rPr lang="ru-RU" sz="1200" u="none" strike="noStrike" cap="none" dirty="0" err="1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Delux</a:t>
                      </a: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 DLC-MV875 Black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110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ОЗУ: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DIMM 8Gb 2x4Gb KIT DDR3 PC12800 1600MHz Kingston HyperX Fury Blue Series (HX316C10FK2/8)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Жесткий диск (HDD):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1000Gb Seagate (ST1000VN000) 64Mb 5400rpm SATA3 NAS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Кулер для CPU: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Cooler for CPU Cooler Master DP6-8E5SB-0L-GP S1150/1155/S1156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Кулер для корпуса: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 х Вентилятор 70x70 Gelid Silent 7 (FN-SX07-22) 2200rpm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ОС: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Microsoft Windows 7 Pro 64bit Ru DVD OEM 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Монитор: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22" Dell SE2216H VA LED 1920x1080 12ms VGA HDMI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Мышь: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SVEN RX-112 White USB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Клавиатура: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Genius KB-110 USB black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Сетевой фильтр: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Сетевой фильтр Power Cube B 3.0м. 5 розеток</a:t>
                      </a:r>
                      <a:endParaRPr sz="12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62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Видеокарта: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MSI 1024Mb GF 210 N210-TC1GD3H / LP DVI, VGA, HDMI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07" name="Google Shape;307;p25"/>
          <p:cNvSpPr txBox="1"/>
          <p:nvPr/>
        </p:nvSpPr>
        <p:spPr>
          <a:xfrm>
            <a:off x="609600" y="-1"/>
            <a:ext cx="70367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АППАРАТНОЕ ОБЕСПЕЧЕНИЕ ПЕРСОНАЛЬНЫХ КОМПЬЮТЕРОВ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/>
        </p:nvSpPr>
        <p:spPr>
          <a:xfrm>
            <a:off x="617034" y="-1"/>
            <a:ext cx="702934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РАСЧЕТ ДЕНЕЖНЫХ РЕСУРСОВ</a:t>
            </a:r>
            <a:endParaRPr sz="1800" b="1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graphicFrame>
        <p:nvGraphicFramePr>
          <p:cNvPr id="315" name="Google Shape;315;p26"/>
          <p:cNvGraphicFramePr/>
          <p:nvPr/>
        </p:nvGraphicFramePr>
        <p:xfrm>
          <a:off x="3048001" y="2571750"/>
          <a:ext cx="5404193" cy="212916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41537"/>
                <a:gridCol w="1731328"/>
                <a:gridCol w="1731328"/>
              </a:tblGrid>
              <a:tr h="16918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ЗАТРАТЫ</a:t>
                      </a:r>
                      <a:endParaRPr sz="8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>
                            <a:alpha val="9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cPr/>
                </a:tc>
                <a:tc hMerge="1">
                  <a:tcPr/>
                </a:tc>
              </a:tr>
              <a:tr h="5993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Управление себестоимостью, оценки стоимости запасов и полученной прибыли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>
                            <a:alpha val="9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Принятие решений, планирование и прогнозирование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>
                            <a:alpha val="9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Контроль и регулирование</a:t>
                      </a:r>
                      <a:endParaRPr sz="10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>
                            <a:alpha val="9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3606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Входящие и истекшие, прямые и косвенные, основные и накладные, производственные и внепроизводственные, одноэлементные и комплексные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>
                            <a:alpha val="9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Постоянные и переменные, принимаемые и не принимаемые, безвозвратные и временные, приростные и предельные, планируемые и непланируемые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>
                            <a:alpha val="9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Регулируемые и нерегулируемые, эффективные и неэффективные, в пределах норм и по отклонениям от норм, контролируемые и неконтролируемые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>
                            <a:alpha val="9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17" name="Google Shape;317;p26"/>
          <p:cNvSpPr txBox="1">
            <a:spLocks noGrp="1"/>
          </p:cNvSpPr>
          <p:nvPr>
            <p:ph sz="half" idx="1"/>
          </p:nvPr>
        </p:nvSpPr>
        <p:spPr>
          <a:xfrm>
            <a:off x="617034" y="750849"/>
            <a:ext cx="7917366" cy="279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335915" algn="just"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TCO (англ. «Total Cost </a:t>
            </a:r>
            <a:r>
              <a:rPr lang="ru-RU" dirty="0" err="1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of</a:t>
            </a: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Ownership</a:t>
            </a: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») – общая стоимость владения и методика расчета этой стоимости, разработанная группой компаний Gartner Group и корпорацией Microsoft. </a:t>
            </a:r>
            <a:endParaRPr lang="ru-RU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335915" algn="just"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Применение методики позволяет рассчитать наиболее приближенную полную стоимость проекта и избежать внеплановых расходов, способных иметь для предприятия стратегически негативный эффект. </a:t>
            </a:r>
            <a:endParaRPr lang="ru-RU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335915" algn="just"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Затратами является денежная оценка стоимости ресурсов, затрачиваемых за определенный период времени. Оценка затрат характеризуется: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257175" indent="-257175"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денежными ресурсами,</a:t>
            </a:r>
            <a:endParaRPr lang="ru-RU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257175" indent="-257175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целевой установкой,</a:t>
            </a:r>
            <a:endParaRPr lang="ru-RU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257175" indent="-257175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временным периодом.</a:t>
            </a:r>
            <a:endParaRPr lang="ru-RU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335915" algn="just">
              <a:buClr>
                <a:schemeClr val="dk1"/>
              </a:buClr>
              <a:buSzPts val="1800"/>
              <a:buNone/>
            </a:pPr>
            <a:endParaRPr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/>
        </p:nvSpPr>
        <p:spPr>
          <a:xfrm>
            <a:off x="609600" y="-1"/>
            <a:ext cx="793966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lvl="1" indent="342900"/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ОЦЕНКА ЭКОНОМИЧЕСКОЙ ЭФФЕКТИВНОСТИ ПРОЕКТА</a:t>
            </a:r>
            <a:endParaRPr sz="1800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pic>
        <p:nvPicPr>
          <p:cNvPr id="335" name="Google Shape;335;p28" descr="C:\Users\Natani Flutesong\Desktop\Диплом\Наработки\готовые материалы\Задействовал в дипломе\Расчеты - копия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90078" y="704976"/>
            <a:ext cx="4363844" cy="21854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6" name="Google Shape;336;p28"/>
          <p:cNvGraphicFramePr/>
          <p:nvPr/>
        </p:nvGraphicFramePr>
        <p:xfrm>
          <a:off x="4599002" y="3003798"/>
          <a:ext cx="3950265" cy="199715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602380"/>
                <a:gridCol w="2664061"/>
                <a:gridCol w="683824"/>
              </a:tblGrid>
              <a:tr h="47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Параметр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Наименование параметра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Значение параметра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</a:tr>
              <a:tr h="202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NPV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Чистый дисконтированный доход, тыс. руб.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3 067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</a:tr>
              <a:tr h="202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IRR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Внутренняя норма доходности, проценты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30%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</a:tr>
              <a:tr h="202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PPs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Статический срок окупаемости, лет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1,2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</a:tr>
              <a:tr h="202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PPd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Динамический срок окупаемости, лет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1,8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</a:tr>
              <a:tr h="202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PI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Индекс рентабельности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1,5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</a:tr>
              <a:tr h="202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NTV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Чистая конечная стоимость, тыс. руб.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5 359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</a:tr>
              <a:tr h="313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MIRR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Модифицированная внутренняя норма, проценты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24%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7" name="Google Shape;337;p28"/>
          <p:cNvGraphicFramePr/>
          <p:nvPr/>
        </p:nvGraphicFramePr>
        <p:xfrm>
          <a:off x="609600" y="3003798"/>
          <a:ext cx="3854383" cy="2023247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576638"/>
                <a:gridCol w="2550278"/>
                <a:gridCol w="727467"/>
              </a:tblGrid>
              <a:tr h="50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Параметр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Наименование параметра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Значение параметра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37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NPV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Чистый дисконтированный доход, тыс. руб.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5 466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IRR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Внутренняя норма доходности, проценты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30%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685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PPs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Статический срок окупаемости, лет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1,2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685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PPd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Динамический срок окупаемости, лет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1,6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685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PI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Индекс рентабельности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1,7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685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NTV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Чистая конечная стоимость, тыс. руб.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4 654</a:t>
                      </a:r>
                      <a:endParaRPr sz="900" u="none" strike="noStrike" cap="none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37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</a:rPr>
                        <a:t>MIRR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Модифицированная внутренняя норма, проценты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22%</a:t>
                      </a:r>
                      <a:endParaRPr sz="900" u="none" strike="noStrike" cap="none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Calibri" panose="020F0502020204030204"/>
                        <a:cs typeface="Lato Light" panose="020F0502020204030203" pitchFamily="34" charset="0"/>
                        <a:sym typeface="Calibri" panose="020F0502020204030204"/>
                      </a:endParaRPr>
                    </a:p>
                  </a:txBody>
                  <a:tcPr marL="51431" marR="51431" marT="0" marB="0" anchor="ctr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8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/>
        </p:nvSpPr>
        <p:spPr>
          <a:xfrm>
            <a:off x="617034" y="-1"/>
            <a:ext cx="702934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МЕТОДИЧЕСКОЕ ОБЕСПЕЧЕНИЕ ЗАДАЧИ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1"/>
          </p:nvPr>
        </p:nvSpPr>
        <p:spPr>
          <a:xfrm>
            <a:off x="617034" y="789552"/>
            <a:ext cx="7909932" cy="39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indent="335915" algn="just">
              <a:buClr>
                <a:schemeClr val="dk1"/>
              </a:buClr>
              <a:buSzPts val="1800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Экранная форма стартовой страницы работы с нарядом с активной вкладкой "Наряды"</a:t>
            </a:r>
            <a:endParaRPr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8" name="Изображение 7" descr="Безымянны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1068070"/>
            <a:ext cx="8963660" cy="39674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idx="1"/>
          </p:nvPr>
        </p:nvSpPr>
        <p:spPr>
          <a:xfrm>
            <a:off x="620973" y="998674"/>
            <a:ext cx="7915702" cy="391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335915"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Автоматизированная система учета и оплаты труда должна обеспечить решение следующих задач: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607060" indent="-27178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подготовка конечных документов для начисления заработной платы отделом бухгалтерии,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607060" indent="-27178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учет труда, как рабочей бригады, так и каждого сотрудника в отдельности,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607060" indent="-27178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упрощение документооборота, 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607060" indent="-27178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сокращение временных затрат на документооборот,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607060" indent="-27178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обеспечение быстрого доступа к документам,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607060" indent="-27178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возможность получения данных для кадровой аналитики,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607060" indent="-27178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упрощение процедуры корректировки выплат,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607060" indent="-27178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снижение трудозатрат бухгалтерского отдела.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Google Shape;179;p11"/>
          <p:cNvSpPr txBox="1"/>
          <p:nvPr/>
        </p:nvSpPr>
        <p:spPr>
          <a:xfrm>
            <a:off x="620974" y="-1"/>
            <a:ext cx="818183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ЗАДАЧИ ПОДСИСТЕМЫ АВТОМАТИЗАЦИИ ОПЛАТЫ ТРУДА 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7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/>
        </p:nvSpPr>
        <p:spPr>
          <a:xfrm>
            <a:off x="614149" y="-1"/>
            <a:ext cx="79157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РЕЗУЛЬТАТЫ ПРОЕКТА</a:t>
            </a:r>
            <a:endParaRPr sz="1800" b="1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354" name="Google Shape;354;p30"/>
          <p:cNvSpPr txBox="1">
            <a:spLocks noGrp="1"/>
          </p:cNvSpPr>
          <p:nvPr>
            <p:ph type="subTitle" idx="1"/>
          </p:nvPr>
        </p:nvSpPr>
        <p:spPr>
          <a:xfrm>
            <a:off x="614149" y="777922"/>
            <a:ext cx="7915702" cy="39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buClr>
                <a:schemeClr val="dk1"/>
              </a:buClr>
              <a:buSzPts val="1800"/>
            </a:pPr>
            <a:r>
              <a:rPr lang="ru-RU" sz="1350" cap="none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Поставленные проектные задачи успешно выполнены.</a:t>
            </a:r>
            <a:endParaRPr lang="ru-RU" sz="1350" cap="none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algn="just">
              <a:buClr>
                <a:schemeClr val="dk1"/>
              </a:buClr>
              <a:buSzPts val="1800"/>
            </a:pPr>
            <a:endParaRPr lang="ru-RU" sz="1350" cap="none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algn="just">
              <a:buClr>
                <a:schemeClr val="dk1"/>
              </a:buClr>
              <a:buSzPts val="1800"/>
            </a:pPr>
            <a:r>
              <a:rPr lang="ru-RU" sz="1350" cap="none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Основные результаты:</a:t>
            </a:r>
            <a:endParaRPr lang="ru-RU"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  <a:sym typeface="+mn-ea"/>
            </a:endParaRPr>
          </a:p>
          <a:p>
            <a:pPr marL="402590" indent="-18796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подсистема успешно разработана,</a:t>
            </a:r>
            <a:endParaRPr lang="ru-RU"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  <a:sym typeface="+mn-ea"/>
            </a:endParaRPr>
          </a:p>
          <a:p>
            <a:pPr marL="402590" indent="-18796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решение успешно внедрено в 3 цехах,</a:t>
            </a:r>
            <a:endParaRPr lang="ru-RU"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  <a:sym typeface="+mn-ea"/>
            </a:endParaRPr>
          </a:p>
          <a:p>
            <a:pPr marL="402590" indent="-18796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проведены доработки,</a:t>
            </a:r>
            <a:endParaRPr lang="ru-RU"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  <a:sym typeface="+mn-ea"/>
            </a:endParaRPr>
          </a:p>
          <a:p>
            <a:pPr marL="402590" indent="-18796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пробное внедрение показало готовность к масштабированию</a:t>
            </a: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,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402590" indent="-18796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осуществлен перевод цеховых рабочих на сдельную форму оплаты,</a:t>
            </a:r>
            <a:endParaRPr lang="ru-RU"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  <a:sym typeface="+mn-ea"/>
            </a:endParaRPr>
          </a:p>
          <a:p>
            <a:pPr marL="402590" indent="-18796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сокращение временных ресурсов,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402590" indent="-18796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сокращение денежных ресурсов</a:t>
            </a: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. 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algn="just">
              <a:buClr>
                <a:schemeClr val="dk1"/>
              </a:buClr>
              <a:buSzPts val="1800"/>
            </a:pPr>
            <a:endParaRPr lang="ru-RU" sz="1350" cap="none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  <a:sym typeface="+mn-ea"/>
            </a:endParaRPr>
          </a:p>
          <a:p>
            <a:pPr algn="just">
              <a:buClr>
                <a:schemeClr val="dk1"/>
              </a:buClr>
              <a:buSzPts val="1800"/>
            </a:pPr>
            <a:r>
              <a:rPr lang="ru-RU" sz="1350" cap="none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  <a:sym typeface="+mn-ea"/>
              </a:rPr>
              <a:t>Дополнительные результаты:</a:t>
            </a:r>
            <a:endParaRPr lang="ru-RU" sz="1350" cap="none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  <a:sym typeface="+mn-ea"/>
            </a:endParaRPr>
          </a:p>
          <a:p>
            <a:pPr algn="just">
              <a:buClr>
                <a:schemeClr val="dk1"/>
              </a:buClr>
              <a:buSzPts val="1800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Выявлены дополнительные эффекты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402590" indent="-18796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обеспечение возможности быстрого доступа к документации,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402590" indent="-187960">
              <a:spcBef>
                <a:spcPts val="270"/>
              </a:spcBef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sz="1350" cap="none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обеспечение возможности многопользовательского доступа к документацииповышение производственных показателей.</a:t>
            </a:r>
            <a:endParaRPr sz="1350" cap="none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dirty="0">
                <a:latin typeface="Lato Semibold" panose="020F0502020204030203" pitchFamily="34" charset="0"/>
                <a:cs typeface="Lato Semibold" panose="020F0502020204030203" pitchFamily="34" charset="0"/>
              </a:rPr>
              <a:t>БЛАГОДАРЮ ЗА ВНИМАНИЕ</a:t>
            </a:r>
            <a:endParaRPr lang="ru-RU" sz="1800" dirty="0"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594725" y="4673600"/>
            <a:ext cx="549275" cy="393700"/>
          </a:xfrm>
        </p:spPr>
        <p:txBody>
          <a:bodyPr/>
          <a:lstStyle/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Заголовок 4"/>
          <p:cNvSpPr txBox="1"/>
          <p:nvPr/>
        </p:nvSpPr>
        <p:spPr>
          <a:xfrm>
            <a:off x="855300" y="3145400"/>
            <a:ext cx="7433400" cy="1528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ru-RU" sz="1400" dirty="0">
                <a:latin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ru-RU" sz="1400" dirty="0"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ru-RU" sz="1400" dirty="0">
                <a:latin typeface="Lato Light" panose="020F0502020204030203" pitchFamily="34" charset="0"/>
                <a:cs typeface="Lato Light" panose="020F0502020204030203" pitchFamily="34" charset="0"/>
              </a:rPr>
              <a:t>Мигушин Ю.А.</a:t>
            </a:r>
            <a:endParaRPr lang="ru-RU" sz="1400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624468" y="-1"/>
            <a:ext cx="702190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ПРОЕКТНЫЕ ТРЕБОВАНИЯ</a:t>
            </a:r>
            <a:endParaRPr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idx="1"/>
          </p:nvPr>
        </p:nvSpPr>
        <p:spPr>
          <a:xfrm>
            <a:off x="624468" y="843558"/>
            <a:ext cx="7917366" cy="430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240"/>
              </a:spcBef>
              <a:buClr>
                <a:schemeClr val="dk1"/>
              </a:buClr>
              <a:buSzPct val="100000"/>
              <a:buNone/>
            </a:pPr>
            <a:r>
              <a:rPr lang="ru-RU" sz="135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Ранжирование требований </a:t>
            </a: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к подсистеме: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Обеспечение автоматического расчета по учету и оплате труда для цеховых рабочих;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Расчет НДФЛ, дополнительных начислений за сверхурочные, больничные, отпускные;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Возможность ручного ввода или импорта из БД финансовых данных;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Интеграция подсистемы оплаты труда с центральной</a:t>
            </a:r>
            <a:r>
              <a:rPr lang="en-US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автоматизированной системой (ЦАС) предприятия через бухгалтерский модуль подсистемы;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Возможность экспорта данных для проведения аналитики;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Высокая скорость обработки запросов пользователей;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Эргономика интерфейса для пользователей затрагиваемых отделов;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Высокий уровень защиты подсистемы;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Наличие механизма резервного копирования документов и данных находящихся в состоянии готовых, редактируемых, передачи, печати;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Горизонт планирования эксплуатации подсистемы – не менее 6 лет;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357505" lvl="1" indent="-357505">
              <a:spcBef>
                <a:spcPts val="240"/>
              </a:spcBef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Соответствие требованиям включенных подпрограмм.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335915" algn="just">
              <a:spcBef>
                <a:spcPts val="130"/>
              </a:spcBef>
              <a:buClr>
                <a:schemeClr val="dk1"/>
              </a:buClr>
              <a:buSzPct val="100000"/>
              <a:buNone/>
            </a:pP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sz="half" idx="1"/>
          </p:nvPr>
        </p:nvSpPr>
        <p:spPr>
          <a:xfrm>
            <a:off x="624205" y="1582420"/>
            <a:ext cx="4537710" cy="314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marL="0" indent="0" algn="l">
              <a:buNone/>
            </a:pPr>
            <a:r>
              <a:rPr lang="ru-RU" dirty="0">
                <a:solidFill>
                  <a:schemeClr val="bg1"/>
                </a:solidFill>
                <a:latin typeface="Lato Semibold" panose="020F0502020204030203" pitchFamily="34" charset="0"/>
                <a:ea typeface="Calibri" panose="020F0502020204030204"/>
                <a:cs typeface="Lato Semibold" panose="020F0502020204030203" pitchFamily="34" charset="0"/>
                <a:sym typeface="Calibri" panose="020F0502020204030204"/>
              </a:rPr>
              <a:t>Функции подсистемы:</a:t>
            </a:r>
            <a:endParaRPr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marL="214630" indent="-214630" algn="l"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ea typeface="Calibri" panose="020F0502020204030204"/>
                <a:cs typeface="Lato Light" panose="020F0502020204030203" pitchFamily="34" charset="0"/>
                <a:sym typeface="Calibri" panose="020F0502020204030204"/>
              </a:rPr>
              <a:t>Автоматический расчет оплаты труда и сопутствующих выплат,</a:t>
            </a:r>
            <a:endParaRPr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214630" indent="-214630" algn="l"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ea typeface="Calibri" panose="020F0502020204030204"/>
                <a:cs typeface="Lato Light" panose="020F0502020204030203" pitchFamily="34" charset="0"/>
                <a:sym typeface="Calibri" panose="020F0502020204030204"/>
              </a:rPr>
              <a:t>Быстрые передача, обмен и доступ к данным, в том числе единовременный многопользовательский, </a:t>
            </a:r>
            <a:endParaRPr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214630" indent="-214630" algn="l"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ea typeface="Calibri" panose="020F0502020204030204"/>
                <a:cs typeface="Lato Light" panose="020F0502020204030203" pitchFamily="34" charset="0"/>
                <a:sym typeface="Calibri" panose="020F0502020204030204"/>
              </a:rPr>
              <a:t>Упрощение работы с формами </a:t>
            </a:r>
            <a:br>
              <a:rPr lang="ru-RU" dirty="0">
                <a:solidFill>
                  <a:schemeClr val="bg1"/>
                </a:solidFill>
                <a:latin typeface="Lato Light" panose="020F0502020204030203" pitchFamily="34" charset="0"/>
                <a:ea typeface="Calibri" panose="020F0502020204030204"/>
                <a:cs typeface="Lato Light" panose="020F0502020204030203" pitchFamily="34" charset="0"/>
                <a:sym typeface="Calibri" panose="020F0502020204030204"/>
              </a:rPr>
            </a:b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ea typeface="Calibri" panose="020F0502020204030204"/>
                <a:cs typeface="Lato Light" panose="020F0502020204030203" pitchFamily="34" charset="0"/>
                <a:sym typeface="Calibri" panose="020F0502020204030204"/>
              </a:rPr>
              <a:t>(главным образом для цеховых рабочих),</a:t>
            </a:r>
            <a:endParaRPr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214630" indent="-214630" algn="l"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ea typeface="Calibri" panose="020F0502020204030204"/>
                <a:cs typeface="Lato Light" panose="020F0502020204030203" pitchFamily="34" charset="0"/>
                <a:sym typeface="Calibri" panose="020F0502020204030204"/>
              </a:rPr>
              <a:t>Хранение документации,</a:t>
            </a:r>
            <a:endParaRPr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214630" indent="-214630" algn="l">
              <a:buClr>
                <a:srgbClr val="FFFF66"/>
              </a:buClr>
              <a:buSzPts val="1800"/>
              <a:buFont typeface="Courier New" panose="02070309020205020404"/>
              <a:buChar char="o"/>
            </a:pPr>
            <a:r>
              <a:rPr lang="ru-RU" dirty="0">
                <a:solidFill>
                  <a:schemeClr val="bg1"/>
                </a:solidFill>
                <a:latin typeface="Lato Light" panose="020F0502020204030203" pitchFamily="34" charset="0"/>
                <a:ea typeface="Calibri" panose="020F0502020204030204"/>
                <a:cs typeface="Lato Light" panose="020F0502020204030203" pitchFamily="34" charset="0"/>
                <a:sym typeface="Calibri" panose="020F0502020204030204"/>
              </a:rPr>
              <a:t>Высокий контроль, как пошаговый, так и над всем процессом в целом.</a:t>
            </a:r>
            <a:endParaRPr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335915" algn="l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4" name="Google Shape;134;p6"/>
          <p:cNvSpPr txBox="1">
            <a:spLocks noGrp="1"/>
          </p:cNvSpPr>
          <p:nvPr/>
        </p:nvSpPr>
        <p:spPr>
          <a:xfrm>
            <a:off x="624205" y="-1270"/>
            <a:ext cx="702183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ИССЛЕДОВАНИЕ РЫНКА РЕШЕНИЙ</a:t>
            </a:r>
            <a:endParaRPr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35" name="Google Shape;135;p6"/>
          <p:cNvSpPr txBox="1">
            <a:spLocks noGrp="1"/>
          </p:cNvSpPr>
          <p:nvPr/>
        </p:nvSpPr>
        <p:spPr>
          <a:xfrm>
            <a:off x="624205" y="855980"/>
            <a:ext cx="7917180" cy="8382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 panose="02000503000000000000"/>
              <a:buChar char="⇨"/>
              <a:defRPr sz="2400" b="0" i="0" u="none" strike="noStrike" cap="none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 panose="02000503000000000000"/>
              <a:buChar char="⇾"/>
              <a:defRPr sz="2400" b="0" i="0" u="none" strike="noStrike" cap="none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 panose="02000503000000000000"/>
              <a:buChar char="￫"/>
              <a:defRPr sz="2400" b="0" i="0" u="none" strike="noStrike" cap="none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●"/>
              <a:defRPr sz="2400" b="0" i="0" u="none" strike="noStrike" cap="none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○"/>
              <a:defRPr sz="2400" b="0" i="0" u="none" strike="noStrike" cap="none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■"/>
              <a:defRPr sz="2400" b="0" i="0" u="none" strike="noStrike" cap="none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●"/>
              <a:defRPr sz="2400" b="0" i="0" u="none" strike="noStrike" cap="none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503000000000000"/>
              <a:buChar char="○"/>
              <a:defRPr sz="2400" b="0" i="0" u="none" strike="noStrike" cap="none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 panose="02000503000000000000"/>
              <a:buChar char="■"/>
              <a:defRPr sz="2400" b="0" i="0" u="none" strike="noStrike" cap="none">
                <a:solidFill>
                  <a:schemeClr val="dk1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9pPr>
          </a:lstStyle>
          <a:p>
            <a:pPr marL="0" indent="0" algn="just">
              <a:buClr>
                <a:schemeClr val="dk1"/>
              </a:buClr>
              <a:buSzPts val="1800"/>
              <a:buNone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Согласно техническому заданию, необходимо разработать и внедрить собственную </a:t>
            </a: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+mn-ea"/>
              </a:rPr>
              <a:t>информационную подсистему автоматизации оплаты труда.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  <a:sym typeface="+mn-ea"/>
            </a:endParaRPr>
          </a:p>
        </p:txBody>
      </p:sp>
      <p:graphicFrame>
        <p:nvGraphicFramePr>
          <p:cNvPr id="288" name="Google Shape;288;p23"/>
          <p:cNvGraphicFramePr/>
          <p:nvPr/>
        </p:nvGraphicFramePr>
        <p:xfrm>
          <a:off x="5161915" y="1470025"/>
          <a:ext cx="3561080" cy="291655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974090"/>
                <a:gridCol w="407035"/>
                <a:gridCol w="300355"/>
                <a:gridCol w="283210"/>
                <a:gridCol w="565150"/>
                <a:gridCol w="287655"/>
                <a:gridCol w="381000"/>
                <a:gridCol w="362585"/>
              </a:tblGrid>
              <a:tr h="1185545">
                <a:tc>
                  <a:txBody>
                    <a:bodyPr/>
                    <a:p>
                      <a:pPr marL="36195" algn="l" eaLnBrk="1" fontAlgn="ctr" latinLnBrk="0" hangingPunct="1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Название/критерий</a:t>
                      </a:r>
                      <a:endParaRPr lang="ru-RU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vert="vert27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36195" algn="l" eaLnBrk="1" fontAlgn="ctr" latinLnBrk="0" hangingPunct="1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Сложноссть внедрения</a:t>
                      </a:r>
                      <a:endParaRPr lang="ru-RU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vert="vert27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36195" marR="0" lvl="0" indent="0" algn="l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Стабильность</a:t>
                      </a:r>
                      <a:endParaRPr lang="ru-RU" altLang="en-US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vert="vert27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36195" marR="0" lvl="0" indent="0" algn="l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Стоимость владения</a:t>
                      </a:r>
                      <a:endParaRPr lang="ru-RU" altLang="en-US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vert="vert27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36195" marR="0" lvl="0" indent="0" algn="l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Требовательность к аппаратному обеспечению</a:t>
                      </a:r>
                      <a:endParaRPr lang="ru-RU" altLang="en-US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vert="vert27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36195" marR="0" lvl="0" indent="0" algn="l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Адаптивность</a:t>
                      </a:r>
                      <a:endParaRPr lang="ru-RU" altLang="en-US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vert="vert27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36195" marR="0" lvl="0" indent="0" algn="l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Возможность доработки</a:t>
                      </a:r>
                      <a:endParaRPr lang="ru-RU" altLang="en-US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vert="vert27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36195" algn="l" eaLnBrk="1" fontAlgn="ctr" latinLnBrk="0" hangingPunct="1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Удобство и быстродействие</a:t>
                      </a:r>
                      <a:endParaRPr lang="ru-RU" altLang="en-US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vert="vert27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49885">
                <a:tc>
                  <a:txBody>
                    <a:bodyPr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Галактика</a:t>
                      </a:r>
                      <a:endParaRPr lang="ru-RU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705">
                <a:tc>
                  <a:txBody>
                    <a:bodyPr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Парус</a:t>
                      </a:r>
                      <a:endParaRPr lang="ru-RU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0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2430">
                <a:tc>
                  <a:txBody>
                    <a:bodyPr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1С Бухгалтерия</a:t>
                      </a:r>
                      <a:endParaRPr lang="ru-RU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0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63220">
                <a:tc>
                  <a:txBody>
                    <a:bodyPr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MS Dynamics Axapta/Navision</a:t>
                      </a:r>
                      <a:endParaRPr lang="ru-RU" altLang="en-US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18770">
                <a:tc>
                  <a:txBody>
                    <a:bodyPr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cs typeface="Lato Semibold" panose="020F0502020204030203" pitchFamily="34" charset="0"/>
                          <a:sym typeface="+mn-ea"/>
                        </a:rPr>
                        <a:t>SAP</a:t>
                      </a:r>
                      <a:endParaRPr lang="ru-RU" altLang="en-US" sz="900" b="1" u="none" strike="noStrike" cap="none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Calibri" panose="020F0502020204030204"/>
                        <a:cs typeface="Lato Semibold" panose="020F0502020204030203" pitchFamily="34" charset="0"/>
                        <a:sym typeface="+mn-ea"/>
                      </a:endParaRPr>
                    </a:p>
                  </a:txBody>
                  <a:tcPr marL="51431" marR="51431" marT="0" marB="0"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buSzTx/>
                        <a:buNone/>
                      </a:pPr>
                      <a:r>
                        <a:rPr lang="ru-RU" sz="90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  <a:endParaRPr lang="ru-RU" sz="90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 anchorCtr="0">
                    <a:gradFill flip="none" rotWithShape="1">
                      <a:gsLst>
                        <a:gs pos="50000">
                          <a:schemeClr val="accent2">
                            <a:lumMod val="90000"/>
                          </a:schemeClr>
                        </a:gs>
                        <a:gs pos="100000">
                          <a:schemeClr val="accent3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624205" y="-1270"/>
            <a:ext cx="702183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b="1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СТРУКТУРА ПОДСИСТЕМЫ</a:t>
            </a:r>
            <a:endParaRPr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idx="1"/>
          </p:nvPr>
        </p:nvSpPr>
        <p:spPr>
          <a:xfrm>
            <a:off x="624205" y="855980"/>
            <a:ext cx="7917180" cy="156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ct val="100000"/>
              <a:buNone/>
            </a:pP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Внедряемая подсистема управления представляет собой </a:t>
            </a:r>
            <a:r>
              <a:rPr lang="ru-RU" sz="1350" b="1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совокупность цехового и бухгалтерского модулей</a:t>
            </a: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. 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 algn="just"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Цеховой модуль </a:t>
            </a: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адаптирован для цеховых рабочих и смежных работников. </a:t>
            </a:r>
            <a:endParaRPr lang="ru-RU"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 algn="just">
              <a:buClr>
                <a:srgbClr val="FFFF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135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Бухгалтерский модуль </a:t>
            </a:r>
            <a:r>
              <a:rPr lang="ru-RU" sz="1350" dirty="0">
                <a:solidFill>
                  <a:schemeClr val="bg1"/>
                </a:solidFill>
                <a:latin typeface="Lato Light" panose="020F0502020204030203" pitchFamily="34" charset="0"/>
                <a:cs typeface="Lato Light" panose="020F0502020204030203" pitchFamily="34" charset="0"/>
              </a:rPr>
              <a:t>отвечает за взаимодействие цехового модуля и бухгалтерии, где подсистема управления интегрируется в общую систему управления предприятием.</a:t>
            </a:r>
            <a:endParaRPr sz="1350" dirty="0">
              <a:solidFill>
                <a:schemeClr val="bg1"/>
              </a:solidFill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722755" y="2134235"/>
            <a:ext cx="5698490" cy="2510155"/>
            <a:chOff x="1684123" y="2058254"/>
            <a:chExt cx="5775752" cy="2544084"/>
          </a:xfrm>
          <a:gradFill flip="none" rotWithShape="1">
            <a:gsLst>
              <a:gs pos="50000">
                <a:schemeClr val="accent2">
                  <a:lumMod val="85000"/>
                </a:schemeClr>
              </a:gs>
              <a:gs pos="100000">
                <a:schemeClr val="accent3">
                  <a:lumMod val="100000"/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</p:grpSpPr>
        <p:sp>
          <p:nvSpPr>
            <p:cNvPr id="7" name="Полилиния: фигура 6"/>
            <p:cNvSpPr/>
            <p:nvPr/>
          </p:nvSpPr>
          <p:spPr>
            <a:xfrm>
              <a:off x="3679507" y="2817353"/>
              <a:ext cx="1784985" cy="1784985"/>
            </a:xfrm>
            <a:custGeom>
              <a:avLst/>
              <a:gdLst>
                <a:gd name="connsiteX0" fmla="*/ 0 w 1784985"/>
                <a:gd name="connsiteY0" fmla="*/ 892493 h 1784985"/>
                <a:gd name="connsiteX1" fmla="*/ 892493 w 1784985"/>
                <a:gd name="connsiteY1" fmla="*/ 0 h 1784985"/>
                <a:gd name="connsiteX2" fmla="*/ 1784986 w 1784985"/>
                <a:gd name="connsiteY2" fmla="*/ 892493 h 1784985"/>
                <a:gd name="connsiteX3" fmla="*/ 892493 w 1784985"/>
                <a:gd name="connsiteY3" fmla="*/ 1784986 h 1784985"/>
                <a:gd name="connsiteX4" fmla="*/ 0 w 1784985"/>
                <a:gd name="connsiteY4" fmla="*/ 892493 h 178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985" h="1784985">
                  <a:moveTo>
                    <a:pt x="0" y="892493"/>
                  </a:moveTo>
                  <a:cubicBezTo>
                    <a:pt x="0" y="399583"/>
                    <a:pt x="399583" y="0"/>
                    <a:pt x="892493" y="0"/>
                  </a:cubicBezTo>
                  <a:cubicBezTo>
                    <a:pt x="1385403" y="0"/>
                    <a:pt x="1784986" y="399583"/>
                    <a:pt x="1784986" y="892493"/>
                  </a:cubicBezTo>
                  <a:cubicBezTo>
                    <a:pt x="1784986" y="1385403"/>
                    <a:pt x="1385403" y="1784986"/>
                    <a:pt x="892493" y="1784986"/>
                  </a:cubicBezTo>
                  <a:cubicBezTo>
                    <a:pt x="399583" y="1784986"/>
                    <a:pt x="0" y="1385403"/>
                    <a:pt x="0" y="892493"/>
                  </a:cubicBezTo>
                  <a:close/>
                </a:path>
              </a:pathLst>
            </a:custGeom>
            <a:grpFill/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1090" tIns="281090" rIns="281090" bIns="28109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/>
                <a:t>Подсистема оплаты труда</a:t>
              </a:r>
              <a:endParaRPr lang="ru-RU" sz="1600" kern="1200" dirty="0"/>
            </a:p>
          </p:txBody>
        </p:sp>
        <p:sp>
          <p:nvSpPr>
            <p:cNvPr id="8" name="Стрелка: влево 7"/>
            <p:cNvSpPr/>
            <p:nvPr/>
          </p:nvSpPr>
          <p:spPr>
            <a:xfrm rot="12900000">
              <a:off x="2395449" y="2460110"/>
              <a:ext cx="1510013" cy="508720"/>
            </a:xfrm>
            <a:prstGeom prst="leftArrow">
              <a:avLst>
                <a:gd name="adj1" fmla="val 60000"/>
                <a:gd name="adj2" fmla="val 50000"/>
              </a:avLst>
            </a:prstGeom>
            <a:grpFill/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Полилиния: фигура 8"/>
            <p:cNvSpPr/>
            <p:nvPr/>
          </p:nvSpPr>
          <p:spPr>
            <a:xfrm>
              <a:off x="1684123" y="2073056"/>
              <a:ext cx="1695735" cy="886654"/>
            </a:xfrm>
            <a:custGeom>
              <a:avLst/>
              <a:gdLst>
                <a:gd name="connsiteX0" fmla="*/ 0 w 1695735"/>
                <a:gd name="connsiteY0" fmla="*/ 135659 h 1356588"/>
                <a:gd name="connsiteX1" fmla="*/ 135659 w 1695735"/>
                <a:gd name="connsiteY1" fmla="*/ 0 h 1356588"/>
                <a:gd name="connsiteX2" fmla="*/ 1560076 w 1695735"/>
                <a:gd name="connsiteY2" fmla="*/ 0 h 1356588"/>
                <a:gd name="connsiteX3" fmla="*/ 1695735 w 1695735"/>
                <a:gd name="connsiteY3" fmla="*/ 135659 h 1356588"/>
                <a:gd name="connsiteX4" fmla="*/ 1695735 w 1695735"/>
                <a:gd name="connsiteY4" fmla="*/ 1220929 h 1356588"/>
                <a:gd name="connsiteX5" fmla="*/ 1560076 w 1695735"/>
                <a:gd name="connsiteY5" fmla="*/ 1356588 h 1356588"/>
                <a:gd name="connsiteX6" fmla="*/ 135659 w 1695735"/>
                <a:gd name="connsiteY6" fmla="*/ 1356588 h 1356588"/>
                <a:gd name="connsiteX7" fmla="*/ 0 w 1695735"/>
                <a:gd name="connsiteY7" fmla="*/ 1220929 h 1356588"/>
                <a:gd name="connsiteX8" fmla="*/ 0 w 1695735"/>
                <a:gd name="connsiteY8" fmla="*/ 135659 h 135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5735" h="1356588">
                  <a:moveTo>
                    <a:pt x="0" y="135659"/>
                  </a:moveTo>
                  <a:cubicBezTo>
                    <a:pt x="0" y="60737"/>
                    <a:pt x="60737" y="0"/>
                    <a:pt x="135659" y="0"/>
                  </a:cubicBezTo>
                  <a:lnTo>
                    <a:pt x="1560076" y="0"/>
                  </a:lnTo>
                  <a:cubicBezTo>
                    <a:pt x="1634998" y="0"/>
                    <a:pt x="1695735" y="60737"/>
                    <a:pt x="1695735" y="135659"/>
                  </a:cubicBezTo>
                  <a:lnTo>
                    <a:pt x="1695735" y="1220929"/>
                  </a:lnTo>
                  <a:cubicBezTo>
                    <a:pt x="1695735" y="1295851"/>
                    <a:pt x="1634998" y="1356588"/>
                    <a:pt x="1560076" y="1356588"/>
                  </a:cubicBezTo>
                  <a:lnTo>
                    <a:pt x="135659" y="1356588"/>
                  </a:lnTo>
                  <a:cubicBezTo>
                    <a:pt x="60737" y="1356588"/>
                    <a:pt x="0" y="1295851"/>
                    <a:pt x="0" y="1220929"/>
                  </a:cubicBezTo>
                  <a:lnTo>
                    <a:pt x="0" y="135659"/>
                  </a:lnTo>
                  <a:close/>
                </a:path>
              </a:pathLst>
            </a:custGeom>
            <a:grpFill/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218" tIns="110218" rIns="110218" bIns="110218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/>
                <a:t>Цеховой модуль</a:t>
              </a:r>
              <a:endParaRPr lang="ru-RU" sz="1600" kern="1200" dirty="0"/>
            </a:p>
          </p:txBody>
        </p:sp>
        <p:sp>
          <p:nvSpPr>
            <p:cNvPr id="12" name="Стрелка: влево 11"/>
            <p:cNvSpPr/>
            <p:nvPr/>
          </p:nvSpPr>
          <p:spPr>
            <a:xfrm rot="19500000">
              <a:off x="5238536" y="2460110"/>
              <a:ext cx="1510013" cy="508720"/>
            </a:xfrm>
            <a:prstGeom prst="leftArrow">
              <a:avLst>
                <a:gd name="adj1" fmla="val 60000"/>
                <a:gd name="adj2" fmla="val 50000"/>
              </a:avLst>
            </a:prstGeom>
            <a:grpFill/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Полилиния: фигура 12"/>
            <p:cNvSpPr/>
            <p:nvPr/>
          </p:nvSpPr>
          <p:spPr>
            <a:xfrm>
              <a:off x="5764140" y="2073056"/>
              <a:ext cx="1695735" cy="886654"/>
            </a:xfrm>
            <a:custGeom>
              <a:avLst/>
              <a:gdLst>
                <a:gd name="connsiteX0" fmla="*/ 0 w 1695735"/>
                <a:gd name="connsiteY0" fmla="*/ 135659 h 1356588"/>
                <a:gd name="connsiteX1" fmla="*/ 135659 w 1695735"/>
                <a:gd name="connsiteY1" fmla="*/ 0 h 1356588"/>
                <a:gd name="connsiteX2" fmla="*/ 1560076 w 1695735"/>
                <a:gd name="connsiteY2" fmla="*/ 0 h 1356588"/>
                <a:gd name="connsiteX3" fmla="*/ 1695735 w 1695735"/>
                <a:gd name="connsiteY3" fmla="*/ 135659 h 1356588"/>
                <a:gd name="connsiteX4" fmla="*/ 1695735 w 1695735"/>
                <a:gd name="connsiteY4" fmla="*/ 1220929 h 1356588"/>
                <a:gd name="connsiteX5" fmla="*/ 1560076 w 1695735"/>
                <a:gd name="connsiteY5" fmla="*/ 1356588 h 1356588"/>
                <a:gd name="connsiteX6" fmla="*/ 135659 w 1695735"/>
                <a:gd name="connsiteY6" fmla="*/ 1356588 h 1356588"/>
                <a:gd name="connsiteX7" fmla="*/ 0 w 1695735"/>
                <a:gd name="connsiteY7" fmla="*/ 1220929 h 1356588"/>
                <a:gd name="connsiteX8" fmla="*/ 0 w 1695735"/>
                <a:gd name="connsiteY8" fmla="*/ 135659 h 135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5735" h="1356588">
                  <a:moveTo>
                    <a:pt x="0" y="135659"/>
                  </a:moveTo>
                  <a:cubicBezTo>
                    <a:pt x="0" y="60737"/>
                    <a:pt x="60737" y="0"/>
                    <a:pt x="135659" y="0"/>
                  </a:cubicBezTo>
                  <a:lnTo>
                    <a:pt x="1560076" y="0"/>
                  </a:lnTo>
                  <a:cubicBezTo>
                    <a:pt x="1634998" y="0"/>
                    <a:pt x="1695735" y="60737"/>
                    <a:pt x="1695735" y="135659"/>
                  </a:cubicBezTo>
                  <a:lnTo>
                    <a:pt x="1695735" y="1220929"/>
                  </a:lnTo>
                  <a:cubicBezTo>
                    <a:pt x="1695735" y="1295851"/>
                    <a:pt x="1634998" y="1356588"/>
                    <a:pt x="1560076" y="1356588"/>
                  </a:cubicBezTo>
                  <a:lnTo>
                    <a:pt x="135659" y="1356588"/>
                  </a:lnTo>
                  <a:cubicBezTo>
                    <a:pt x="60737" y="1356588"/>
                    <a:pt x="0" y="1295851"/>
                    <a:pt x="0" y="1220929"/>
                  </a:cubicBezTo>
                  <a:lnTo>
                    <a:pt x="0" y="135659"/>
                  </a:lnTo>
                  <a:close/>
                </a:path>
              </a:pathLst>
            </a:custGeom>
            <a:solidFill>
              <a:srgbClr val="156970"/>
            </a:solidFill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218" tIns="110218" rIns="110218" bIns="110218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/>
                <a:t>Бухгалтерский модуль</a:t>
              </a:r>
              <a:endParaRPr lang="ru-RU" sz="1600" kern="1200" dirty="0"/>
            </a:p>
          </p:txBody>
        </p:sp>
        <p:sp>
          <p:nvSpPr>
            <p:cNvPr id="17" name="Полилиния: фигура 6"/>
            <p:cNvSpPr/>
            <p:nvPr/>
          </p:nvSpPr>
          <p:spPr>
            <a:xfrm>
              <a:off x="3679507" y="2802551"/>
              <a:ext cx="1784985" cy="1784985"/>
            </a:xfrm>
            <a:custGeom>
              <a:avLst/>
              <a:gdLst>
                <a:gd name="connsiteX0" fmla="*/ 0 w 1784985"/>
                <a:gd name="connsiteY0" fmla="*/ 892493 h 1784985"/>
                <a:gd name="connsiteX1" fmla="*/ 892493 w 1784985"/>
                <a:gd name="connsiteY1" fmla="*/ 0 h 1784985"/>
                <a:gd name="connsiteX2" fmla="*/ 1784986 w 1784985"/>
                <a:gd name="connsiteY2" fmla="*/ 892493 h 1784985"/>
                <a:gd name="connsiteX3" fmla="*/ 892493 w 1784985"/>
                <a:gd name="connsiteY3" fmla="*/ 1784986 h 1784985"/>
                <a:gd name="connsiteX4" fmla="*/ 0 w 1784985"/>
                <a:gd name="connsiteY4" fmla="*/ 892493 h 178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985" h="1784985">
                  <a:moveTo>
                    <a:pt x="0" y="892493"/>
                  </a:moveTo>
                  <a:cubicBezTo>
                    <a:pt x="0" y="399583"/>
                    <a:pt x="399583" y="0"/>
                    <a:pt x="892493" y="0"/>
                  </a:cubicBezTo>
                  <a:cubicBezTo>
                    <a:pt x="1385403" y="0"/>
                    <a:pt x="1784986" y="399583"/>
                    <a:pt x="1784986" y="892493"/>
                  </a:cubicBezTo>
                  <a:cubicBezTo>
                    <a:pt x="1784986" y="1385403"/>
                    <a:pt x="1385403" y="1784986"/>
                    <a:pt x="892493" y="1784986"/>
                  </a:cubicBezTo>
                  <a:cubicBezTo>
                    <a:pt x="399583" y="1784986"/>
                    <a:pt x="0" y="1385403"/>
                    <a:pt x="0" y="892493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lumMod val="85000"/>
                  </a:schemeClr>
                </a:gs>
                <a:gs pos="100000">
                  <a:schemeClr val="accent3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1090" tIns="281090" rIns="281090" bIns="281090" numCol="1" spcCol="1270" anchor="ctr" anchorCtr="0">
              <a:noAutofit/>
            </a:bodyPr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/>
                <a:t>Подсистема оплаты труда</a:t>
              </a:r>
              <a:endParaRPr lang="ru-RU" sz="1600" kern="1200" dirty="0"/>
            </a:p>
          </p:txBody>
        </p:sp>
        <p:sp>
          <p:nvSpPr>
            <p:cNvPr id="19" name="Стрелка: влево 7"/>
            <p:cNvSpPr/>
            <p:nvPr/>
          </p:nvSpPr>
          <p:spPr>
            <a:xfrm rot="12900000">
              <a:off x="2395449" y="2445308"/>
              <a:ext cx="1510013" cy="508720"/>
            </a:xfrm>
            <a:prstGeom prst="lef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50000">
                  <a:schemeClr val="accent2">
                    <a:lumMod val="85000"/>
                  </a:schemeClr>
                </a:gs>
                <a:gs pos="100000">
                  <a:schemeClr val="accent3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Полилиния: фигура 8"/>
            <p:cNvSpPr/>
            <p:nvPr/>
          </p:nvSpPr>
          <p:spPr>
            <a:xfrm>
              <a:off x="1684123" y="2058254"/>
              <a:ext cx="1695735" cy="886654"/>
            </a:xfrm>
            <a:custGeom>
              <a:avLst/>
              <a:gdLst>
                <a:gd name="connsiteX0" fmla="*/ 0 w 1695735"/>
                <a:gd name="connsiteY0" fmla="*/ 135659 h 1356588"/>
                <a:gd name="connsiteX1" fmla="*/ 135659 w 1695735"/>
                <a:gd name="connsiteY1" fmla="*/ 0 h 1356588"/>
                <a:gd name="connsiteX2" fmla="*/ 1560076 w 1695735"/>
                <a:gd name="connsiteY2" fmla="*/ 0 h 1356588"/>
                <a:gd name="connsiteX3" fmla="*/ 1695735 w 1695735"/>
                <a:gd name="connsiteY3" fmla="*/ 135659 h 1356588"/>
                <a:gd name="connsiteX4" fmla="*/ 1695735 w 1695735"/>
                <a:gd name="connsiteY4" fmla="*/ 1220929 h 1356588"/>
                <a:gd name="connsiteX5" fmla="*/ 1560076 w 1695735"/>
                <a:gd name="connsiteY5" fmla="*/ 1356588 h 1356588"/>
                <a:gd name="connsiteX6" fmla="*/ 135659 w 1695735"/>
                <a:gd name="connsiteY6" fmla="*/ 1356588 h 1356588"/>
                <a:gd name="connsiteX7" fmla="*/ 0 w 1695735"/>
                <a:gd name="connsiteY7" fmla="*/ 1220929 h 1356588"/>
                <a:gd name="connsiteX8" fmla="*/ 0 w 1695735"/>
                <a:gd name="connsiteY8" fmla="*/ 135659 h 135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5735" h="1356588">
                  <a:moveTo>
                    <a:pt x="0" y="135659"/>
                  </a:moveTo>
                  <a:cubicBezTo>
                    <a:pt x="0" y="60737"/>
                    <a:pt x="60737" y="0"/>
                    <a:pt x="135659" y="0"/>
                  </a:cubicBezTo>
                  <a:lnTo>
                    <a:pt x="1560076" y="0"/>
                  </a:lnTo>
                  <a:cubicBezTo>
                    <a:pt x="1634998" y="0"/>
                    <a:pt x="1695735" y="60737"/>
                    <a:pt x="1695735" y="135659"/>
                  </a:cubicBezTo>
                  <a:lnTo>
                    <a:pt x="1695735" y="1220929"/>
                  </a:lnTo>
                  <a:cubicBezTo>
                    <a:pt x="1695735" y="1295851"/>
                    <a:pt x="1634998" y="1356588"/>
                    <a:pt x="1560076" y="1356588"/>
                  </a:cubicBezTo>
                  <a:lnTo>
                    <a:pt x="135659" y="1356588"/>
                  </a:lnTo>
                  <a:cubicBezTo>
                    <a:pt x="60737" y="1356588"/>
                    <a:pt x="0" y="1295851"/>
                    <a:pt x="0" y="1220929"/>
                  </a:cubicBezTo>
                  <a:lnTo>
                    <a:pt x="0" y="135659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lumMod val="85000"/>
                  </a:schemeClr>
                </a:gs>
                <a:gs pos="100000">
                  <a:schemeClr val="accent3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218" tIns="110218" rIns="110218" bIns="110218" numCol="1" spcCol="1270" anchor="ctr" anchorCtr="0">
              <a:noAutofit/>
            </a:bodyPr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/>
                <a:t>Цеховой модуль</a:t>
              </a:r>
              <a:endParaRPr lang="ru-RU" sz="1600" kern="1200" dirty="0"/>
            </a:p>
          </p:txBody>
        </p:sp>
        <p:sp>
          <p:nvSpPr>
            <p:cNvPr id="21" name="Стрелка: влево 11"/>
            <p:cNvSpPr/>
            <p:nvPr/>
          </p:nvSpPr>
          <p:spPr>
            <a:xfrm rot="19500000">
              <a:off x="5238536" y="2445308"/>
              <a:ext cx="1510013" cy="508720"/>
            </a:xfrm>
            <a:prstGeom prst="lef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50000">
                  <a:schemeClr val="accent2">
                    <a:lumMod val="85000"/>
                  </a:schemeClr>
                </a:gs>
                <a:gs pos="100000">
                  <a:schemeClr val="accent3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Полилиния: фигура 12"/>
            <p:cNvSpPr/>
            <p:nvPr/>
          </p:nvSpPr>
          <p:spPr>
            <a:xfrm>
              <a:off x="5764140" y="2058254"/>
              <a:ext cx="1695735" cy="886654"/>
            </a:xfrm>
            <a:custGeom>
              <a:avLst/>
              <a:gdLst>
                <a:gd name="connsiteX0" fmla="*/ 0 w 1695735"/>
                <a:gd name="connsiteY0" fmla="*/ 135659 h 1356588"/>
                <a:gd name="connsiteX1" fmla="*/ 135659 w 1695735"/>
                <a:gd name="connsiteY1" fmla="*/ 0 h 1356588"/>
                <a:gd name="connsiteX2" fmla="*/ 1560076 w 1695735"/>
                <a:gd name="connsiteY2" fmla="*/ 0 h 1356588"/>
                <a:gd name="connsiteX3" fmla="*/ 1695735 w 1695735"/>
                <a:gd name="connsiteY3" fmla="*/ 135659 h 1356588"/>
                <a:gd name="connsiteX4" fmla="*/ 1695735 w 1695735"/>
                <a:gd name="connsiteY4" fmla="*/ 1220929 h 1356588"/>
                <a:gd name="connsiteX5" fmla="*/ 1560076 w 1695735"/>
                <a:gd name="connsiteY5" fmla="*/ 1356588 h 1356588"/>
                <a:gd name="connsiteX6" fmla="*/ 135659 w 1695735"/>
                <a:gd name="connsiteY6" fmla="*/ 1356588 h 1356588"/>
                <a:gd name="connsiteX7" fmla="*/ 0 w 1695735"/>
                <a:gd name="connsiteY7" fmla="*/ 1220929 h 1356588"/>
                <a:gd name="connsiteX8" fmla="*/ 0 w 1695735"/>
                <a:gd name="connsiteY8" fmla="*/ 135659 h 135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5735" h="1356588">
                  <a:moveTo>
                    <a:pt x="0" y="135659"/>
                  </a:moveTo>
                  <a:cubicBezTo>
                    <a:pt x="0" y="60737"/>
                    <a:pt x="60737" y="0"/>
                    <a:pt x="135659" y="0"/>
                  </a:cubicBezTo>
                  <a:lnTo>
                    <a:pt x="1560076" y="0"/>
                  </a:lnTo>
                  <a:cubicBezTo>
                    <a:pt x="1634998" y="0"/>
                    <a:pt x="1695735" y="60737"/>
                    <a:pt x="1695735" y="135659"/>
                  </a:cubicBezTo>
                  <a:lnTo>
                    <a:pt x="1695735" y="1220929"/>
                  </a:lnTo>
                  <a:cubicBezTo>
                    <a:pt x="1695735" y="1295851"/>
                    <a:pt x="1634998" y="1356588"/>
                    <a:pt x="1560076" y="1356588"/>
                  </a:cubicBezTo>
                  <a:lnTo>
                    <a:pt x="135659" y="1356588"/>
                  </a:lnTo>
                  <a:cubicBezTo>
                    <a:pt x="60737" y="1356588"/>
                    <a:pt x="0" y="1295851"/>
                    <a:pt x="0" y="1220929"/>
                  </a:cubicBezTo>
                  <a:lnTo>
                    <a:pt x="0" y="135659"/>
                  </a:lnTo>
                  <a:close/>
                </a:path>
              </a:pathLst>
            </a:custGeom>
            <a:gradFill>
              <a:gsLst>
                <a:gs pos="50000">
                  <a:schemeClr val="accent2">
                    <a:lumMod val="85000"/>
                  </a:schemeClr>
                </a:gs>
                <a:gs pos="100000">
                  <a:schemeClr val="accent3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0"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218" tIns="110218" rIns="110218" bIns="110218" numCol="1" spcCol="1270" anchor="ctr" anchorCtr="0">
              <a:noAutofit/>
            </a:bodyPr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/>
                <a:t>Бухгалтерский модуль</a:t>
              </a:r>
              <a:endParaRPr lang="ru-RU" sz="1600" kern="1200" dirty="0"/>
            </a:p>
          </p:txBody>
        </p:sp>
      </p:grpSp>
      <p:sp>
        <p:nvSpPr>
          <p:cNvPr id="18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 descr="C:\Users\Natani Flutesong\Desktop\Диплом\Наработки\готовые материалы\1 Коммуникационная модель подсистемы v.1.2.png"/>
          <p:cNvPicPr preferRelativeResize="0"/>
          <p:nvPr/>
        </p:nvPicPr>
        <p:blipFill rotWithShape="1">
          <a:blip r:embed="rId1"/>
          <a:stretch>
            <a:fillRect/>
          </a:stretch>
        </p:blipFill>
        <p:spPr>
          <a:xfrm>
            <a:off x="1622092" y="773152"/>
            <a:ext cx="5899817" cy="394083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614149" y="-1"/>
            <a:ext cx="703222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cap="all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Коммуникационная модель подсистемы</a:t>
            </a:r>
            <a:endParaRPr sz="1800" b="1" cap="all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10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7" descr="C:\Users\Natani Flutesong\Desktop\Диплом\Наработки\готовые материалы\Модель жизненного цикла (Краткая) v.final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86429" y="681540"/>
            <a:ext cx="2571143" cy="4324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614149" y="-1"/>
            <a:ext cx="756341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cap="all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разработка в жизненном цикле подсистемы</a:t>
            </a:r>
            <a:endParaRPr sz="1800" b="1" cap="all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8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8" descr="C:\Users\Natani Flutesong\Desktop\Диплом\Наработки\готовые материалы\Бизнес-процесс\Как было BPMN НЗ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25819" y="773152"/>
            <a:ext cx="7292363" cy="397301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620973" y="-1"/>
            <a:ext cx="70254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indent="335915">
              <a:buClr>
                <a:schemeClr val="dk1"/>
              </a:buClr>
              <a:buSzPts val="2400"/>
            </a:pPr>
            <a:r>
              <a:rPr lang="ru-RU" sz="1800" cap="all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СОЗДАНИЕ НАРЯД-ЗАДАНИЙ ДО ВНЕДРЕНИЯ</a:t>
            </a:r>
            <a:endParaRPr sz="1800" b="1" cap="all" dirty="0">
              <a:solidFill>
                <a:schemeClr val="bg1"/>
              </a:solidFill>
              <a:latin typeface="Lato Semibold" panose="020F0502020204030203" pitchFamily="34" charset="0"/>
              <a:ea typeface="Calibri" panose="020F0502020204030204"/>
              <a:cs typeface="Lato Semibold" panose="020F0502020204030203" pitchFamily="34" charset="0"/>
              <a:sym typeface="Calibri" panose="020F0502020204030204"/>
            </a:endParaRPr>
          </a:p>
        </p:txBody>
      </p:sp>
      <p:sp>
        <p:nvSpPr>
          <p:cNvPr id="9" name="Номер слайда 3"/>
          <p:cNvSpPr txBox="1"/>
          <p:nvPr/>
        </p:nvSpPr>
        <p:spPr>
          <a:xfrm>
            <a:off x="8594725" y="46736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ru-RU" smtClean="0">
                <a:latin typeface="Lato Light" panose="020F0502020204030203" pitchFamily="34" charset="0"/>
                <a:cs typeface="Lato Light" panose="020F0502020204030203" pitchFamily="34" charset="0"/>
              </a:rPr>
            </a:fld>
            <a:endParaRPr lang="ru-RU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10538</Words>
  <Application>WPS Presentation</Application>
  <PresentationFormat>Экран (16:9)</PresentationFormat>
  <Paragraphs>577</Paragraphs>
  <Slides>31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SimSun</vt:lpstr>
      <vt:lpstr>Wingdings</vt:lpstr>
      <vt:lpstr>Arial</vt:lpstr>
      <vt:lpstr>Zilla Slab SemiBold</vt:lpstr>
      <vt:lpstr>Oxygen Light</vt:lpstr>
      <vt:lpstr>Calibri</vt:lpstr>
      <vt:lpstr>Lato Semibold</vt:lpstr>
      <vt:lpstr>Lato Light</vt:lpstr>
      <vt:lpstr>Oxygen Light</vt:lpstr>
      <vt:lpstr>Courier New</vt:lpstr>
      <vt:lpstr>Courier New</vt:lpstr>
      <vt:lpstr>Microsoft YaHei</vt:lpstr>
      <vt:lpstr>Arial Unicode MS</vt:lpstr>
      <vt:lpstr>Whitmore template</vt:lpstr>
      <vt:lpstr>      Проект РАЗРАБОТКА ИНФОРМАЦИОННЫЙ ПОДСИСТЕМЫ  ОПЛАТЫ ТРУДА ПРОИЗВОДСТВЕННЫХ РАБОЧИХ   Мигушин Ю.А. </vt:lpstr>
      <vt:lpstr>ВВЕДЕНИЕ</vt:lpstr>
      <vt:lpstr>PowerPoint 演示文稿</vt:lpstr>
      <vt:lpstr>ПРОЕКТНЫЕ ТРЕБОВАНИЯ</vt:lpstr>
      <vt:lpstr>PowerPoint 演示文稿</vt:lpstr>
      <vt:lpstr>СТРУКТУРА ПОДСИСТЕМЫ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БЛАГОДАРЮ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  Проект РАЗРАБОТКА ИНФОРМАЦИОННЫЙ ПОДСИСТЕМЫ  ОПЛАТЫ ТРУДА ПРОИЗВОДСТВЕННЫХ РАБОЧИХ   Мигушин Ю.А.         Москва, 2016</dc:title>
  <dc:creator/>
  <cp:lastModifiedBy>Natani</cp:lastModifiedBy>
  <cp:revision>11</cp:revision>
  <dcterms:created xsi:type="dcterms:W3CDTF">2021-11-02T19:25:00Z</dcterms:created>
  <dcterms:modified xsi:type="dcterms:W3CDTF">2021-11-03T22:17:52Z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FD912C87802E473193AA4FA768BCAF5B</vt:lpwstr>
  </property>
  <property fmtid="{D5CDD505-2E9C-101B-9397-08002B2CF9AE}" pid="3" name="KSOProductBuildVer">
    <vt:lpwstr>1049-11.2.0.10351</vt:lpwstr>
  </property>
</Properties>
</file>