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3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>
        <p:scale>
          <a:sx n="86" d="100"/>
          <a:sy n="86" d="100"/>
        </p:scale>
        <p:origin x="-684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12/16/2009 8:20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12/16/2009 8:20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12/16/2009 8:20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12/16/2009 8:20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12/16/2009 8:20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12/16/2009 8:20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12/16/2009 8:20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12/16/2009 8:20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12/16/2009 8:20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12/16/2009 8:20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12/16/2009 8:20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12/16/2009 8:20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Intelig</a:t>
            </a:r>
            <a:r>
              <a:rPr lang="pt-BR" dirty="0" smtClean="0"/>
              <a:t>ência artificial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um </a:t>
            </a:r>
            <a:r>
              <a:rPr lang="en-US" sz="3600" dirty="0" err="1" smtClean="0"/>
              <a:t>controlador</a:t>
            </a:r>
            <a:r>
              <a:rPr lang="en-US" sz="3600" dirty="0" smtClean="0"/>
              <a:t> neural </a:t>
            </a:r>
            <a:r>
              <a:rPr lang="en-US" sz="3600" dirty="0" err="1" smtClean="0"/>
              <a:t>para</a:t>
            </a:r>
            <a:r>
              <a:rPr lang="en-US" sz="3600" dirty="0" smtClean="0"/>
              <a:t> </a:t>
            </a:r>
            <a:r>
              <a:rPr lang="en-US" sz="3600" dirty="0" err="1" smtClean="0"/>
              <a:t>sistema</a:t>
            </a:r>
            <a:r>
              <a:rPr lang="en-US" sz="3600" dirty="0" smtClean="0"/>
              <a:t> de </a:t>
            </a:r>
            <a:r>
              <a:rPr lang="en-US" sz="3600" dirty="0" err="1" smtClean="0"/>
              <a:t>tanques</a:t>
            </a:r>
            <a:r>
              <a:rPr lang="en-US" sz="3600" dirty="0" smtClean="0"/>
              <a:t> </a:t>
            </a:r>
            <a:r>
              <a:rPr lang="en-US" sz="3600" dirty="0" err="1" smtClean="0"/>
              <a:t>interligados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Iuri</a:t>
            </a:r>
            <a:r>
              <a:rPr lang="en-US" dirty="0" smtClean="0"/>
              <a:t> Guerra</a:t>
            </a:r>
            <a:endParaRPr lang="en-US" dirty="0" smtClean="0"/>
          </a:p>
          <a:p>
            <a:r>
              <a:rPr lang="en-US" dirty="0" smtClean="0"/>
              <a:t>Marco </a:t>
            </a:r>
            <a:r>
              <a:rPr lang="en-US" dirty="0" err="1" smtClean="0"/>
              <a:t>Ol</a:t>
            </a:r>
            <a:r>
              <a:rPr lang="pt-BR" dirty="0" smtClean="0"/>
              <a:t>ímpio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 Predictive 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err="1" smtClean="0"/>
              <a:t>Estrutura</a:t>
            </a:r>
            <a:r>
              <a:rPr lang="en-CA" dirty="0" smtClean="0"/>
              <a:t> </a:t>
            </a:r>
            <a:r>
              <a:rPr lang="en-CA" dirty="0" err="1" smtClean="0"/>
              <a:t>da</a:t>
            </a:r>
            <a:r>
              <a:rPr lang="en-CA" dirty="0" smtClean="0"/>
              <a:t> </a:t>
            </a:r>
            <a:r>
              <a:rPr lang="en-CA" dirty="0" err="1" smtClean="0"/>
              <a:t>planta</a:t>
            </a:r>
            <a:r>
              <a:rPr lang="en-CA" dirty="0" smtClean="0"/>
              <a:t> com a NN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/>
          </a:p>
        </p:txBody>
      </p:sp>
      <p:pic>
        <p:nvPicPr>
          <p:cNvPr id="6" name="Picture 5" descr="plantapr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786" y="2428868"/>
            <a:ext cx="7572396" cy="33843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 </a:t>
            </a:r>
            <a:r>
              <a:rPr lang="en-US" dirty="0" err="1" smtClean="0"/>
              <a:t>Multiperception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Treinamento / Resultados</a:t>
            </a:r>
            <a:endParaRPr lang="en-CA" dirty="0"/>
          </a:p>
        </p:txBody>
      </p:sp>
      <p:pic>
        <p:nvPicPr>
          <p:cNvPr id="7" name="Imagem 6" descr="primeiroTreino_arq_10-10-1_rede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8662" y="2928934"/>
            <a:ext cx="7143800" cy="14720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 </a:t>
            </a:r>
            <a:r>
              <a:rPr lang="en-US" dirty="0" err="1" smtClean="0"/>
              <a:t>Multiperception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Treinamento / Resultados</a:t>
            </a:r>
            <a:endParaRPr lang="en-CA" dirty="0"/>
          </a:p>
        </p:txBody>
      </p:sp>
      <p:pic>
        <p:nvPicPr>
          <p:cNvPr id="6" name="Imagem 0" descr="1treino_10-10-1_entradade15v_var_15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43372" y="2500306"/>
            <a:ext cx="4714908" cy="3714776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4348" y="2500306"/>
          <a:ext cx="3214710" cy="2000263"/>
        </p:xfrm>
        <a:graphic>
          <a:graphicData uri="http://schemas.openxmlformats.org/drawingml/2006/table">
            <a:tbl>
              <a:tblPr/>
              <a:tblGrid>
                <a:gridCol w="1606962"/>
                <a:gridCol w="1607748"/>
              </a:tblGrid>
              <a:tr h="3333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1º Treinamento</a:t>
                      </a:r>
                      <a:endParaRPr lang="en-CA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E86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E86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01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Entrada:</a:t>
                      </a:r>
                      <a:endParaRPr lang="en-CA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E86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E1C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Aleatória com média de 15V e variação de 15V</a:t>
                      </a:r>
                      <a:endParaRPr lang="en-CA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E86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E1CD"/>
                    </a:solidFill>
                  </a:tcPr>
                </a:tc>
              </a:tr>
              <a:tr h="3333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Épocas:</a:t>
                      </a:r>
                      <a:endParaRPr lang="en-CA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300</a:t>
                      </a:r>
                      <a:endParaRPr lang="en-CA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Performance:</a:t>
                      </a:r>
                      <a:endParaRPr lang="en-CA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E86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1C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3.6925</a:t>
                      </a:r>
                      <a:endParaRPr lang="en-CA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E86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1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 </a:t>
            </a:r>
            <a:r>
              <a:rPr lang="en-US" dirty="0" err="1" smtClean="0"/>
              <a:t>Multiperception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Treinamento / Resultados</a:t>
            </a:r>
            <a:endParaRPr lang="en-CA" dirty="0"/>
          </a:p>
        </p:txBody>
      </p:sp>
      <p:pic>
        <p:nvPicPr>
          <p:cNvPr id="7" name="Imagem 5" descr="primeiroTreino_arq_10-10-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43372" y="2428868"/>
            <a:ext cx="4643470" cy="3857652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1472" y="2428868"/>
          <a:ext cx="3429024" cy="2857519"/>
        </p:xfrm>
        <a:graphic>
          <a:graphicData uri="http://schemas.openxmlformats.org/drawingml/2006/table">
            <a:tbl>
              <a:tblPr/>
              <a:tblGrid>
                <a:gridCol w="1714093"/>
                <a:gridCol w="1714931"/>
              </a:tblGrid>
              <a:tr h="47625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2º Treinamento</a:t>
                      </a:r>
                      <a:endParaRPr lang="en-CA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E86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E86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87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Entrada:</a:t>
                      </a:r>
                      <a:endParaRPr lang="en-CA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E86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E1C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Aleatória com média de 15V e variação de 15V</a:t>
                      </a:r>
                      <a:endParaRPr lang="en-CA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E86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E1CD"/>
                    </a:solidFill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Épocas:</a:t>
                      </a:r>
                      <a:endParaRPr lang="en-CA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  <a:endParaRPr lang="en-CA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Performance:</a:t>
                      </a:r>
                      <a:endParaRPr lang="en-CA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E86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1C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0.25047</a:t>
                      </a:r>
                      <a:endParaRPr lang="en-CA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E86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1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 </a:t>
            </a:r>
            <a:r>
              <a:rPr lang="en-US" dirty="0" err="1" smtClean="0"/>
              <a:t>Multiperception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Treinamento / Resultados</a:t>
            </a:r>
            <a:endParaRPr lang="en-CA" dirty="0"/>
          </a:p>
        </p:txBody>
      </p:sp>
      <p:pic>
        <p:nvPicPr>
          <p:cNvPr id="6" name="Imagem 1" descr="2treino_rede_1010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4810" y="2357430"/>
            <a:ext cx="4572032" cy="3857652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2910" y="2357430"/>
          <a:ext cx="3357586" cy="2928959"/>
        </p:xfrm>
        <a:graphic>
          <a:graphicData uri="http://schemas.openxmlformats.org/drawingml/2006/table">
            <a:tbl>
              <a:tblPr/>
              <a:tblGrid>
                <a:gridCol w="1678383"/>
                <a:gridCol w="1679203"/>
              </a:tblGrid>
              <a:tr h="4881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3º Treinamento</a:t>
                      </a:r>
                      <a:endParaRPr lang="en-CA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E86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E86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4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Entrada:</a:t>
                      </a:r>
                      <a:endParaRPr lang="en-CA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E86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E1C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Aleatória com média de 25V e variação de 5V</a:t>
                      </a:r>
                      <a:endParaRPr lang="en-CA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E86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E1CD"/>
                    </a:solidFill>
                  </a:tcPr>
                </a:tc>
              </a:tr>
              <a:tr h="4881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Épocas:</a:t>
                      </a:r>
                      <a:endParaRPr lang="en-CA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  <a:endParaRPr lang="en-CA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81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Performance:</a:t>
                      </a:r>
                      <a:endParaRPr lang="en-CA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E86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1C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0.30094</a:t>
                      </a:r>
                      <a:endParaRPr lang="en-CA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E86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1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 </a:t>
            </a:r>
            <a:r>
              <a:rPr lang="en-US" dirty="0" err="1" smtClean="0"/>
              <a:t>Multiperception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Treinamento / Resultados</a:t>
            </a:r>
            <a:endParaRPr lang="en-CA" dirty="0"/>
          </a:p>
        </p:txBody>
      </p:sp>
      <p:pic>
        <p:nvPicPr>
          <p:cNvPr id="7" name="Imagem 3" descr="controladorNeural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5786" y="2428868"/>
            <a:ext cx="7429552" cy="300039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 </a:t>
            </a:r>
            <a:r>
              <a:rPr lang="en-US" dirty="0" err="1" smtClean="0"/>
              <a:t>Multiperception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Resultados: Primeira comparação</a:t>
            </a:r>
            <a:endParaRPr lang="en-CA" dirty="0"/>
          </a:p>
        </p:txBody>
      </p:sp>
      <p:pic>
        <p:nvPicPr>
          <p:cNvPr id="6" name="Imagem 2" descr="comparacao_entre_PID_e_NEURAL_segundo_treino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3108" y="2285992"/>
            <a:ext cx="4857784" cy="350046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 </a:t>
            </a:r>
            <a:r>
              <a:rPr lang="en-US" dirty="0" err="1" smtClean="0"/>
              <a:t>Multiperception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Resultados: </a:t>
            </a:r>
            <a:r>
              <a:rPr lang="pt-BR" dirty="0" smtClean="0"/>
              <a:t>Última comparação</a:t>
            </a:r>
            <a:endParaRPr lang="en-CA" dirty="0"/>
          </a:p>
        </p:txBody>
      </p:sp>
      <p:pic>
        <p:nvPicPr>
          <p:cNvPr id="7" name="Imagem 9" descr="resultadoFinalTerceiroTreino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8794" y="2285992"/>
            <a:ext cx="5286412" cy="34290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Conclusão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</a:p>
          <a:p>
            <a:r>
              <a:rPr lang="pt-BR" dirty="0" smtClean="0"/>
              <a:t>Comparação entre os controladores implementados</a:t>
            </a:r>
          </a:p>
          <a:p>
            <a:r>
              <a:rPr lang="pt-BR" dirty="0" smtClean="0"/>
              <a:t>Visão geral sobre o uso de redes neurais para simulação de processos de controle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</a:t>
            </a:r>
            <a:r>
              <a:rPr lang="pt-BR" dirty="0" smtClean="0"/>
              <a:t>ão geral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rede</a:t>
            </a:r>
            <a:r>
              <a:rPr lang="en-US" dirty="0" smtClean="0"/>
              <a:t> neural</a:t>
            </a:r>
            <a:r>
              <a:rPr lang="en-CA" dirty="0" smtClean="0"/>
              <a:t>?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Objetivo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 smtClean="0"/>
          </a:p>
          <a:p>
            <a:pPr lvl="1"/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tanques</a:t>
            </a:r>
            <a:r>
              <a:rPr lang="en-US" dirty="0" smtClean="0"/>
              <a:t> </a:t>
            </a:r>
            <a:r>
              <a:rPr lang="en-US" dirty="0" err="1" smtClean="0"/>
              <a:t>inteligados</a:t>
            </a:r>
            <a:r>
              <a:rPr lang="en-US" dirty="0" smtClean="0"/>
              <a:t> </a:t>
            </a:r>
            <a:r>
              <a:rPr lang="en-US" dirty="0" err="1" smtClean="0"/>
              <a:t>controlado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um PID</a:t>
            </a:r>
          </a:p>
          <a:p>
            <a:pPr lvl="1"/>
            <a:r>
              <a:rPr lang="en-US" dirty="0" err="1" smtClean="0"/>
              <a:t>Explicação</a:t>
            </a:r>
            <a:r>
              <a:rPr lang="en-US" dirty="0" smtClean="0"/>
              <a:t> do </a:t>
            </a:r>
            <a:r>
              <a:rPr lang="en-US" dirty="0" err="1" smtClean="0"/>
              <a:t>funcionamento</a:t>
            </a:r>
            <a:r>
              <a:rPr lang="en-US" dirty="0" smtClean="0"/>
              <a:t> dos </a:t>
            </a:r>
            <a:r>
              <a:rPr lang="en-US" dirty="0" err="1" smtClean="0"/>
              <a:t>controladores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endParaRPr lang="en-US" dirty="0" smtClean="0"/>
          </a:p>
          <a:p>
            <a:r>
              <a:rPr lang="en-US" dirty="0" err="1" smtClean="0"/>
              <a:t>Resultados</a:t>
            </a:r>
            <a:endParaRPr lang="en-US" dirty="0" smtClean="0"/>
          </a:p>
          <a:p>
            <a:pPr lvl="1"/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controladores</a:t>
            </a:r>
            <a:endParaRPr lang="en-US" dirty="0" smtClean="0"/>
          </a:p>
          <a:p>
            <a:r>
              <a:rPr lang="en-US" dirty="0" err="1" smtClean="0"/>
              <a:t>Conclusão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rede</a:t>
            </a:r>
            <a:r>
              <a:rPr lang="en-US" dirty="0" smtClean="0"/>
              <a:t> neural</a:t>
            </a:r>
            <a:r>
              <a:rPr lang="en-CA" dirty="0" smtClean="0"/>
              <a:t>?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Conceito</a:t>
            </a:r>
            <a:r>
              <a:rPr lang="en-US" dirty="0" smtClean="0"/>
              <a:t> </a:t>
            </a:r>
            <a:r>
              <a:rPr lang="en-US" dirty="0" err="1" smtClean="0"/>
              <a:t>Biológico</a:t>
            </a:r>
            <a:endParaRPr lang="en-US" dirty="0" smtClean="0"/>
          </a:p>
          <a:p>
            <a:r>
              <a:rPr lang="en-US" dirty="0" err="1" smtClean="0"/>
              <a:t>Conceito</a:t>
            </a:r>
            <a:r>
              <a:rPr lang="en-US" dirty="0" smtClean="0"/>
              <a:t> Artificial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que</a:t>
            </a:r>
            <a:r>
              <a:rPr lang="en-US" dirty="0" smtClean="0"/>
              <a:t> serve</a:t>
            </a:r>
            <a:r>
              <a:rPr lang="en-CA" dirty="0" smtClean="0"/>
              <a:t>?</a:t>
            </a:r>
          </a:p>
          <a:p>
            <a:r>
              <a:rPr lang="en-CA" dirty="0" smtClean="0"/>
              <a:t>Motiva</a:t>
            </a:r>
            <a:r>
              <a:rPr lang="pt-BR" dirty="0" smtClean="0"/>
              <a:t>ção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 descr="mccul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9124" y="1857364"/>
            <a:ext cx="3867175" cy="1704975"/>
          </a:xfrm>
          <a:prstGeom prst="rect">
            <a:avLst/>
          </a:prstGeom>
        </p:spPr>
      </p:pic>
      <p:pic>
        <p:nvPicPr>
          <p:cNvPr id="5" name="Picture 4" descr="image13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3438" y="3714752"/>
            <a:ext cx="3036228" cy="19288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tanques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controlado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PID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tanqu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2143116"/>
            <a:ext cx="1927230" cy="3864550"/>
          </a:xfrm>
          <a:prstGeom prst="rect">
            <a:avLst/>
          </a:prstGeom>
        </p:spPr>
      </p:pic>
      <p:pic>
        <p:nvPicPr>
          <p:cNvPr id="5" name="Picture 4" descr="sis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00364" y="2428868"/>
            <a:ext cx="5072098" cy="1330740"/>
          </a:xfrm>
          <a:prstGeom prst="rect">
            <a:avLst/>
          </a:prstGeom>
        </p:spPr>
      </p:pic>
      <p:pic>
        <p:nvPicPr>
          <p:cNvPr id="6" name="Picture 5" descr="sis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86050" y="3929066"/>
            <a:ext cx="5572164" cy="14649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 Predictive 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Funcionamento / Utilização</a:t>
            </a:r>
            <a:endParaRPr lang="en-CA" dirty="0"/>
          </a:p>
        </p:txBody>
      </p:sp>
      <p:pic>
        <p:nvPicPr>
          <p:cNvPr id="6" name="Picture 5" descr="modelopreditivo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7290" y="2285992"/>
            <a:ext cx="6402410" cy="36220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 Predictive 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Funcionamento / Utilização</a:t>
            </a:r>
            <a:endParaRPr lang="en-CA" dirty="0"/>
          </a:p>
        </p:txBody>
      </p:sp>
      <p:pic>
        <p:nvPicPr>
          <p:cNvPr id="7" name="Picture 6" descr="modelopreditivo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2976" y="2571744"/>
            <a:ext cx="7277100" cy="287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 Predictive 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72072"/>
          </a:xfrm>
        </p:spPr>
        <p:txBody>
          <a:bodyPr>
            <a:normAutofit/>
          </a:bodyPr>
          <a:lstStyle/>
          <a:p>
            <a:r>
              <a:rPr lang="pt-BR" dirty="0" smtClean="0"/>
              <a:t>Funcionamento / Utilização</a:t>
            </a:r>
          </a:p>
          <a:p>
            <a:pPr lvl="1"/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 lvl="1"/>
            <a:r>
              <a:rPr lang="pt-BR" dirty="0" smtClean="0"/>
              <a:t>Onde:</a:t>
            </a:r>
          </a:p>
          <a:p>
            <a:pPr lvl="2"/>
            <a:r>
              <a:rPr lang="pt-BR" dirty="0" smtClean="0"/>
              <a:t>N1, N2 e Nu: </a:t>
            </a:r>
            <a:r>
              <a:rPr lang="pt-BR" dirty="0" smtClean="0"/>
              <a:t>definem os horizontes sob os quais o erro monitorado e os incrementos de controle são </a:t>
            </a:r>
            <a:r>
              <a:rPr lang="pt-BR" dirty="0" smtClean="0"/>
              <a:t>obtidos</a:t>
            </a:r>
          </a:p>
          <a:p>
            <a:pPr lvl="2"/>
            <a:r>
              <a:rPr lang="pt-BR" dirty="0" smtClean="0"/>
              <a:t>u’: </a:t>
            </a:r>
            <a:r>
              <a:rPr lang="pt-BR" dirty="0" smtClean="0"/>
              <a:t>sinal de tentativa de </a:t>
            </a:r>
            <a:r>
              <a:rPr lang="pt-BR" dirty="0" smtClean="0"/>
              <a:t>controle</a:t>
            </a:r>
          </a:p>
          <a:p>
            <a:pPr lvl="2"/>
            <a:r>
              <a:rPr lang="pt-BR" dirty="0" smtClean="0"/>
              <a:t>yr: </a:t>
            </a:r>
            <a:r>
              <a:rPr lang="pt-BR" dirty="0" smtClean="0"/>
              <a:t>resposta </a:t>
            </a:r>
            <a:r>
              <a:rPr lang="pt-BR" dirty="0" smtClean="0"/>
              <a:t>desejada</a:t>
            </a:r>
          </a:p>
          <a:p>
            <a:pPr lvl="2"/>
            <a:r>
              <a:rPr lang="pt-BR" dirty="0" smtClean="0"/>
              <a:t>ym:  resposta do modelo</a:t>
            </a:r>
          </a:p>
          <a:p>
            <a:pPr lvl="2"/>
            <a:r>
              <a:rPr lang="pt-BR" dirty="0" smtClean="0"/>
              <a:t>p: </a:t>
            </a:r>
            <a:r>
              <a:rPr lang="pt-BR" dirty="0" smtClean="0"/>
              <a:t>determina a contribuição que a soma dos incrementos de degrau de controle tem no índice de performance</a:t>
            </a:r>
            <a:r>
              <a:rPr lang="pt-BR" dirty="0" smtClean="0"/>
              <a:t> </a:t>
            </a:r>
            <a:endParaRPr lang="en-CA" dirty="0"/>
          </a:p>
        </p:txBody>
      </p:sp>
      <p:pic>
        <p:nvPicPr>
          <p:cNvPr id="7" name="Picture 6" descr="modelopreditivo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4414" y="2143116"/>
            <a:ext cx="6654800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 Predictive 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err="1" smtClean="0"/>
              <a:t>Treinamento</a:t>
            </a:r>
            <a:r>
              <a:rPr lang="en-CA" dirty="0" smtClean="0"/>
              <a:t> do </a:t>
            </a:r>
            <a:r>
              <a:rPr lang="en-CA" dirty="0" err="1" smtClean="0"/>
              <a:t>controlador</a:t>
            </a:r>
            <a:endParaRPr lang="en-CA" dirty="0" smtClean="0"/>
          </a:p>
          <a:p>
            <a:pPr>
              <a:buNone/>
            </a:pPr>
            <a:endParaRPr lang="en-CA" dirty="0"/>
          </a:p>
        </p:txBody>
      </p:sp>
      <p:pic>
        <p:nvPicPr>
          <p:cNvPr id="6" name="Picture 5" descr="treinamentopreditiv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14546" y="2428868"/>
            <a:ext cx="4716472" cy="36376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 Predictive 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err="1" smtClean="0"/>
              <a:t>Treinamento</a:t>
            </a:r>
            <a:endParaRPr lang="en-CA" dirty="0" smtClean="0"/>
          </a:p>
          <a:p>
            <a:pPr>
              <a:buNone/>
            </a:pPr>
            <a:endParaRPr lang="en-CA" dirty="0"/>
          </a:p>
        </p:txBody>
      </p:sp>
      <p:pic>
        <p:nvPicPr>
          <p:cNvPr id="7" name="Picture 6" descr="treinamentopred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8860" y="2357430"/>
            <a:ext cx="4149489" cy="382379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Student presentation</Template>
  <TotalTime>0</TotalTime>
  <Words>298</Words>
  <Application>Microsoft Office PowerPoint</Application>
  <PresentationFormat>On-screen Show (4:3)</PresentationFormat>
  <Paragraphs>95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Student presentation</vt:lpstr>
      <vt:lpstr>Inteligência artificial um controlador neural para sistema de tanques interligados</vt:lpstr>
      <vt:lpstr>Visão geral</vt:lpstr>
      <vt:lpstr>O que é uma rede neural?</vt:lpstr>
      <vt:lpstr>Sistema de tanques</vt:lpstr>
      <vt:lpstr>NN Predictive Controller</vt:lpstr>
      <vt:lpstr>NN Predictive Controller</vt:lpstr>
      <vt:lpstr>NN Predictive Controller</vt:lpstr>
      <vt:lpstr>NN Predictive Controller</vt:lpstr>
      <vt:lpstr>NN Predictive Controller</vt:lpstr>
      <vt:lpstr>NN Predictive Controller</vt:lpstr>
      <vt:lpstr>NN Multiperception</vt:lpstr>
      <vt:lpstr>NN Multiperception</vt:lpstr>
      <vt:lpstr>NN Multiperception</vt:lpstr>
      <vt:lpstr>NN Multiperception</vt:lpstr>
      <vt:lpstr>NN Multiperception</vt:lpstr>
      <vt:lpstr>NN Multiperception</vt:lpstr>
      <vt:lpstr>NN Multiperception</vt:lpstr>
      <vt:lpstr>Conclusão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2009-12-16T11:20:27Z</dcterms:created>
  <dcterms:modified xsi:type="dcterms:W3CDTF">2009-12-16T12:43:31Z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