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4" r:id="rId4"/>
    <p:sldId id="288" r:id="rId5"/>
    <p:sldId id="265" r:id="rId6"/>
    <p:sldId id="289" r:id="rId7"/>
    <p:sldId id="267" r:id="rId8"/>
    <p:sldId id="268" r:id="rId9"/>
    <p:sldId id="269" r:id="rId10"/>
    <p:sldId id="270" r:id="rId11"/>
    <p:sldId id="273" r:id="rId12"/>
    <p:sldId id="274" r:id="rId13"/>
    <p:sldId id="275" r:id="rId14"/>
    <p:sldId id="276" r:id="rId15"/>
    <p:sldId id="278" r:id="rId16"/>
    <p:sldId id="277" r:id="rId17"/>
    <p:sldId id="291" r:id="rId18"/>
    <p:sldId id="292" r:id="rId19"/>
    <p:sldId id="283" r:id="rId20"/>
    <p:sldId id="279" r:id="rId21"/>
    <p:sldId id="280" r:id="rId22"/>
    <p:sldId id="281" r:id="rId23"/>
    <p:sldId id="282" r:id="rId24"/>
    <p:sldId id="287" r:id="rId25"/>
    <p:sldId id="263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9710" autoAdjust="0"/>
  </p:normalViewPr>
  <p:slideViewPr>
    <p:cSldViewPr snapToGrid="0">
      <p:cViewPr varScale="1">
        <p:scale>
          <a:sx n="82" d="100"/>
          <a:sy n="82" d="100"/>
        </p:scale>
        <p:origin x="-147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ihan\Desktop\Juniper_presentation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ihan\Desktop\Juniper_presentation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ihan\Desktop\Juniper_presentation\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ihan\Desktop\Juniper_presentation\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ihan\Desktop\Juniper_presentation\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ihan\Desktop\Juniper_presentation\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ihan\Desktop\Juniper_presentation\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ihan\Desktop\Juniper_presentation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err="1"/>
              <a:t>fpc</a:t>
            </a:r>
            <a:r>
              <a:rPr lang="en-US" sz="1800" b="1" i="0" baseline="0" dirty="0"/>
              <a:t> 7 performance </a:t>
            </a:r>
            <a:endParaRPr lang="en-US" sz="1800" b="1" i="0" baseline="0" dirty="0" smtClean="0"/>
          </a:p>
          <a:p>
            <a:pPr>
              <a:defRPr/>
            </a:pPr>
            <a:r>
              <a:rPr lang="en-US" sz="1800" b="1" i="0" baseline="0" dirty="0" smtClean="0"/>
              <a:t>(</a:t>
            </a:r>
            <a:r>
              <a:rPr lang="en-US" sz="1800" b="1" i="0" baseline="0" dirty="0"/>
              <a:t>key=1024-bit)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1024=1024</c:v>
                </c:pt>
              </c:strCache>
            </c:strRef>
          </c:tx>
          <c:marker>
            <c:symbol val="none"/>
          </c:marker>
          <c:val>
            <c:numRef>
              <c:f>Sheet1!$H$2:$H$61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1024\=1024</c:v>
                </c:pt>
              </c:strCache>
            </c:strRef>
          </c:tx>
          <c:marker>
            <c:symbol val="none"/>
          </c:marker>
          <c:val>
            <c:numRef>
              <c:f>Sheet1!$I$2:$I$61</c:f>
              <c:numCache>
                <c:formatCode>General</c:formatCode>
                <c:ptCount val="60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1</c:v>
                </c:pt>
                <c:pt idx="9">
                  <c:v>0</c:v>
                </c:pt>
                <c:pt idx="10">
                  <c:v>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5</c:v>
                </c:pt>
                <c:pt idx="15">
                  <c:v>3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5</c:v>
                </c:pt>
                <c:pt idx="22">
                  <c:v>2</c:v>
                </c:pt>
                <c:pt idx="23">
                  <c:v>4</c:v>
                </c:pt>
                <c:pt idx="24">
                  <c:v>1</c:v>
                </c:pt>
                <c:pt idx="25">
                  <c:v>1</c:v>
                </c:pt>
                <c:pt idx="26">
                  <c:v>4</c:v>
                </c:pt>
                <c:pt idx="27">
                  <c:v>1</c:v>
                </c:pt>
                <c:pt idx="28">
                  <c:v>2</c:v>
                </c:pt>
                <c:pt idx="29">
                  <c:v>1</c:v>
                </c:pt>
                <c:pt idx="30">
                  <c:v>4</c:v>
                </c:pt>
                <c:pt idx="31">
                  <c:v>2</c:v>
                </c:pt>
                <c:pt idx="32">
                  <c:v>2</c:v>
                </c:pt>
                <c:pt idx="33">
                  <c:v>7</c:v>
                </c:pt>
                <c:pt idx="34">
                  <c:v>8</c:v>
                </c:pt>
                <c:pt idx="35">
                  <c:v>3</c:v>
                </c:pt>
                <c:pt idx="36">
                  <c:v>4</c:v>
                </c:pt>
                <c:pt idx="37">
                  <c:v>4</c:v>
                </c:pt>
                <c:pt idx="38">
                  <c:v>7</c:v>
                </c:pt>
                <c:pt idx="39">
                  <c:v>6</c:v>
                </c:pt>
                <c:pt idx="40">
                  <c:v>3</c:v>
                </c:pt>
                <c:pt idx="41">
                  <c:v>7</c:v>
                </c:pt>
                <c:pt idx="42">
                  <c:v>7</c:v>
                </c:pt>
                <c:pt idx="43">
                  <c:v>5</c:v>
                </c:pt>
                <c:pt idx="44">
                  <c:v>7</c:v>
                </c:pt>
                <c:pt idx="45">
                  <c:v>3</c:v>
                </c:pt>
                <c:pt idx="46">
                  <c:v>9</c:v>
                </c:pt>
                <c:pt idx="47">
                  <c:v>16</c:v>
                </c:pt>
                <c:pt idx="48">
                  <c:v>10</c:v>
                </c:pt>
                <c:pt idx="49">
                  <c:v>3</c:v>
                </c:pt>
                <c:pt idx="50">
                  <c:v>7</c:v>
                </c:pt>
                <c:pt idx="51">
                  <c:v>47</c:v>
                </c:pt>
                <c:pt idx="52">
                  <c:v>4</c:v>
                </c:pt>
                <c:pt idx="53">
                  <c:v>18</c:v>
                </c:pt>
                <c:pt idx="54">
                  <c:v>3</c:v>
                </c:pt>
                <c:pt idx="55">
                  <c:v>5</c:v>
                </c:pt>
                <c:pt idx="56">
                  <c:v>15</c:v>
                </c:pt>
                <c:pt idx="57">
                  <c:v>10</c:v>
                </c:pt>
                <c:pt idx="58">
                  <c:v>11</c:v>
                </c:pt>
                <c:pt idx="59">
                  <c:v>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Sheet1!$J$1</c:f>
              <c:strCache>
                <c:ptCount val="1"/>
                <c:pt idx="0">
                  <c:v>1024-2048</c:v>
                </c:pt>
              </c:strCache>
            </c:strRef>
          </c:tx>
          <c:marker>
            <c:symbol val="none"/>
          </c:marker>
          <c:val>
            <c:numRef>
              <c:f>Sheet1!$J$2:$J$61</c:f>
              <c:numCache>
                <c:formatCode>General</c:formatCode>
                <c:ptCount val="60"/>
                <c:pt idx="0">
                  <c:v>78</c:v>
                </c:pt>
                <c:pt idx="1">
                  <c:v>86</c:v>
                </c:pt>
                <c:pt idx="2">
                  <c:v>45</c:v>
                </c:pt>
                <c:pt idx="3">
                  <c:v>63</c:v>
                </c:pt>
                <c:pt idx="4">
                  <c:v>47</c:v>
                </c:pt>
                <c:pt idx="5">
                  <c:v>33</c:v>
                </c:pt>
                <c:pt idx="6">
                  <c:v>24</c:v>
                </c:pt>
                <c:pt idx="7">
                  <c:v>37</c:v>
                </c:pt>
                <c:pt idx="8">
                  <c:v>27</c:v>
                </c:pt>
                <c:pt idx="9">
                  <c:v>29</c:v>
                </c:pt>
                <c:pt idx="10">
                  <c:v>83</c:v>
                </c:pt>
                <c:pt idx="11">
                  <c:v>57</c:v>
                </c:pt>
                <c:pt idx="12">
                  <c:v>33</c:v>
                </c:pt>
                <c:pt idx="13">
                  <c:v>33</c:v>
                </c:pt>
                <c:pt idx="14">
                  <c:v>30</c:v>
                </c:pt>
                <c:pt idx="15">
                  <c:v>38</c:v>
                </c:pt>
                <c:pt idx="16">
                  <c:v>33</c:v>
                </c:pt>
                <c:pt idx="17">
                  <c:v>67</c:v>
                </c:pt>
                <c:pt idx="18">
                  <c:v>66</c:v>
                </c:pt>
                <c:pt idx="19">
                  <c:v>86</c:v>
                </c:pt>
                <c:pt idx="20">
                  <c:v>65</c:v>
                </c:pt>
                <c:pt idx="21">
                  <c:v>54</c:v>
                </c:pt>
                <c:pt idx="22">
                  <c:v>48</c:v>
                </c:pt>
                <c:pt idx="23">
                  <c:v>21</c:v>
                </c:pt>
                <c:pt idx="24">
                  <c:v>79</c:v>
                </c:pt>
                <c:pt idx="25">
                  <c:v>82</c:v>
                </c:pt>
                <c:pt idx="26">
                  <c:v>84</c:v>
                </c:pt>
                <c:pt idx="27">
                  <c:v>83</c:v>
                </c:pt>
                <c:pt idx="28">
                  <c:v>83</c:v>
                </c:pt>
                <c:pt idx="29">
                  <c:v>40</c:v>
                </c:pt>
                <c:pt idx="30">
                  <c:v>66</c:v>
                </c:pt>
                <c:pt idx="31">
                  <c:v>75</c:v>
                </c:pt>
                <c:pt idx="32">
                  <c:v>93</c:v>
                </c:pt>
                <c:pt idx="33">
                  <c:v>99</c:v>
                </c:pt>
                <c:pt idx="34">
                  <c:v>99</c:v>
                </c:pt>
                <c:pt idx="35">
                  <c:v>75</c:v>
                </c:pt>
                <c:pt idx="36">
                  <c:v>83</c:v>
                </c:pt>
                <c:pt idx="37">
                  <c:v>49</c:v>
                </c:pt>
                <c:pt idx="38">
                  <c:v>46</c:v>
                </c:pt>
                <c:pt idx="39">
                  <c:v>21</c:v>
                </c:pt>
                <c:pt idx="40">
                  <c:v>94</c:v>
                </c:pt>
                <c:pt idx="41">
                  <c:v>99</c:v>
                </c:pt>
                <c:pt idx="42">
                  <c:v>99</c:v>
                </c:pt>
                <c:pt idx="43">
                  <c:v>99</c:v>
                </c:pt>
                <c:pt idx="44">
                  <c:v>99</c:v>
                </c:pt>
                <c:pt idx="45">
                  <c:v>99</c:v>
                </c:pt>
                <c:pt idx="46">
                  <c:v>99</c:v>
                </c:pt>
                <c:pt idx="47">
                  <c:v>99</c:v>
                </c:pt>
                <c:pt idx="48">
                  <c:v>99</c:v>
                </c:pt>
                <c:pt idx="49">
                  <c:v>69</c:v>
                </c:pt>
                <c:pt idx="50">
                  <c:v>64</c:v>
                </c:pt>
                <c:pt idx="51">
                  <c:v>74</c:v>
                </c:pt>
                <c:pt idx="52">
                  <c:v>79</c:v>
                </c:pt>
                <c:pt idx="53">
                  <c:v>76</c:v>
                </c:pt>
                <c:pt idx="54">
                  <c:v>87</c:v>
                </c:pt>
                <c:pt idx="55">
                  <c:v>99</c:v>
                </c:pt>
                <c:pt idx="56">
                  <c:v>45</c:v>
                </c:pt>
                <c:pt idx="57">
                  <c:v>36</c:v>
                </c:pt>
                <c:pt idx="58">
                  <c:v>66</c:v>
                </c:pt>
                <c:pt idx="59">
                  <c:v>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137920"/>
        <c:axId val="36183360"/>
      </c:lineChart>
      <c:catAx>
        <c:axId val="37137920"/>
        <c:scaling>
          <c:orientation val="minMax"/>
        </c:scaling>
        <c:delete val="0"/>
        <c:axPos val="b"/>
        <c:majorTickMark val="none"/>
        <c:minorTickMark val="none"/>
        <c:tickLblPos val="nextTo"/>
        <c:crossAx val="36183360"/>
        <c:crosses val="autoZero"/>
        <c:auto val="1"/>
        <c:lblAlgn val="ctr"/>
        <c:lblOffset val="100"/>
        <c:noMultiLvlLbl val="0"/>
      </c:catAx>
      <c:valAx>
        <c:axId val="3618336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3713792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err="1"/>
              <a:t>fpc</a:t>
            </a:r>
            <a:r>
              <a:rPr lang="en-US" sz="1800" b="1" i="0" baseline="0" dirty="0"/>
              <a:t> 10 performance </a:t>
            </a:r>
            <a:endParaRPr lang="en-US" sz="1800" b="1" i="0" baseline="0" dirty="0" smtClean="0"/>
          </a:p>
          <a:p>
            <a:pPr>
              <a:defRPr/>
            </a:pPr>
            <a:r>
              <a:rPr lang="en-US" sz="1800" b="1" i="0" baseline="0" dirty="0" smtClean="0"/>
              <a:t>(</a:t>
            </a:r>
            <a:r>
              <a:rPr lang="en-US" sz="1800" b="1" i="0" baseline="0" dirty="0"/>
              <a:t>key=1024-bit)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1024=1024</c:v>
                </c:pt>
              </c:strCache>
            </c:strRef>
          </c:tx>
          <c:marker>
            <c:symbol val="none"/>
          </c:marker>
          <c:val>
            <c:numRef>
              <c:f>Sheet1!$A$2:$A$61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18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1024\=1024</c:v>
                </c:pt>
              </c:strCache>
            </c:strRef>
          </c:tx>
          <c:marker>
            <c:symbol val="none"/>
          </c:marker>
          <c:val>
            <c:numRef>
              <c:f>Sheet1!$B$2:$B$61</c:f>
              <c:numCache>
                <c:formatCode>General</c:formatCode>
                <c:ptCount val="60"/>
                <c:pt idx="0">
                  <c:v>1</c:v>
                </c:pt>
                <c:pt idx="1">
                  <c:v>0</c:v>
                </c:pt>
                <c:pt idx="2">
                  <c:v>3</c:v>
                </c:pt>
                <c:pt idx="3">
                  <c:v>1</c:v>
                </c:pt>
                <c:pt idx="4">
                  <c:v>3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7</c:v>
                </c:pt>
                <c:pt idx="15">
                  <c:v>1</c:v>
                </c:pt>
                <c:pt idx="16">
                  <c:v>5</c:v>
                </c:pt>
                <c:pt idx="17">
                  <c:v>1</c:v>
                </c:pt>
                <c:pt idx="18">
                  <c:v>2</c:v>
                </c:pt>
                <c:pt idx="19">
                  <c:v>2</c:v>
                </c:pt>
                <c:pt idx="20">
                  <c:v>3</c:v>
                </c:pt>
                <c:pt idx="21">
                  <c:v>6</c:v>
                </c:pt>
                <c:pt idx="22">
                  <c:v>2</c:v>
                </c:pt>
                <c:pt idx="23">
                  <c:v>8</c:v>
                </c:pt>
                <c:pt idx="24">
                  <c:v>4</c:v>
                </c:pt>
                <c:pt idx="25">
                  <c:v>6</c:v>
                </c:pt>
                <c:pt idx="26">
                  <c:v>14</c:v>
                </c:pt>
                <c:pt idx="27">
                  <c:v>12</c:v>
                </c:pt>
                <c:pt idx="28">
                  <c:v>8</c:v>
                </c:pt>
                <c:pt idx="29">
                  <c:v>8</c:v>
                </c:pt>
                <c:pt idx="30">
                  <c:v>7</c:v>
                </c:pt>
                <c:pt idx="31">
                  <c:v>2</c:v>
                </c:pt>
                <c:pt idx="32">
                  <c:v>4</c:v>
                </c:pt>
                <c:pt idx="33">
                  <c:v>11</c:v>
                </c:pt>
                <c:pt idx="34">
                  <c:v>6</c:v>
                </c:pt>
                <c:pt idx="35">
                  <c:v>22</c:v>
                </c:pt>
                <c:pt idx="36">
                  <c:v>8</c:v>
                </c:pt>
                <c:pt idx="37">
                  <c:v>31</c:v>
                </c:pt>
                <c:pt idx="38">
                  <c:v>36</c:v>
                </c:pt>
                <c:pt idx="39">
                  <c:v>25</c:v>
                </c:pt>
                <c:pt idx="40">
                  <c:v>26</c:v>
                </c:pt>
                <c:pt idx="41">
                  <c:v>36</c:v>
                </c:pt>
                <c:pt idx="42">
                  <c:v>48</c:v>
                </c:pt>
                <c:pt idx="43">
                  <c:v>69</c:v>
                </c:pt>
                <c:pt idx="44">
                  <c:v>99</c:v>
                </c:pt>
                <c:pt idx="45">
                  <c:v>97</c:v>
                </c:pt>
                <c:pt idx="46">
                  <c:v>96</c:v>
                </c:pt>
                <c:pt idx="47">
                  <c:v>99</c:v>
                </c:pt>
                <c:pt idx="48">
                  <c:v>95</c:v>
                </c:pt>
                <c:pt idx="49">
                  <c:v>99</c:v>
                </c:pt>
                <c:pt idx="50">
                  <c:v>99</c:v>
                </c:pt>
                <c:pt idx="51">
                  <c:v>99</c:v>
                </c:pt>
                <c:pt idx="52">
                  <c:v>56</c:v>
                </c:pt>
                <c:pt idx="53">
                  <c:v>98</c:v>
                </c:pt>
                <c:pt idx="54">
                  <c:v>90</c:v>
                </c:pt>
                <c:pt idx="55">
                  <c:v>26</c:v>
                </c:pt>
                <c:pt idx="56">
                  <c:v>29</c:v>
                </c:pt>
                <c:pt idx="57">
                  <c:v>42</c:v>
                </c:pt>
                <c:pt idx="58">
                  <c:v>72</c:v>
                </c:pt>
                <c:pt idx="59">
                  <c:v>54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1024-2048</c:v>
                </c:pt>
              </c:strCache>
            </c:strRef>
          </c:tx>
          <c:marker>
            <c:symbol val="none"/>
          </c:marker>
          <c:val>
            <c:numRef>
              <c:f>Sheet1!$C$2:$C$61</c:f>
              <c:numCache>
                <c:formatCode>General</c:formatCode>
                <c:ptCount val="60"/>
                <c:pt idx="0">
                  <c:v>99</c:v>
                </c:pt>
                <c:pt idx="1">
                  <c:v>99</c:v>
                </c:pt>
                <c:pt idx="2">
                  <c:v>99</c:v>
                </c:pt>
                <c:pt idx="3">
                  <c:v>99</c:v>
                </c:pt>
                <c:pt idx="4">
                  <c:v>99</c:v>
                </c:pt>
                <c:pt idx="5">
                  <c:v>93</c:v>
                </c:pt>
                <c:pt idx="6">
                  <c:v>64</c:v>
                </c:pt>
                <c:pt idx="7">
                  <c:v>99</c:v>
                </c:pt>
                <c:pt idx="8">
                  <c:v>86</c:v>
                </c:pt>
                <c:pt idx="9">
                  <c:v>99</c:v>
                </c:pt>
                <c:pt idx="10">
                  <c:v>99</c:v>
                </c:pt>
                <c:pt idx="11">
                  <c:v>99</c:v>
                </c:pt>
                <c:pt idx="12">
                  <c:v>99</c:v>
                </c:pt>
                <c:pt idx="13">
                  <c:v>99</c:v>
                </c:pt>
                <c:pt idx="14">
                  <c:v>99</c:v>
                </c:pt>
                <c:pt idx="15">
                  <c:v>86</c:v>
                </c:pt>
                <c:pt idx="16">
                  <c:v>61</c:v>
                </c:pt>
                <c:pt idx="17">
                  <c:v>2</c:v>
                </c:pt>
                <c:pt idx="18">
                  <c:v>52</c:v>
                </c:pt>
                <c:pt idx="19">
                  <c:v>72</c:v>
                </c:pt>
                <c:pt idx="20">
                  <c:v>99</c:v>
                </c:pt>
                <c:pt idx="21">
                  <c:v>98</c:v>
                </c:pt>
                <c:pt idx="22">
                  <c:v>4</c:v>
                </c:pt>
                <c:pt idx="23">
                  <c:v>1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2</c:v>
                </c:pt>
                <c:pt idx="28">
                  <c:v>78</c:v>
                </c:pt>
                <c:pt idx="29">
                  <c:v>99</c:v>
                </c:pt>
                <c:pt idx="30">
                  <c:v>99</c:v>
                </c:pt>
                <c:pt idx="31">
                  <c:v>99</c:v>
                </c:pt>
                <c:pt idx="32">
                  <c:v>99</c:v>
                </c:pt>
                <c:pt idx="33">
                  <c:v>99</c:v>
                </c:pt>
                <c:pt idx="34">
                  <c:v>99</c:v>
                </c:pt>
                <c:pt idx="35">
                  <c:v>99</c:v>
                </c:pt>
                <c:pt idx="36">
                  <c:v>99</c:v>
                </c:pt>
                <c:pt idx="37">
                  <c:v>99</c:v>
                </c:pt>
                <c:pt idx="38">
                  <c:v>75</c:v>
                </c:pt>
                <c:pt idx="39">
                  <c:v>0</c:v>
                </c:pt>
                <c:pt idx="40">
                  <c:v>65</c:v>
                </c:pt>
                <c:pt idx="41">
                  <c:v>35</c:v>
                </c:pt>
                <c:pt idx="42">
                  <c:v>2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76</c:v>
                </c:pt>
                <c:pt idx="47">
                  <c:v>65</c:v>
                </c:pt>
                <c:pt idx="48">
                  <c:v>0</c:v>
                </c:pt>
                <c:pt idx="49">
                  <c:v>16</c:v>
                </c:pt>
                <c:pt idx="50">
                  <c:v>99</c:v>
                </c:pt>
                <c:pt idx="51">
                  <c:v>99</c:v>
                </c:pt>
                <c:pt idx="52">
                  <c:v>99</c:v>
                </c:pt>
                <c:pt idx="53">
                  <c:v>99</c:v>
                </c:pt>
                <c:pt idx="54">
                  <c:v>99</c:v>
                </c:pt>
                <c:pt idx="55">
                  <c:v>99</c:v>
                </c:pt>
                <c:pt idx="56">
                  <c:v>99</c:v>
                </c:pt>
                <c:pt idx="57">
                  <c:v>99</c:v>
                </c:pt>
                <c:pt idx="58">
                  <c:v>99</c:v>
                </c:pt>
                <c:pt idx="59">
                  <c:v>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542720"/>
        <c:axId val="53625984"/>
      </c:lineChart>
      <c:catAx>
        <c:axId val="56542720"/>
        <c:scaling>
          <c:orientation val="minMax"/>
        </c:scaling>
        <c:delete val="0"/>
        <c:axPos val="b"/>
        <c:majorTickMark val="none"/>
        <c:minorTickMark val="none"/>
        <c:tickLblPos val="nextTo"/>
        <c:crossAx val="53625984"/>
        <c:crosses val="autoZero"/>
        <c:auto val="1"/>
        <c:lblAlgn val="ctr"/>
        <c:lblOffset val="100"/>
        <c:noMultiLvlLbl val="0"/>
      </c:catAx>
      <c:valAx>
        <c:axId val="5362598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5654272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/>
              <a:t>fpc 10 performance (key=2048-bit)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2048=2048</c:v>
                </c:pt>
              </c:strCache>
            </c:strRef>
          </c:tx>
          <c:marker>
            <c:symbol val="none"/>
          </c:marker>
          <c:val>
            <c:numRef>
              <c:f>Sheet1!$D$2:$D$61</c:f>
              <c:numCache>
                <c:formatCode>General</c:formatCode>
                <c:ptCount val="60"/>
                <c:pt idx="0">
                  <c:v>99</c:v>
                </c:pt>
                <c:pt idx="1">
                  <c:v>99</c:v>
                </c:pt>
                <c:pt idx="2">
                  <c:v>99</c:v>
                </c:pt>
                <c:pt idx="3">
                  <c:v>99</c:v>
                </c:pt>
                <c:pt idx="4">
                  <c:v>99</c:v>
                </c:pt>
                <c:pt idx="5">
                  <c:v>99</c:v>
                </c:pt>
                <c:pt idx="6">
                  <c:v>99</c:v>
                </c:pt>
                <c:pt idx="7">
                  <c:v>99</c:v>
                </c:pt>
                <c:pt idx="8">
                  <c:v>99</c:v>
                </c:pt>
                <c:pt idx="9">
                  <c:v>99</c:v>
                </c:pt>
                <c:pt idx="10">
                  <c:v>99</c:v>
                </c:pt>
                <c:pt idx="11">
                  <c:v>99</c:v>
                </c:pt>
                <c:pt idx="12">
                  <c:v>99</c:v>
                </c:pt>
                <c:pt idx="13">
                  <c:v>99</c:v>
                </c:pt>
                <c:pt idx="14">
                  <c:v>99</c:v>
                </c:pt>
                <c:pt idx="15">
                  <c:v>99</c:v>
                </c:pt>
                <c:pt idx="16">
                  <c:v>99</c:v>
                </c:pt>
                <c:pt idx="17">
                  <c:v>99</c:v>
                </c:pt>
                <c:pt idx="18">
                  <c:v>99</c:v>
                </c:pt>
                <c:pt idx="19">
                  <c:v>99</c:v>
                </c:pt>
                <c:pt idx="20">
                  <c:v>99</c:v>
                </c:pt>
                <c:pt idx="21">
                  <c:v>99</c:v>
                </c:pt>
                <c:pt idx="22">
                  <c:v>99</c:v>
                </c:pt>
                <c:pt idx="23">
                  <c:v>99</c:v>
                </c:pt>
                <c:pt idx="24">
                  <c:v>99</c:v>
                </c:pt>
                <c:pt idx="25">
                  <c:v>99</c:v>
                </c:pt>
                <c:pt idx="26">
                  <c:v>99</c:v>
                </c:pt>
                <c:pt idx="27">
                  <c:v>99</c:v>
                </c:pt>
                <c:pt idx="28">
                  <c:v>99</c:v>
                </c:pt>
                <c:pt idx="29">
                  <c:v>99</c:v>
                </c:pt>
                <c:pt idx="30">
                  <c:v>99</c:v>
                </c:pt>
                <c:pt idx="31">
                  <c:v>99</c:v>
                </c:pt>
                <c:pt idx="32">
                  <c:v>99</c:v>
                </c:pt>
                <c:pt idx="33">
                  <c:v>99</c:v>
                </c:pt>
                <c:pt idx="34">
                  <c:v>99</c:v>
                </c:pt>
                <c:pt idx="35">
                  <c:v>99</c:v>
                </c:pt>
                <c:pt idx="36">
                  <c:v>99</c:v>
                </c:pt>
                <c:pt idx="37">
                  <c:v>99</c:v>
                </c:pt>
                <c:pt idx="38">
                  <c:v>99</c:v>
                </c:pt>
                <c:pt idx="39">
                  <c:v>99</c:v>
                </c:pt>
                <c:pt idx="40">
                  <c:v>99</c:v>
                </c:pt>
                <c:pt idx="41">
                  <c:v>99</c:v>
                </c:pt>
                <c:pt idx="42">
                  <c:v>99</c:v>
                </c:pt>
                <c:pt idx="43">
                  <c:v>99</c:v>
                </c:pt>
                <c:pt idx="44">
                  <c:v>99</c:v>
                </c:pt>
                <c:pt idx="45">
                  <c:v>99</c:v>
                </c:pt>
                <c:pt idx="46">
                  <c:v>95</c:v>
                </c:pt>
                <c:pt idx="47">
                  <c:v>72</c:v>
                </c:pt>
                <c:pt idx="48">
                  <c:v>99</c:v>
                </c:pt>
                <c:pt idx="49">
                  <c:v>99</c:v>
                </c:pt>
                <c:pt idx="50">
                  <c:v>99</c:v>
                </c:pt>
                <c:pt idx="51">
                  <c:v>87</c:v>
                </c:pt>
                <c:pt idx="52">
                  <c:v>0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2048\=2048</c:v>
                </c:pt>
              </c:strCache>
            </c:strRef>
          </c:tx>
          <c:marker>
            <c:symbol val="none"/>
          </c:marker>
          <c:val>
            <c:numRef>
              <c:f>Sheet1!$E$2:$E$61</c:f>
              <c:numCache>
                <c:formatCode>General</c:formatCode>
                <c:ptCount val="60"/>
                <c:pt idx="0">
                  <c:v>99</c:v>
                </c:pt>
                <c:pt idx="1">
                  <c:v>99</c:v>
                </c:pt>
                <c:pt idx="2">
                  <c:v>99</c:v>
                </c:pt>
                <c:pt idx="3">
                  <c:v>99</c:v>
                </c:pt>
                <c:pt idx="4">
                  <c:v>99</c:v>
                </c:pt>
                <c:pt idx="5">
                  <c:v>99</c:v>
                </c:pt>
                <c:pt idx="6">
                  <c:v>99</c:v>
                </c:pt>
                <c:pt idx="7">
                  <c:v>99</c:v>
                </c:pt>
                <c:pt idx="8">
                  <c:v>99</c:v>
                </c:pt>
                <c:pt idx="9">
                  <c:v>99</c:v>
                </c:pt>
                <c:pt idx="10">
                  <c:v>99</c:v>
                </c:pt>
                <c:pt idx="11">
                  <c:v>99</c:v>
                </c:pt>
                <c:pt idx="12">
                  <c:v>99</c:v>
                </c:pt>
                <c:pt idx="13">
                  <c:v>99</c:v>
                </c:pt>
                <c:pt idx="14">
                  <c:v>99</c:v>
                </c:pt>
                <c:pt idx="15">
                  <c:v>99</c:v>
                </c:pt>
                <c:pt idx="16">
                  <c:v>99</c:v>
                </c:pt>
                <c:pt idx="17">
                  <c:v>99</c:v>
                </c:pt>
                <c:pt idx="18">
                  <c:v>99</c:v>
                </c:pt>
                <c:pt idx="19">
                  <c:v>99</c:v>
                </c:pt>
                <c:pt idx="20">
                  <c:v>99</c:v>
                </c:pt>
                <c:pt idx="21">
                  <c:v>99</c:v>
                </c:pt>
                <c:pt idx="22">
                  <c:v>99</c:v>
                </c:pt>
                <c:pt idx="23">
                  <c:v>99</c:v>
                </c:pt>
                <c:pt idx="24">
                  <c:v>99</c:v>
                </c:pt>
                <c:pt idx="25">
                  <c:v>99</c:v>
                </c:pt>
                <c:pt idx="26">
                  <c:v>99</c:v>
                </c:pt>
                <c:pt idx="27">
                  <c:v>99</c:v>
                </c:pt>
                <c:pt idx="28">
                  <c:v>99</c:v>
                </c:pt>
                <c:pt idx="29">
                  <c:v>99</c:v>
                </c:pt>
                <c:pt idx="30">
                  <c:v>99</c:v>
                </c:pt>
                <c:pt idx="31">
                  <c:v>99</c:v>
                </c:pt>
                <c:pt idx="32">
                  <c:v>99</c:v>
                </c:pt>
                <c:pt idx="33">
                  <c:v>99</c:v>
                </c:pt>
                <c:pt idx="34">
                  <c:v>99</c:v>
                </c:pt>
                <c:pt idx="35">
                  <c:v>99</c:v>
                </c:pt>
                <c:pt idx="36">
                  <c:v>99</c:v>
                </c:pt>
                <c:pt idx="37">
                  <c:v>99</c:v>
                </c:pt>
                <c:pt idx="38">
                  <c:v>99</c:v>
                </c:pt>
                <c:pt idx="39">
                  <c:v>99</c:v>
                </c:pt>
                <c:pt idx="40">
                  <c:v>99</c:v>
                </c:pt>
                <c:pt idx="41">
                  <c:v>99</c:v>
                </c:pt>
                <c:pt idx="42">
                  <c:v>99</c:v>
                </c:pt>
                <c:pt idx="43">
                  <c:v>99</c:v>
                </c:pt>
                <c:pt idx="44">
                  <c:v>99</c:v>
                </c:pt>
                <c:pt idx="45">
                  <c:v>99</c:v>
                </c:pt>
                <c:pt idx="46">
                  <c:v>99</c:v>
                </c:pt>
                <c:pt idx="47">
                  <c:v>98</c:v>
                </c:pt>
                <c:pt idx="48">
                  <c:v>99</c:v>
                </c:pt>
                <c:pt idx="49">
                  <c:v>39</c:v>
                </c:pt>
                <c:pt idx="50">
                  <c:v>83</c:v>
                </c:pt>
                <c:pt idx="51">
                  <c:v>1</c:v>
                </c:pt>
                <c:pt idx="52">
                  <c:v>0</c:v>
                </c:pt>
                <c:pt idx="53">
                  <c:v>1</c:v>
                </c:pt>
                <c:pt idx="54">
                  <c:v>83</c:v>
                </c:pt>
                <c:pt idx="55">
                  <c:v>99</c:v>
                </c:pt>
                <c:pt idx="56">
                  <c:v>99</c:v>
                </c:pt>
                <c:pt idx="57">
                  <c:v>99</c:v>
                </c:pt>
                <c:pt idx="58">
                  <c:v>97</c:v>
                </c:pt>
                <c:pt idx="59">
                  <c:v>47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2048-1024</c:v>
                </c:pt>
              </c:strCache>
            </c:strRef>
          </c:tx>
          <c:marker>
            <c:symbol val="none"/>
          </c:marker>
          <c:val>
            <c:numRef>
              <c:f>Sheet1!$F$2:$F$61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608512"/>
        <c:axId val="53627712"/>
      </c:lineChart>
      <c:catAx>
        <c:axId val="36608512"/>
        <c:scaling>
          <c:orientation val="minMax"/>
        </c:scaling>
        <c:delete val="0"/>
        <c:axPos val="b"/>
        <c:majorTickMark val="none"/>
        <c:minorTickMark val="none"/>
        <c:tickLblPos val="nextTo"/>
        <c:crossAx val="53627712"/>
        <c:crosses val="autoZero"/>
        <c:auto val="1"/>
        <c:lblAlgn val="ctr"/>
        <c:lblOffset val="100"/>
        <c:noMultiLvlLbl val="0"/>
      </c:catAx>
      <c:valAx>
        <c:axId val="5362771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3660851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/>
              <a:t>fpc 7 performance (key=2048-bit)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2048=2048</c:v>
                </c:pt>
              </c:strCache>
            </c:strRef>
          </c:tx>
          <c:marker>
            <c:symbol val="none"/>
          </c:marker>
          <c:val>
            <c:numRef>
              <c:f>Sheet1!$K$2:$K$61</c:f>
              <c:numCache>
                <c:formatCode>General</c:formatCode>
                <c:ptCount val="60"/>
                <c:pt idx="0">
                  <c:v>92</c:v>
                </c:pt>
                <c:pt idx="1">
                  <c:v>68</c:v>
                </c:pt>
                <c:pt idx="2">
                  <c:v>99</c:v>
                </c:pt>
                <c:pt idx="3">
                  <c:v>99</c:v>
                </c:pt>
                <c:pt idx="4">
                  <c:v>99</c:v>
                </c:pt>
                <c:pt idx="5">
                  <c:v>99</c:v>
                </c:pt>
                <c:pt idx="6">
                  <c:v>70</c:v>
                </c:pt>
                <c:pt idx="7">
                  <c:v>87</c:v>
                </c:pt>
                <c:pt idx="8">
                  <c:v>98</c:v>
                </c:pt>
                <c:pt idx="9">
                  <c:v>99</c:v>
                </c:pt>
                <c:pt idx="10">
                  <c:v>92</c:v>
                </c:pt>
                <c:pt idx="11">
                  <c:v>68</c:v>
                </c:pt>
                <c:pt idx="12">
                  <c:v>87</c:v>
                </c:pt>
                <c:pt idx="13">
                  <c:v>75</c:v>
                </c:pt>
                <c:pt idx="14">
                  <c:v>97</c:v>
                </c:pt>
                <c:pt idx="15">
                  <c:v>87</c:v>
                </c:pt>
                <c:pt idx="16">
                  <c:v>94</c:v>
                </c:pt>
                <c:pt idx="17">
                  <c:v>67</c:v>
                </c:pt>
                <c:pt idx="18">
                  <c:v>95</c:v>
                </c:pt>
                <c:pt idx="19">
                  <c:v>81</c:v>
                </c:pt>
                <c:pt idx="20">
                  <c:v>91</c:v>
                </c:pt>
                <c:pt idx="21">
                  <c:v>97</c:v>
                </c:pt>
                <c:pt idx="22">
                  <c:v>87</c:v>
                </c:pt>
                <c:pt idx="23">
                  <c:v>92</c:v>
                </c:pt>
                <c:pt idx="24">
                  <c:v>65</c:v>
                </c:pt>
                <c:pt idx="25">
                  <c:v>95</c:v>
                </c:pt>
                <c:pt idx="26">
                  <c:v>99</c:v>
                </c:pt>
                <c:pt idx="27">
                  <c:v>94</c:v>
                </c:pt>
                <c:pt idx="28">
                  <c:v>98</c:v>
                </c:pt>
                <c:pt idx="29">
                  <c:v>92</c:v>
                </c:pt>
                <c:pt idx="30">
                  <c:v>97</c:v>
                </c:pt>
                <c:pt idx="31">
                  <c:v>98</c:v>
                </c:pt>
                <c:pt idx="32">
                  <c:v>96</c:v>
                </c:pt>
                <c:pt idx="33">
                  <c:v>91</c:v>
                </c:pt>
                <c:pt idx="34">
                  <c:v>99</c:v>
                </c:pt>
                <c:pt idx="35">
                  <c:v>26</c:v>
                </c:pt>
                <c:pt idx="36">
                  <c:v>92</c:v>
                </c:pt>
                <c:pt idx="37">
                  <c:v>70</c:v>
                </c:pt>
                <c:pt idx="38">
                  <c:v>58</c:v>
                </c:pt>
                <c:pt idx="39">
                  <c:v>99</c:v>
                </c:pt>
                <c:pt idx="40">
                  <c:v>56</c:v>
                </c:pt>
                <c:pt idx="41">
                  <c:v>43</c:v>
                </c:pt>
                <c:pt idx="42">
                  <c:v>58</c:v>
                </c:pt>
                <c:pt idx="43">
                  <c:v>79</c:v>
                </c:pt>
                <c:pt idx="44">
                  <c:v>64</c:v>
                </c:pt>
                <c:pt idx="45">
                  <c:v>81</c:v>
                </c:pt>
                <c:pt idx="46">
                  <c:v>72</c:v>
                </c:pt>
                <c:pt idx="47">
                  <c:v>73</c:v>
                </c:pt>
                <c:pt idx="48">
                  <c:v>69</c:v>
                </c:pt>
                <c:pt idx="49">
                  <c:v>91</c:v>
                </c:pt>
                <c:pt idx="50">
                  <c:v>99</c:v>
                </c:pt>
                <c:pt idx="51">
                  <c:v>47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30</c:v>
                </c:pt>
                <c:pt idx="59">
                  <c:v>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Sheet1!$L$1</c:f>
              <c:strCache>
                <c:ptCount val="1"/>
                <c:pt idx="0">
                  <c:v>2048\=2048</c:v>
                </c:pt>
              </c:strCache>
            </c:strRef>
          </c:tx>
          <c:marker>
            <c:symbol val="none"/>
          </c:marker>
          <c:val>
            <c:numRef>
              <c:f>Sheet1!$L$2:$L$61</c:f>
              <c:numCache>
                <c:formatCode>General</c:formatCode>
                <c:ptCount val="60"/>
                <c:pt idx="0">
                  <c:v>31</c:v>
                </c:pt>
                <c:pt idx="1">
                  <c:v>78</c:v>
                </c:pt>
                <c:pt idx="2">
                  <c:v>70</c:v>
                </c:pt>
                <c:pt idx="3">
                  <c:v>79</c:v>
                </c:pt>
                <c:pt idx="4">
                  <c:v>37</c:v>
                </c:pt>
                <c:pt idx="5">
                  <c:v>91</c:v>
                </c:pt>
                <c:pt idx="6">
                  <c:v>71</c:v>
                </c:pt>
                <c:pt idx="7">
                  <c:v>78</c:v>
                </c:pt>
                <c:pt idx="8">
                  <c:v>57</c:v>
                </c:pt>
                <c:pt idx="9">
                  <c:v>52</c:v>
                </c:pt>
                <c:pt idx="10">
                  <c:v>70</c:v>
                </c:pt>
                <c:pt idx="11">
                  <c:v>67</c:v>
                </c:pt>
                <c:pt idx="12">
                  <c:v>58</c:v>
                </c:pt>
                <c:pt idx="13">
                  <c:v>76</c:v>
                </c:pt>
                <c:pt idx="14">
                  <c:v>50</c:v>
                </c:pt>
                <c:pt idx="15">
                  <c:v>68</c:v>
                </c:pt>
                <c:pt idx="16">
                  <c:v>80</c:v>
                </c:pt>
                <c:pt idx="17">
                  <c:v>37</c:v>
                </c:pt>
                <c:pt idx="18">
                  <c:v>93</c:v>
                </c:pt>
                <c:pt idx="19">
                  <c:v>99</c:v>
                </c:pt>
                <c:pt idx="20">
                  <c:v>99</c:v>
                </c:pt>
                <c:pt idx="21">
                  <c:v>99</c:v>
                </c:pt>
                <c:pt idx="22">
                  <c:v>99</c:v>
                </c:pt>
                <c:pt idx="23">
                  <c:v>99</c:v>
                </c:pt>
                <c:pt idx="24">
                  <c:v>1</c:v>
                </c:pt>
                <c:pt idx="25">
                  <c:v>44</c:v>
                </c:pt>
                <c:pt idx="26">
                  <c:v>72</c:v>
                </c:pt>
                <c:pt idx="27">
                  <c:v>60</c:v>
                </c:pt>
                <c:pt idx="28">
                  <c:v>65</c:v>
                </c:pt>
                <c:pt idx="29">
                  <c:v>69</c:v>
                </c:pt>
                <c:pt idx="30">
                  <c:v>86</c:v>
                </c:pt>
                <c:pt idx="31">
                  <c:v>88</c:v>
                </c:pt>
                <c:pt idx="32">
                  <c:v>96</c:v>
                </c:pt>
                <c:pt idx="33">
                  <c:v>71</c:v>
                </c:pt>
                <c:pt idx="34">
                  <c:v>50</c:v>
                </c:pt>
                <c:pt idx="35">
                  <c:v>75</c:v>
                </c:pt>
                <c:pt idx="36">
                  <c:v>64</c:v>
                </c:pt>
                <c:pt idx="37">
                  <c:v>15</c:v>
                </c:pt>
                <c:pt idx="38">
                  <c:v>80</c:v>
                </c:pt>
                <c:pt idx="39">
                  <c:v>87</c:v>
                </c:pt>
                <c:pt idx="40">
                  <c:v>75</c:v>
                </c:pt>
                <c:pt idx="41">
                  <c:v>86</c:v>
                </c:pt>
                <c:pt idx="42">
                  <c:v>81</c:v>
                </c:pt>
                <c:pt idx="43">
                  <c:v>37</c:v>
                </c:pt>
                <c:pt idx="44">
                  <c:v>76</c:v>
                </c:pt>
                <c:pt idx="45">
                  <c:v>64</c:v>
                </c:pt>
                <c:pt idx="46">
                  <c:v>80</c:v>
                </c:pt>
                <c:pt idx="47">
                  <c:v>81</c:v>
                </c:pt>
                <c:pt idx="48">
                  <c:v>99</c:v>
                </c:pt>
                <c:pt idx="49">
                  <c:v>99</c:v>
                </c:pt>
                <c:pt idx="50">
                  <c:v>66</c:v>
                </c:pt>
                <c:pt idx="51">
                  <c:v>0</c:v>
                </c:pt>
                <c:pt idx="52">
                  <c:v>0</c:v>
                </c:pt>
                <c:pt idx="53">
                  <c:v>75</c:v>
                </c:pt>
                <c:pt idx="54">
                  <c:v>90</c:v>
                </c:pt>
                <c:pt idx="55">
                  <c:v>59</c:v>
                </c:pt>
                <c:pt idx="56">
                  <c:v>36</c:v>
                </c:pt>
                <c:pt idx="57">
                  <c:v>87</c:v>
                </c:pt>
                <c:pt idx="58">
                  <c:v>77</c:v>
                </c:pt>
                <c:pt idx="59">
                  <c:v>36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Sheet1!$M$1</c:f>
              <c:strCache>
                <c:ptCount val="1"/>
                <c:pt idx="0">
                  <c:v>2048-1024</c:v>
                </c:pt>
              </c:strCache>
            </c:strRef>
          </c:tx>
          <c:marker>
            <c:symbol val="none"/>
          </c:marker>
          <c:val>
            <c:numRef>
              <c:f>Sheet1!$M$2:$M$61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539648"/>
        <c:axId val="53629440"/>
      </c:lineChart>
      <c:catAx>
        <c:axId val="80539648"/>
        <c:scaling>
          <c:orientation val="minMax"/>
        </c:scaling>
        <c:delete val="0"/>
        <c:axPos val="b"/>
        <c:majorTickMark val="none"/>
        <c:minorTickMark val="none"/>
        <c:tickLblPos val="nextTo"/>
        <c:crossAx val="53629440"/>
        <c:crosses val="autoZero"/>
        <c:auto val="1"/>
        <c:lblAlgn val="ctr"/>
        <c:lblOffset val="100"/>
        <c:noMultiLvlLbl val="0"/>
      </c:catAx>
      <c:valAx>
        <c:axId val="5362944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80539648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/>
              <a:t>fpc 10 performance (key=1024-bit)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Sheet2!$A$1</c:f>
              <c:strCache>
                <c:ptCount val="1"/>
                <c:pt idx="0">
                  <c:v>1024=1024</c:v>
                </c:pt>
              </c:strCache>
            </c:strRef>
          </c:tx>
          <c:marker>
            <c:symbol val="none"/>
          </c:marker>
          <c:val>
            <c:numRef>
              <c:f>Sheet2!$A$2:$A$61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1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0</c:v>
                </c:pt>
                <c:pt idx="47">
                  <c:v>1</c:v>
                </c:pt>
                <c:pt idx="48">
                  <c:v>1</c:v>
                </c:pt>
                <c:pt idx="49">
                  <c:v>0</c:v>
                </c:pt>
                <c:pt idx="50">
                  <c:v>1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Sheet2!$B$1</c:f>
              <c:strCache>
                <c:ptCount val="1"/>
                <c:pt idx="0">
                  <c:v>1024\=1024</c:v>
                </c:pt>
              </c:strCache>
            </c:strRef>
          </c:tx>
          <c:marker>
            <c:symbol val="none"/>
          </c:marker>
          <c:val>
            <c:numRef>
              <c:f>Sheet2!$B$2:$B$61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0</c:v>
                </c:pt>
                <c:pt idx="55">
                  <c:v>2</c:v>
                </c:pt>
                <c:pt idx="56">
                  <c:v>1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Sheet2!$C$1</c:f>
              <c:strCache>
                <c:ptCount val="1"/>
                <c:pt idx="0">
                  <c:v>1024-2048</c:v>
                </c:pt>
              </c:strCache>
            </c:strRef>
          </c:tx>
          <c:marker>
            <c:symbol val="none"/>
          </c:marker>
          <c:val>
            <c:numRef>
              <c:f>Sheet2!$C$2:$C$61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23</c:v>
                </c:pt>
                <c:pt idx="59">
                  <c:v>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652800"/>
        <c:axId val="53631744"/>
      </c:lineChart>
      <c:catAx>
        <c:axId val="80652800"/>
        <c:scaling>
          <c:orientation val="minMax"/>
        </c:scaling>
        <c:delete val="0"/>
        <c:axPos val="b"/>
        <c:majorTickMark val="none"/>
        <c:minorTickMark val="none"/>
        <c:tickLblPos val="nextTo"/>
        <c:crossAx val="53631744"/>
        <c:crosses val="autoZero"/>
        <c:auto val="1"/>
        <c:lblAlgn val="ctr"/>
        <c:lblOffset val="100"/>
        <c:noMultiLvlLbl val="0"/>
      </c:catAx>
      <c:valAx>
        <c:axId val="5363174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8065280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err="1"/>
              <a:t>fpc</a:t>
            </a:r>
            <a:r>
              <a:rPr lang="en-US" sz="1800" b="1" i="0" baseline="0" dirty="0"/>
              <a:t> 7 performance </a:t>
            </a:r>
            <a:endParaRPr lang="en-US" sz="1800" b="1" i="0" baseline="0" dirty="0" smtClean="0"/>
          </a:p>
          <a:p>
            <a:pPr>
              <a:defRPr/>
            </a:pPr>
            <a:r>
              <a:rPr lang="en-US" sz="1800" b="1" i="0" baseline="0" dirty="0" smtClean="0"/>
              <a:t>(</a:t>
            </a:r>
            <a:r>
              <a:rPr lang="en-US" sz="1800" b="1" i="0" baseline="0" dirty="0"/>
              <a:t>key=1024-bit)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Sheet2!$H$1</c:f>
              <c:strCache>
                <c:ptCount val="1"/>
                <c:pt idx="0">
                  <c:v>1024=1024</c:v>
                </c:pt>
              </c:strCache>
            </c:strRef>
          </c:tx>
          <c:marker>
            <c:symbol val="none"/>
          </c:marker>
          <c:val>
            <c:numRef>
              <c:f>Sheet2!$H$2:$H$61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Sheet2!$I$1</c:f>
              <c:strCache>
                <c:ptCount val="1"/>
                <c:pt idx="0">
                  <c:v>1024\=1024</c:v>
                </c:pt>
              </c:strCache>
            </c:strRef>
          </c:tx>
          <c:marker>
            <c:symbol val="none"/>
          </c:marker>
          <c:val>
            <c:numRef>
              <c:f>Sheet2!$I$2:$I$61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1</c:v>
                </c:pt>
                <c:pt idx="55">
                  <c:v>0</c:v>
                </c:pt>
                <c:pt idx="56">
                  <c:v>2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Sheet2!$J$1</c:f>
              <c:strCache>
                <c:ptCount val="1"/>
                <c:pt idx="0">
                  <c:v>1024-2048</c:v>
                </c:pt>
              </c:strCache>
            </c:strRef>
          </c:tx>
          <c:marker>
            <c:symbol val="none"/>
          </c:marker>
          <c:val>
            <c:numRef>
              <c:f>Sheet2!$J$2:$J$61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45</c:v>
                </c:pt>
                <c:pt idx="59">
                  <c:v>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470528"/>
        <c:axId val="79881344"/>
      </c:lineChart>
      <c:catAx>
        <c:axId val="80470528"/>
        <c:scaling>
          <c:orientation val="minMax"/>
        </c:scaling>
        <c:delete val="0"/>
        <c:axPos val="b"/>
        <c:majorTickMark val="none"/>
        <c:minorTickMark val="none"/>
        <c:tickLblPos val="nextTo"/>
        <c:crossAx val="79881344"/>
        <c:crosses val="autoZero"/>
        <c:auto val="1"/>
        <c:lblAlgn val="ctr"/>
        <c:lblOffset val="100"/>
        <c:noMultiLvlLbl val="0"/>
      </c:catAx>
      <c:valAx>
        <c:axId val="7988134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8047052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err="1"/>
              <a:t>fpc</a:t>
            </a:r>
            <a:r>
              <a:rPr lang="en-US" sz="1800" b="1" i="0" baseline="0" dirty="0"/>
              <a:t> 10 performance </a:t>
            </a:r>
            <a:endParaRPr lang="en-US" sz="1800" b="1" i="0" baseline="0" dirty="0" smtClean="0"/>
          </a:p>
          <a:p>
            <a:pPr>
              <a:defRPr/>
            </a:pPr>
            <a:r>
              <a:rPr lang="en-US" sz="1800" b="1" i="0" baseline="0" dirty="0" smtClean="0"/>
              <a:t>(</a:t>
            </a:r>
            <a:r>
              <a:rPr lang="en-US" sz="1800" b="1" i="0" baseline="0" dirty="0"/>
              <a:t>key=2048-bit)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2048=2048</c:v>
                </c:pt>
              </c:strCache>
            </c:strRef>
          </c:tx>
          <c:marker>
            <c:symbol val="none"/>
          </c:marker>
          <c:val>
            <c:numRef>
              <c:f>Sheet2!$D$2:$D$61</c:f>
              <c:numCache>
                <c:formatCode>General</c:formatCode>
                <c:ptCount val="60"/>
                <c:pt idx="0">
                  <c:v>99</c:v>
                </c:pt>
                <c:pt idx="1">
                  <c:v>99</c:v>
                </c:pt>
                <c:pt idx="2">
                  <c:v>99</c:v>
                </c:pt>
                <c:pt idx="3">
                  <c:v>99</c:v>
                </c:pt>
                <c:pt idx="4">
                  <c:v>99</c:v>
                </c:pt>
                <c:pt idx="5">
                  <c:v>99</c:v>
                </c:pt>
                <c:pt idx="6">
                  <c:v>99</c:v>
                </c:pt>
                <c:pt idx="7">
                  <c:v>99</c:v>
                </c:pt>
                <c:pt idx="8">
                  <c:v>99</c:v>
                </c:pt>
                <c:pt idx="9">
                  <c:v>99</c:v>
                </c:pt>
                <c:pt idx="10">
                  <c:v>99</c:v>
                </c:pt>
                <c:pt idx="11">
                  <c:v>99</c:v>
                </c:pt>
                <c:pt idx="12">
                  <c:v>99</c:v>
                </c:pt>
                <c:pt idx="13">
                  <c:v>99</c:v>
                </c:pt>
                <c:pt idx="14">
                  <c:v>99</c:v>
                </c:pt>
                <c:pt idx="15">
                  <c:v>99</c:v>
                </c:pt>
                <c:pt idx="16">
                  <c:v>99</c:v>
                </c:pt>
                <c:pt idx="17">
                  <c:v>99</c:v>
                </c:pt>
                <c:pt idx="18">
                  <c:v>99</c:v>
                </c:pt>
                <c:pt idx="19">
                  <c:v>99</c:v>
                </c:pt>
                <c:pt idx="20">
                  <c:v>99</c:v>
                </c:pt>
                <c:pt idx="21">
                  <c:v>99</c:v>
                </c:pt>
                <c:pt idx="22">
                  <c:v>99</c:v>
                </c:pt>
                <c:pt idx="23">
                  <c:v>99</c:v>
                </c:pt>
                <c:pt idx="24">
                  <c:v>99</c:v>
                </c:pt>
                <c:pt idx="25">
                  <c:v>99</c:v>
                </c:pt>
                <c:pt idx="26">
                  <c:v>99</c:v>
                </c:pt>
                <c:pt idx="27">
                  <c:v>99</c:v>
                </c:pt>
                <c:pt idx="28">
                  <c:v>99</c:v>
                </c:pt>
                <c:pt idx="29">
                  <c:v>99</c:v>
                </c:pt>
                <c:pt idx="30">
                  <c:v>99</c:v>
                </c:pt>
                <c:pt idx="31">
                  <c:v>99</c:v>
                </c:pt>
                <c:pt idx="32">
                  <c:v>99</c:v>
                </c:pt>
                <c:pt idx="33">
                  <c:v>99</c:v>
                </c:pt>
                <c:pt idx="34">
                  <c:v>99</c:v>
                </c:pt>
                <c:pt idx="35">
                  <c:v>99</c:v>
                </c:pt>
                <c:pt idx="36">
                  <c:v>99</c:v>
                </c:pt>
                <c:pt idx="37">
                  <c:v>99</c:v>
                </c:pt>
                <c:pt idx="38">
                  <c:v>99</c:v>
                </c:pt>
                <c:pt idx="39">
                  <c:v>99</c:v>
                </c:pt>
                <c:pt idx="40">
                  <c:v>99</c:v>
                </c:pt>
                <c:pt idx="41">
                  <c:v>99</c:v>
                </c:pt>
                <c:pt idx="42">
                  <c:v>99</c:v>
                </c:pt>
                <c:pt idx="43">
                  <c:v>99</c:v>
                </c:pt>
                <c:pt idx="44">
                  <c:v>99</c:v>
                </c:pt>
                <c:pt idx="45">
                  <c:v>99</c:v>
                </c:pt>
                <c:pt idx="46">
                  <c:v>99</c:v>
                </c:pt>
                <c:pt idx="47">
                  <c:v>99</c:v>
                </c:pt>
                <c:pt idx="48">
                  <c:v>99</c:v>
                </c:pt>
                <c:pt idx="49">
                  <c:v>99</c:v>
                </c:pt>
                <c:pt idx="50">
                  <c:v>99</c:v>
                </c:pt>
                <c:pt idx="51">
                  <c:v>93</c:v>
                </c:pt>
                <c:pt idx="52">
                  <c:v>19</c:v>
                </c:pt>
                <c:pt idx="53">
                  <c:v>23</c:v>
                </c:pt>
                <c:pt idx="54">
                  <c:v>42</c:v>
                </c:pt>
                <c:pt idx="55">
                  <c:v>1</c:v>
                </c:pt>
                <c:pt idx="56">
                  <c:v>1</c:v>
                </c:pt>
                <c:pt idx="57">
                  <c:v>22</c:v>
                </c:pt>
                <c:pt idx="58">
                  <c:v>93</c:v>
                </c:pt>
                <c:pt idx="59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Sheet2!$E$1</c:f>
              <c:strCache>
                <c:ptCount val="1"/>
                <c:pt idx="0">
                  <c:v>2048\=2048</c:v>
                </c:pt>
              </c:strCache>
            </c:strRef>
          </c:tx>
          <c:marker>
            <c:symbol val="none"/>
          </c:marker>
          <c:val>
            <c:numRef>
              <c:f>Sheet2!$E$2:$E$61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0</c:v>
                </c:pt>
                <c:pt idx="58">
                  <c:v>0</c:v>
                </c:pt>
                <c:pt idx="59">
                  <c:v>52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Sheet2!$F$1</c:f>
              <c:strCache>
                <c:ptCount val="1"/>
                <c:pt idx="0">
                  <c:v>2048-1024</c:v>
                </c:pt>
              </c:strCache>
            </c:strRef>
          </c:tx>
          <c:marker>
            <c:symbol val="none"/>
          </c:marker>
          <c:val>
            <c:numRef>
              <c:f>Sheet2!$F$2:$F$61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683584"/>
        <c:axId val="79883648"/>
      </c:lineChart>
      <c:catAx>
        <c:axId val="79683584"/>
        <c:scaling>
          <c:orientation val="minMax"/>
        </c:scaling>
        <c:delete val="0"/>
        <c:axPos val="b"/>
        <c:majorTickMark val="none"/>
        <c:minorTickMark val="none"/>
        <c:tickLblPos val="nextTo"/>
        <c:crossAx val="79883648"/>
        <c:crosses val="autoZero"/>
        <c:auto val="1"/>
        <c:lblAlgn val="ctr"/>
        <c:lblOffset val="100"/>
        <c:noMultiLvlLbl val="0"/>
      </c:catAx>
      <c:valAx>
        <c:axId val="7988364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968358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err="1"/>
              <a:t>fpc</a:t>
            </a:r>
            <a:r>
              <a:rPr lang="en-US" sz="1800" b="1" i="0" baseline="0" dirty="0"/>
              <a:t> 7 performance </a:t>
            </a:r>
            <a:endParaRPr lang="en-US" sz="1800" b="1" i="0" baseline="0" dirty="0" smtClean="0"/>
          </a:p>
          <a:p>
            <a:pPr>
              <a:defRPr/>
            </a:pPr>
            <a:r>
              <a:rPr lang="en-US" sz="1800" b="1" i="0" baseline="0" dirty="0" smtClean="0"/>
              <a:t>(</a:t>
            </a:r>
            <a:r>
              <a:rPr lang="en-US" sz="1800" b="1" i="0" baseline="0" dirty="0"/>
              <a:t>key=2048-bit)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Sheet2!$K$1</c:f>
              <c:strCache>
                <c:ptCount val="1"/>
                <c:pt idx="0">
                  <c:v>2048=2048</c:v>
                </c:pt>
              </c:strCache>
            </c:strRef>
          </c:tx>
          <c:marker>
            <c:symbol val="none"/>
          </c:marker>
          <c:val>
            <c:numRef>
              <c:f>Sheet2!$K$2:$K$61</c:f>
              <c:numCache>
                <c:formatCode>General</c:formatCode>
                <c:ptCount val="60"/>
                <c:pt idx="0">
                  <c:v>98</c:v>
                </c:pt>
                <c:pt idx="1">
                  <c:v>61</c:v>
                </c:pt>
                <c:pt idx="2">
                  <c:v>85</c:v>
                </c:pt>
                <c:pt idx="3">
                  <c:v>58</c:v>
                </c:pt>
                <c:pt idx="4">
                  <c:v>32</c:v>
                </c:pt>
                <c:pt idx="5">
                  <c:v>59</c:v>
                </c:pt>
                <c:pt idx="6">
                  <c:v>91</c:v>
                </c:pt>
                <c:pt idx="7">
                  <c:v>99</c:v>
                </c:pt>
                <c:pt idx="8">
                  <c:v>84</c:v>
                </c:pt>
                <c:pt idx="9">
                  <c:v>65</c:v>
                </c:pt>
                <c:pt idx="10">
                  <c:v>82</c:v>
                </c:pt>
                <c:pt idx="11">
                  <c:v>73</c:v>
                </c:pt>
                <c:pt idx="12">
                  <c:v>88</c:v>
                </c:pt>
                <c:pt idx="13">
                  <c:v>74</c:v>
                </c:pt>
                <c:pt idx="14">
                  <c:v>64</c:v>
                </c:pt>
                <c:pt idx="15">
                  <c:v>68</c:v>
                </c:pt>
                <c:pt idx="16">
                  <c:v>72</c:v>
                </c:pt>
                <c:pt idx="17">
                  <c:v>65</c:v>
                </c:pt>
                <c:pt idx="18">
                  <c:v>68</c:v>
                </c:pt>
                <c:pt idx="19">
                  <c:v>91</c:v>
                </c:pt>
                <c:pt idx="20">
                  <c:v>98</c:v>
                </c:pt>
                <c:pt idx="21">
                  <c:v>70</c:v>
                </c:pt>
                <c:pt idx="22">
                  <c:v>72</c:v>
                </c:pt>
                <c:pt idx="23">
                  <c:v>77</c:v>
                </c:pt>
                <c:pt idx="24">
                  <c:v>77</c:v>
                </c:pt>
                <c:pt idx="25">
                  <c:v>68</c:v>
                </c:pt>
                <c:pt idx="26">
                  <c:v>71</c:v>
                </c:pt>
                <c:pt idx="27">
                  <c:v>90</c:v>
                </c:pt>
                <c:pt idx="28">
                  <c:v>91</c:v>
                </c:pt>
                <c:pt idx="29">
                  <c:v>80</c:v>
                </c:pt>
                <c:pt idx="30">
                  <c:v>82</c:v>
                </c:pt>
                <c:pt idx="31">
                  <c:v>90</c:v>
                </c:pt>
                <c:pt idx="32">
                  <c:v>87</c:v>
                </c:pt>
                <c:pt idx="33">
                  <c:v>57</c:v>
                </c:pt>
                <c:pt idx="34">
                  <c:v>91</c:v>
                </c:pt>
                <c:pt idx="35">
                  <c:v>89</c:v>
                </c:pt>
                <c:pt idx="36">
                  <c:v>75</c:v>
                </c:pt>
                <c:pt idx="37">
                  <c:v>67</c:v>
                </c:pt>
                <c:pt idx="38">
                  <c:v>86</c:v>
                </c:pt>
                <c:pt idx="39">
                  <c:v>99</c:v>
                </c:pt>
                <c:pt idx="40">
                  <c:v>99</c:v>
                </c:pt>
                <c:pt idx="41">
                  <c:v>99</c:v>
                </c:pt>
                <c:pt idx="42">
                  <c:v>91</c:v>
                </c:pt>
                <c:pt idx="43">
                  <c:v>87</c:v>
                </c:pt>
                <c:pt idx="44">
                  <c:v>73</c:v>
                </c:pt>
                <c:pt idx="45">
                  <c:v>87</c:v>
                </c:pt>
                <c:pt idx="46">
                  <c:v>95</c:v>
                </c:pt>
                <c:pt idx="47">
                  <c:v>98</c:v>
                </c:pt>
                <c:pt idx="48">
                  <c:v>80</c:v>
                </c:pt>
                <c:pt idx="49">
                  <c:v>29</c:v>
                </c:pt>
                <c:pt idx="50">
                  <c:v>21</c:v>
                </c:pt>
                <c:pt idx="51">
                  <c:v>23</c:v>
                </c:pt>
                <c:pt idx="52">
                  <c:v>10</c:v>
                </c:pt>
                <c:pt idx="53">
                  <c:v>0</c:v>
                </c:pt>
                <c:pt idx="54">
                  <c:v>0</c:v>
                </c:pt>
                <c:pt idx="55">
                  <c:v>95</c:v>
                </c:pt>
                <c:pt idx="56">
                  <c:v>99</c:v>
                </c:pt>
                <c:pt idx="57">
                  <c:v>17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Sheet2!$L$1</c:f>
              <c:strCache>
                <c:ptCount val="1"/>
                <c:pt idx="0">
                  <c:v>2048\=2048</c:v>
                </c:pt>
              </c:strCache>
            </c:strRef>
          </c:tx>
          <c:marker>
            <c:symbol val="none"/>
          </c:marker>
          <c:val>
            <c:numRef>
              <c:f>Sheet2!$L$2:$L$61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66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Sheet2!$M$1</c:f>
              <c:strCache>
                <c:ptCount val="1"/>
                <c:pt idx="0">
                  <c:v>2048-1024</c:v>
                </c:pt>
              </c:strCache>
            </c:strRef>
          </c:tx>
          <c:marker>
            <c:symbol val="none"/>
          </c:marker>
          <c:val>
            <c:numRef>
              <c:f>Sheet2!$M$2:$M$61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685632"/>
        <c:axId val="79885376"/>
      </c:lineChart>
      <c:catAx>
        <c:axId val="79685632"/>
        <c:scaling>
          <c:orientation val="minMax"/>
        </c:scaling>
        <c:delete val="0"/>
        <c:axPos val="b"/>
        <c:majorTickMark val="none"/>
        <c:minorTickMark val="none"/>
        <c:tickLblPos val="nextTo"/>
        <c:crossAx val="79885376"/>
        <c:crosses val="autoZero"/>
        <c:auto val="1"/>
        <c:lblAlgn val="ctr"/>
        <c:lblOffset val="100"/>
        <c:noMultiLvlLbl val="0"/>
      </c:catAx>
      <c:valAx>
        <c:axId val="7988537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968563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79757C8-A4E2-46BE-9D2A-B75055D1C29A}" type="datetimeFigureOut">
              <a:rPr lang="en-US"/>
              <a:pPr>
                <a:defRPr/>
              </a:pPr>
              <a:t>8/9/2013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8A683BC-B1AD-4505-AE3B-3563C05E2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653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683BC-B1AD-4505-AE3B-3563C05E2FD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683BC-B1AD-4505-AE3B-3563C05E2FD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0AA762C-6153-4D8E-B669-B64B484E4F57}" type="slidenum">
              <a:rPr lang="en-US" sz="1200">
                <a:latin typeface="Calibri" pitchFamily="34" charset="0"/>
              </a:rPr>
              <a:pPr algn="r"/>
              <a:t>25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DFDFD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pic>
        <p:nvPicPr>
          <p:cNvPr id="5" name="Picture 7" descr="blue-window"/>
          <p:cNvPicPr>
            <a:picLocks noChangeAspect="1" noChangeArrowheads="1"/>
          </p:cNvPicPr>
          <p:nvPr/>
        </p:nvPicPr>
        <p:blipFill>
          <a:blip r:embed="rId2" cstate="print"/>
          <a:srcRect b="37572"/>
          <a:stretch>
            <a:fillRect/>
          </a:stretch>
        </p:blipFill>
        <p:spPr bwMode="auto">
          <a:xfrm>
            <a:off x="450850" y="5468938"/>
            <a:ext cx="82423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juniper_black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6050" y="917575"/>
            <a:ext cx="17176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32888"/>
            <a:ext cx="7315200" cy="877824"/>
          </a:xfrm>
        </p:spPr>
        <p:txBody>
          <a:bodyPr>
            <a:noAutofit/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defRPr lang="en-US" sz="3200" b="1" cap="all" baseline="0" dirty="0" smtClean="0">
                <a:solidFill>
                  <a:srgbClr val="29292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11880"/>
            <a:ext cx="5943600" cy="1051560"/>
          </a:xfrm>
        </p:spPr>
        <p:txBody>
          <a:bodyPr>
            <a:noAutofit/>
          </a:bodyPr>
          <a:lstStyle>
            <a:lvl1pPr marL="0" indent="0" algn="l" defTabSz="457200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  <a:defRPr lang="en-US" sz="2000" dirty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526"/>
              </a:spcAft>
              <a:defRPr lang="en-US" sz="3200" b="1" cap="all" baseline="0" dirty="0" smtClean="0">
                <a:solidFill>
                  <a:srgbClr val="292929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366616" y="1134374"/>
            <a:ext cx="8229600" cy="4852358"/>
          </a:xfrm>
        </p:spPr>
        <p:txBody>
          <a:bodyPr/>
          <a:lstStyle>
            <a:lvl1pPr marL="112713" indent="-112713"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 marL="569913" indent="-225425"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 marL="854075" indent="-223838"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 marL="1147763" indent="-233363"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 marL="1431925" indent="-173038"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defRPr lang="en-US" sz="2400" b="1" cap="all" baseline="0" dirty="0" smtClean="0">
                <a:solidFill>
                  <a:srgbClr val="29292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column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2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2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 b="1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 b="1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lrg-ven-gradient-3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38725"/>
            <a:ext cx="91440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4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BABCBE">
                  <a:alpha val="14999"/>
                </a:srgbClr>
              </a:gs>
              <a:gs pos="100000">
                <a:srgbClr val="565758">
                  <a:alpha val="14999"/>
                </a:srgbClr>
              </a:gs>
            </a:gsLst>
            <a:lin ang="5400000" scaled="1"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2050" y="2184400"/>
            <a:ext cx="4554538" cy="38227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sm"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6250" y="255588"/>
            <a:ext cx="8220075" cy="741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8300" y="1133475"/>
            <a:ext cx="8220075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black">
          <a:xfrm>
            <a:off x="471488" y="6229350"/>
            <a:ext cx="530225" cy="198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eaLnBrk="0" fontAlgn="auto" hangingPunct="0">
              <a:spcAft>
                <a:spcPts val="0"/>
              </a:spcAft>
              <a:tabLst>
                <a:tab pos="461963" algn="l"/>
                <a:tab pos="4572000" algn="ctr"/>
                <a:tab pos="8461375" algn="r"/>
                <a:tab pos="8855075" algn="r"/>
              </a:tabLst>
              <a:defRPr/>
            </a:pPr>
            <a:fld id="{F3685484-FA1C-4816-AC06-0EF40D640CE5}" type="slidenum">
              <a:rPr lang="en-US" sz="1000">
                <a:solidFill>
                  <a:srgbClr val="807F83"/>
                </a:solidFill>
                <a:latin typeface="Arial" pitchFamily="34" charset="0"/>
                <a:cs typeface="+mn-cs"/>
              </a:rPr>
              <a:pPr eaLnBrk="0" fontAlgn="auto" hangingPunct="0">
                <a:spcAft>
                  <a:spcPts val="0"/>
                </a:spcAft>
                <a:tabLst>
                  <a:tab pos="461963" algn="l"/>
                  <a:tab pos="4572000" algn="ctr"/>
                  <a:tab pos="8461375" algn="r"/>
                  <a:tab pos="8855075" algn="r"/>
                </a:tabLst>
                <a:defRPr/>
              </a:pPr>
              <a:t>‹#›</a:t>
            </a:fld>
            <a:endParaRPr lang="en-US" sz="1000">
              <a:solidFill>
                <a:srgbClr val="807F83"/>
              </a:solidFill>
              <a:latin typeface="Arial" pitchFamily="34" charset="0"/>
              <a:cs typeface="+mn-cs"/>
            </a:endParaRPr>
          </a:p>
        </p:txBody>
      </p:sp>
      <p:grpSp>
        <p:nvGrpSpPr>
          <p:cNvPr id="1029" name="Group 6"/>
          <p:cNvGrpSpPr>
            <a:grpSpLocks/>
          </p:cNvGrpSpPr>
          <p:nvPr/>
        </p:nvGrpSpPr>
        <p:grpSpPr bwMode="auto">
          <a:xfrm>
            <a:off x="450850" y="238125"/>
            <a:ext cx="8240713" cy="5994400"/>
            <a:chOff x="284" y="150"/>
            <a:chExt cx="5182" cy="3776"/>
          </a:xfrm>
        </p:grpSpPr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284" y="3926"/>
              <a:ext cx="5182" cy="0"/>
            </a:xfrm>
            <a:prstGeom prst="line">
              <a:avLst/>
            </a:prstGeom>
            <a:noFill/>
            <a:ln w="12700">
              <a:solidFill>
                <a:srgbClr val="BABCB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284" y="602"/>
              <a:ext cx="5182" cy="0"/>
            </a:xfrm>
            <a:prstGeom prst="line">
              <a:avLst/>
            </a:prstGeom>
            <a:noFill/>
            <a:ln w="12700">
              <a:solidFill>
                <a:srgbClr val="BABCB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284" y="150"/>
              <a:ext cx="5182" cy="0"/>
            </a:xfrm>
            <a:prstGeom prst="line">
              <a:avLst/>
            </a:prstGeom>
            <a:noFill/>
            <a:ln w="12700">
              <a:solidFill>
                <a:srgbClr val="BABCB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</p:grpSp>
      <p:pic>
        <p:nvPicPr>
          <p:cNvPr id="1030" name="Picture 10" descr="juniper_black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64438" y="6316663"/>
            <a:ext cx="1111250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117850" y="6240463"/>
            <a:ext cx="291306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dirty="0">
                <a:solidFill>
                  <a:schemeClr val="accent6"/>
                </a:solidFill>
                <a:latin typeface="+mn-lt"/>
                <a:cs typeface="+mn-cs"/>
              </a:rPr>
              <a:t>Copyright </a:t>
            </a:r>
            <a:r>
              <a:rPr lang="en-US" sz="800" dirty="0">
                <a:solidFill>
                  <a:schemeClr val="accent6"/>
                </a:solidFill>
                <a:ea typeface="ＭＳ Ｐゴシック" charset="-128"/>
                <a:cs typeface="+mn-cs"/>
              </a:rPr>
              <a:t>© 2013 Juniper Networks, Inc.     www.juniper.net</a:t>
            </a:r>
            <a:endParaRPr lang="en-US" sz="800" dirty="0">
              <a:solidFill>
                <a:schemeClr val="accent6"/>
              </a:solidFill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0" r:id="rId2"/>
    <p:sldLayoutId id="2147483681" r:id="rId3"/>
    <p:sldLayoutId id="2147483682" r:id="rId4"/>
    <p:sldLayoutId id="2147483683" r:id="rId5"/>
    <p:sldLayoutId id="2147483685" r:id="rId6"/>
  </p:sldLayoutIdLst>
  <p:txStyles>
    <p:titleStyle>
      <a:lvl1pPr algn="l" defTabSz="457200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defRPr lang="en-US" sz="2400" b="1" kern="1200" cap="all" dirty="0">
          <a:solidFill>
            <a:srgbClr val="292929"/>
          </a:solidFill>
          <a:latin typeface="Arial" pitchFamily="34" charset="0"/>
          <a:ea typeface="+mj-ea"/>
          <a:cs typeface="+mj-cs"/>
        </a:defRPr>
      </a:lvl1pPr>
      <a:lvl2pPr algn="l" defTabSz="457200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34" charset="0"/>
        </a:defRPr>
      </a:lvl2pPr>
      <a:lvl3pPr algn="l" defTabSz="457200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34" charset="0"/>
        </a:defRPr>
      </a:lvl3pPr>
      <a:lvl4pPr algn="l" defTabSz="457200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34" charset="0"/>
        </a:defRPr>
      </a:lvl4pPr>
      <a:lvl5pPr algn="l" defTabSz="457200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34" charset="0"/>
        </a:defRPr>
      </a:lvl5pPr>
      <a:lvl6pPr marL="457200" algn="l" defTabSz="457200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34" charset="0"/>
        </a:defRPr>
      </a:lvl6pPr>
      <a:lvl7pPr marL="914400" algn="l" defTabSz="457200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34" charset="0"/>
        </a:defRPr>
      </a:lvl7pPr>
      <a:lvl8pPr marL="1371600" algn="l" defTabSz="457200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34" charset="0"/>
        </a:defRPr>
      </a:lvl8pPr>
      <a:lvl9pPr marL="1828800" algn="l" defTabSz="457200" rtl="0" eaLnBrk="1" fontAlgn="base" hangingPunct="1">
        <a:lnSpc>
          <a:spcPct val="90000"/>
        </a:lnSpc>
        <a:spcBef>
          <a:spcPct val="0"/>
        </a:spcBef>
        <a:spcAft>
          <a:spcPct val="20000"/>
        </a:spcAft>
        <a:defRPr sz="2400" b="1">
          <a:solidFill>
            <a:srgbClr val="292929"/>
          </a:solidFill>
          <a:latin typeface="Arial" pitchFamily="34" charset="0"/>
        </a:defRPr>
      </a:lvl9pPr>
    </p:titleStyle>
    <p:bodyStyle>
      <a:lvl1pPr marL="112713" indent="-112713" algn="l" rtl="0" eaLnBrk="1" fontAlgn="base" hangingPunct="1">
        <a:spcBef>
          <a:spcPts val="800"/>
        </a:spcBef>
        <a:spcAft>
          <a:spcPts val="400"/>
        </a:spcAft>
        <a:buClr>
          <a:schemeClr val="tx1"/>
        </a:buClr>
        <a:buSzPct val="25000"/>
        <a:buFont typeface="Arial" charset="0"/>
        <a:buChar char=" "/>
        <a:defRPr lang="en-US" sz="220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569913" indent="-225425" algn="l" rtl="0" eaLnBrk="1" fontAlgn="base" hangingPunct="1">
        <a:spcBef>
          <a:spcPct val="0"/>
        </a:spcBef>
        <a:spcAft>
          <a:spcPts val="500"/>
        </a:spcAft>
        <a:buClr>
          <a:schemeClr val="tx1"/>
        </a:buClr>
        <a:buSzPct val="90000"/>
        <a:buFont typeface="Wingdings" pitchFamily="2" charset="2"/>
        <a:buChar char="§"/>
        <a:defRPr lang="en-US" sz="200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854075" indent="-223838" algn="l" rtl="0" eaLnBrk="1" fontAlgn="base" hangingPunct="1">
        <a:spcBef>
          <a:spcPct val="0"/>
        </a:spcBef>
        <a:spcAft>
          <a:spcPts val="500"/>
        </a:spcAft>
        <a:buClr>
          <a:schemeClr val="tx1"/>
        </a:buClr>
        <a:buSzPct val="96000"/>
        <a:buFont typeface="Wingdings" pitchFamily="2" charset="2"/>
        <a:buChar char="§"/>
        <a:defRPr lang="en-US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147763" indent="-233363" algn="l" rtl="0" eaLnBrk="1" fontAlgn="base" hangingPunct="1">
        <a:spcBef>
          <a:spcPct val="0"/>
        </a:spcBef>
        <a:spcAft>
          <a:spcPts val="500"/>
        </a:spcAft>
        <a:buClr>
          <a:schemeClr val="tx1"/>
        </a:buClr>
        <a:buFont typeface="Arial" charset="0"/>
        <a:buChar char="–"/>
        <a:defRPr lang="en-US" sz="160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431925" indent="-173038" algn="l" rtl="0" eaLnBrk="1" fontAlgn="base" hangingPunct="1">
        <a:spcBef>
          <a:spcPct val="0"/>
        </a:spcBef>
        <a:spcAft>
          <a:spcPts val="500"/>
        </a:spcAft>
        <a:buClr>
          <a:schemeClr val="tx1"/>
        </a:buClr>
        <a:buFont typeface="Arial" charset="0"/>
        <a:buChar char="-"/>
        <a:defRPr lang="en-US" sz="160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iurnah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33650"/>
            <a:ext cx="7315200" cy="876300"/>
          </a:xfrm>
        </p:spPr>
        <p:txBody>
          <a:bodyPr/>
          <a:lstStyle/>
          <a:p>
            <a:pPr>
              <a:defRPr/>
            </a:pPr>
            <a:r>
              <a:rPr lang="en-US" dirty="0"/>
              <a:t>Juniper Internship Experience</a:t>
            </a:r>
            <a:endParaRPr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11563"/>
            <a:ext cx="5943600" cy="1052512"/>
          </a:xfrm>
        </p:spPr>
        <p:txBody>
          <a:bodyPr rtlCol="0"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Rui Han (2013 Summer Intern)</a:t>
            </a:r>
            <a:endParaRPr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August 9, 2013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Investigate the SSL-Inspection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SzPct val="90000"/>
              <a:buFont typeface="Wingdings" pitchFamily="2" charset="2"/>
              <a:buChar char="§"/>
            </a:pPr>
            <a:r>
              <a:rPr lang="en-US" sz="2400" dirty="0" smtClean="0"/>
              <a:t>junos-srx1k3k-12.1I20130729_1810_ruihan-domestic.tgz</a:t>
            </a:r>
          </a:p>
          <a:p>
            <a:pPr>
              <a:buSzPct val="90000"/>
              <a:buFont typeface="Wingdings" pitchFamily="2" charset="2"/>
              <a:buChar char="§"/>
            </a:pPr>
            <a:r>
              <a:rPr lang="en-US" sz="2400" dirty="0" smtClean="0"/>
              <a:t>Traffic: </a:t>
            </a:r>
            <a:r>
              <a:rPr lang="en-US" sz="2400" dirty="0" err="1" smtClean="0"/>
              <a:t>BreakingPoint</a:t>
            </a:r>
            <a:r>
              <a:rPr lang="en-US" sz="2400" dirty="0" smtClean="0"/>
              <a:t> (idp-bps3)</a:t>
            </a:r>
          </a:p>
          <a:p>
            <a:endParaRPr lang="en-US" dirty="0"/>
          </a:p>
        </p:txBody>
      </p:sp>
      <p:pic>
        <p:nvPicPr>
          <p:cNvPr id="4" name="Picture 3" descr="bp_setting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5430" y="2145324"/>
            <a:ext cx="3352800" cy="381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Investigate the SSL-Inspection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SzPct val="90000"/>
              <a:buFont typeface="Wingdings" pitchFamily="2" charset="2"/>
              <a:buChar char="§"/>
            </a:pPr>
            <a:r>
              <a:rPr lang="en-US" sz="2400" dirty="0" smtClean="0"/>
              <a:t>junos-srx1k3k-12.1I20130729_1810_ruihan-domestic.tgz</a:t>
            </a:r>
            <a:endParaRPr lang="en-US" dirty="0" smtClean="0"/>
          </a:p>
          <a:p>
            <a:pPr>
              <a:buSzPct val="90000"/>
              <a:buFont typeface="Wingdings" pitchFamily="2" charset="2"/>
              <a:buChar char="§"/>
            </a:pPr>
            <a:r>
              <a:rPr lang="en-US" sz="2400" dirty="0" smtClean="0"/>
              <a:t>Traffic: </a:t>
            </a:r>
            <a:r>
              <a:rPr lang="en-US" sz="2400" dirty="0" err="1" smtClean="0"/>
              <a:t>BreakingPoint</a:t>
            </a:r>
            <a:r>
              <a:rPr lang="en-US" sz="2400" dirty="0" smtClean="0"/>
              <a:t> (idp-bps3)</a:t>
            </a:r>
          </a:p>
          <a:p>
            <a:r>
              <a:rPr lang="en-US" dirty="0" smtClean="0"/>
              <a:t>Case 1 (Server: 1024-bit RSA key): </a:t>
            </a:r>
          </a:p>
          <a:p>
            <a:pPr lvl="1"/>
            <a:r>
              <a:rPr lang="en-US" dirty="0" smtClean="0"/>
              <a:t>Proxy key installation Scenarios: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matched 1024-bit RSA key,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unmatched 1024-bit RSA key,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2048-bit RSA key</a:t>
            </a:r>
          </a:p>
          <a:p>
            <a:r>
              <a:rPr lang="en-US" dirty="0" smtClean="0"/>
              <a:t>Case 2 (Server: 2048-bit RSA key): </a:t>
            </a:r>
          </a:p>
          <a:p>
            <a:pPr lvl="1"/>
            <a:r>
              <a:rPr lang="en-US" dirty="0" smtClean="0"/>
              <a:t>Proxy key installation Scenarios: 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matched 2048-bit RSA key, 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unmatched 2048-bit RSA key,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1024-bit RSA key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 SPU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2" indent="-342900"/>
            <a:r>
              <a:rPr lang="en-US" sz="2400" dirty="0" smtClean="0"/>
              <a:t>Two SPU card </a:t>
            </a:r>
            <a:r>
              <a:rPr lang="en-US" sz="2400" dirty="0" err="1" smtClean="0"/>
              <a:t>fpc</a:t>
            </a:r>
            <a:r>
              <a:rPr lang="en-US" sz="2400" dirty="0" smtClean="0"/>
              <a:t> 10 and </a:t>
            </a:r>
            <a:r>
              <a:rPr lang="en-US" sz="2400" dirty="0" err="1" smtClean="0"/>
              <a:t>fpc</a:t>
            </a:r>
            <a:r>
              <a:rPr lang="en-US" sz="2400" dirty="0" smtClean="0"/>
              <a:t> 7:</a:t>
            </a:r>
          </a:p>
          <a:p>
            <a:pPr marL="342900" lvl="2" indent="-342900"/>
            <a:r>
              <a:rPr lang="en-US" sz="2400" dirty="0" smtClean="0"/>
              <a:t>Monitoring the last 60 seconds using</a:t>
            </a:r>
          </a:p>
          <a:p>
            <a:pPr marL="342900" lvl="2" indent="-34290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&gt; Show security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monitoring performance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spu</a:t>
            </a:r>
            <a:endParaRPr lang="en-US" sz="1600" dirty="0" smtClean="0"/>
          </a:p>
          <a:p>
            <a:pPr marL="342900" lvl="2" indent="-342900"/>
            <a:r>
              <a:rPr lang="en-US" sz="2400" b="1" dirty="0" smtClean="0">
                <a:solidFill>
                  <a:srgbClr val="002060"/>
                </a:solidFill>
              </a:rPr>
              <a:t>Unmatched 1024-bit key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648200" y="3241425"/>
          <a:ext cx="3962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304800" y="3241425"/>
          <a:ext cx="3962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 SPU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2" indent="-342900"/>
            <a:r>
              <a:rPr lang="en-US" sz="2400" dirty="0" smtClean="0"/>
              <a:t>Key size is 2048-bit</a:t>
            </a:r>
          </a:p>
          <a:p>
            <a:pPr marL="342900" lvl="2" indent="-342900"/>
            <a:r>
              <a:rPr lang="en-US" sz="2400" dirty="0" smtClean="0"/>
              <a:t>Key correct case: Sessions Not Decrypted = 0</a:t>
            </a:r>
          </a:p>
          <a:p>
            <a:pPr marL="342900" lvl="2" indent="-342900"/>
            <a:r>
              <a:rPr lang="en-US" sz="2400" dirty="0" smtClean="0"/>
              <a:t>Bad performance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57200" y="3130055"/>
          <a:ext cx="3886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752975" y="3120530"/>
          <a:ext cx="3886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fix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67870" y="1322955"/>
            <a:ext cx="8002233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26510" y="3093928"/>
            <a:ext cx="7565720" cy="220458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the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 descr="code_ex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81241" y="1135063"/>
            <a:ext cx="6600544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the </a:t>
            </a:r>
            <a:r>
              <a:rPr lang="en-US" dirty="0" smtClean="0"/>
              <a:t>Problem</a:t>
            </a:r>
            <a:r>
              <a:rPr lang="en-US" dirty="0"/>
              <a:t>(cont.)</a:t>
            </a:r>
          </a:p>
        </p:txBody>
      </p:sp>
      <p:pic>
        <p:nvPicPr>
          <p:cNvPr id="4" name="Content Placeholder 3" descr="fix1.PN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366713" y="2029265"/>
            <a:ext cx="8229600" cy="3062996"/>
          </a:xfrm>
        </p:spPr>
      </p:pic>
      <p:sp>
        <p:nvSpPr>
          <p:cNvPr id="5" name="Rectangle 4"/>
          <p:cNvSpPr/>
          <p:nvPr/>
        </p:nvSpPr>
        <p:spPr>
          <a:xfrm>
            <a:off x="713984" y="2555311"/>
            <a:ext cx="7665928" cy="131523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Sessions Not Decrypted - Installed Wrong Key</a:t>
            </a:r>
            <a:endParaRPr lang="en-US" dirty="0" smtClean="0"/>
          </a:p>
          <a:p>
            <a:r>
              <a:rPr lang="en-US" b="1" dirty="0" smtClean="0"/>
              <a:t>Sessions Used JSF CRYPTO for Key Decryption</a:t>
            </a:r>
          </a:p>
          <a:p>
            <a:r>
              <a:rPr lang="en-US" b="1" dirty="0" smtClean="0"/>
              <a:t>Sessions - Error when JSF CRYPTO used</a:t>
            </a:r>
            <a:endParaRPr lang="en-US" dirty="0" smtClean="0"/>
          </a:p>
          <a:p>
            <a:r>
              <a:rPr lang="en-US" b="1" dirty="0" smtClean="0"/>
              <a:t>Sessions Used OPENSSL for key Decryption</a:t>
            </a:r>
            <a:endParaRPr lang="en-US" dirty="0" smtClean="0"/>
          </a:p>
          <a:p>
            <a:r>
              <a:rPr lang="en-US" b="1" dirty="0" smtClean="0"/>
              <a:t>Sessions - Error when OPENSSL used</a:t>
            </a:r>
            <a:endParaRPr lang="en-US" dirty="0"/>
          </a:p>
        </p:txBody>
      </p:sp>
      <p:pic>
        <p:nvPicPr>
          <p:cNvPr id="6" name="Picture 5" descr="extra_counters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6153" y="4615464"/>
            <a:ext cx="8184279" cy="10180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5989" y="4020855"/>
            <a:ext cx="678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1: When matched key installed (</a:t>
            </a:r>
            <a:r>
              <a:rPr lang="en-US" dirty="0" err="1" smtClean="0"/>
              <a:t>ssl</a:t>
            </a:r>
            <a:r>
              <a:rPr lang="en-US" dirty="0" smtClean="0"/>
              <a:t>-inspection counters)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Sessions Not Decrypted - Installed Wrong Key</a:t>
            </a:r>
            <a:endParaRPr lang="en-US" dirty="0" smtClean="0"/>
          </a:p>
          <a:p>
            <a:r>
              <a:rPr lang="en-US" b="1" dirty="0" smtClean="0"/>
              <a:t>Sessions Used JSF CRYPTO for Key Decryption</a:t>
            </a:r>
          </a:p>
          <a:p>
            <a:r>
              <a:rPr lang="en-US" b="1" dirty="0" smtClean="0"/>
              <a:t>Sessions - Error when JSF CRYPTO used</a:t>
            </a:r>
            <a:endParaRPr lang="en-US" dirty="0" smtClean="0"/>
          </a:p>
          <a:p>
            <a:r>
              <a:rPr lang="en-US" b="1" dirty="0" smtClean="0"/>
              <a:t>Sessions Used OPENSSL for key Decryption</a:t>
            </a:r>
            <a:endParaRPr lang="en-US" dirty="0" smtClean="0"/>
          </a:p>
          <a:p>
            <a:r>
              <a:rPr lang="en-US" b="1" dirty="0" smtClean="0"/>
              <a:t>Sessions - Error when OPENSSL used</a:t>
            </a:r>
            <a:endParaRPr lang="en-US" dirty="0"/>
          </a:p>
        </p:txBody>
      </p:sp>
      <p:pic>
        <p:nvPicPr>
          <p:cNvPr id="4" name="Picture 3" descr="extra_counte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937" y="4622104"/>
            <a:ext cx="8141827" cy="10271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5989" y="4020855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2: When mismatched key installed (</a:t>
            </a:r>
            <a:r>
              <a:rPr lang="en-US" dirty="0" err="1" smtClean="0"/>
              <a:t>ssl</a:t>
            </a:r>
            <a:r>
              <a:rPr lang="en-US" dirty="0" smtClean="0"/>
              <a:t>-inspection counters)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Modified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SzPct val="90000"/>
              <a:buFont typeface="Wingdings" pitchFamily="2" charset="2"/>
              <a:buChar char="§"/>
            </a:pPr>
            <a:r>
              <a:rPr lang="en-US" sz="2400" dirty="0" smtClean="0"/>
              <a:t>junos-srx1k3k-12.1I20130802_2211_ruihan-domestic.tgz</a:t>
            </a:r>
          </a:p>
          <a:p>
            <a:pPr>
              <a:buSzPct val="90000"/>
              <a:buFont typeface="Wingdings" pitchFamily="2" charset="2"/>
              <a:buChar char="§"/>
            </a:pPr>
            <a:r>
              <a:rPr lang="en-US" sz="2400" dirty="0" smtClean="0"/>
              <a:t>Traffic: </a:t>
            </a:r>
            <a:r>
              <a:rPr lang="en-US" sz="2400" dirty="0" err="1" smtClean="0"/>
              <a:t>BreakingPoint</a:t>
            </a:r>
            <a:r>
              <a:rPr lang="en-US" sz="2400" dirty="0" smtClean="0"/>
              <a:t> (idp-bps3)</a:t>
            </a:r>
          </a:p>
          <a:p>
            <a:r>
              <a:rPr lang="en-US" dirty="0" smtClean="0"/>
              <a:t>Case 1 (Server: 1024-bit RSA key): </a:t>
            </a:r>
          </a:p>
          <a:p>
            <a:pPr lvl="1"/>
            <a:r>
              <a:rPr lang="en-US" dirty="0" smtClean="0"/>
              <a:t>Proxy key installation Scenarios: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matched 1024-bit RSA key,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unmatched 1024-bit RSA key,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2048-bit RSA key</a:t>
            </a:r>
          </a:p>
          <a:p>
            <a:r>
              <a:rPr lang="en-US" dirty="0" smtClean="0"/>
              <a:t>Case 2 (Server: 2048-bit RSA key): </a:t>
            </a:r>
          </a:p>
          <a:p>
            <a:pPr lvl="1"/>
            <a:r>
              <a:rPr lang="en-US" dirty="0" smtClean="0"/>
              <a:t>Proxy key installation Scenarios: 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matched 2048-bit RSA key, 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unmatched 2048-bit RSA key,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1024-bit RSA key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I’ve done</a:t>
            </a:r>
            <a:endParaRPr dirty="0"/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66713" y="1135063"/>
            <a:ext cx="8229600" cy="4851400"/>
          </a:xfrm>
        </p:spPr>
        <p:txBody>
          <a:bodyPr/>
          <a:lstStyle/>
          <a:p>
            <a:pPr marL="342900" lvl="2" indent="-342900"/>
            <a:r>
              <a:rPr lang="en-US" sz="2400" dirty="0" smtClean="0"/>
              <a:t>Project A</a:t>
            </a:r>
          </a:p>
          <a:p>
            <a:pPr marL="636588" lvl="3" indent="-342900"/>
            <a:r>
              <a:rPr lang="en-US" sz="2400" dirty="0" smtClean="0"/>
              <a:t>Spotlight Solution Test</a:t>
            </a:r>
          </a:p>
          <a:p>
            <a:pPr marL="342900" lvl="2" indent="-342900"/>
            <a:r>
              <a:rPr lang="en-US" sz="2400" dirty="0" smtClean="0"/>
              <a:t>Project B</a:t>
            </a:r>
          </a:p>
          <a:p>
            <a:pPr marL="636588" lvl="3" indent="-342900"/>
            <a:r>
              <a:rPr lang="en-US" sz="2400" dirty="0" smtClean="0"/>
              <a:t>How Reverse Proxy Work</a:t>
            </a:r>
          </a:p>
          <a:p>
            <a:pPr marL="636588" lvl="3" indent="-342900"/>
            <a:r>
              <a:rPr lang="en-US" sz="2400" dirty="0" smtClean="0"/>
              <a:t>Workday Problem</a:t>
            </a:r>
          </a:p>
          <a:p>
            <a:pPr marL="636588" lvl="3" indent="-342900"/>
            <a:r>
              <a:rPr lang="en-US" sz="2400" dirty="0" smtClean="0"/>
              <a:t>Our Solution</a:t>
            </a:r>
          </a:p>
          <a:p>
            <a:pPr marL="636588" lvl="3" indent="-342900"/>
            <a:r>
              <a:rPr lang="en-US" sz="2400" dirty="0" smtClean="0"/>
              <a:t>Reproduce and Fixing</a:t>
            </a:r>
          </a:p>
          <a:p>
            <a:pPr marL="636588" lvl="3" indent="-342900"/>
            <a:r>
              <a:rPr lang="en-US" sz="2400" dirty="0" smtClean="0"/>
              <a:t>Conclusion</a:t>
            </a:r>
          </a:p>
          <a:p>
            <a:pPr>
              <a:buNone/>
            </a:pPr>
            <a:endParaRPr dirty="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 SPU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2" indent="-342900"/>
            <a:r>
              <a:rPr lang="en-US" sz="2400" dirty="0" smtClean="0"/>
              <a:t>Two SPU card </a:t>
            </a:r>
            <a:r>
              <a:rPr lang="en-US" sz="2400" dirty="0" err="1" smtClean="0"/>
              <a:t>fpc</a:t>
            </a:r>
            <a:r>
              <a:rPr lang="en-US" sz="2400" dirty="0" smtClean="0"/>
              <a:t> 10 and </a:t>
            </a:r>
            <a:r>
              <a:rPr lang="en-US" sz="2400" dirty="0" err="1" smtClean="0"/>
              <a:t>fpc</a:t>
            </a:r>
            <a:r>
              <a:rPr lang="en-US" sz="2400" dirty="0" smtClean="0"/>
              <a:t> 7:</a:t>
            </a:r>
          </a:p>
          <a:p>
            <a:pPr marL="342900" lvl="2" indent="-342900"/>
            <a:r>
              <a:rPr lang="en-US" sz="2400" dirty="0" smtClean="0"/>
              <a:t>Monitoring the last 60 seconds using</a:t>
            </a:r>
          </a:p>
          <a:p>
            <a:pPr marL="342900" lvl="2" indent="-34290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&gt; Show security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monitoring performance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spu</a:t>
            </a:r>
            <a:endParaRPr lang="en-US" sz="1600" dirty="0" smtClean="0"/>
          </a:p>
          <a:p>
            <a:pPr marL="342900" lvl="2" indent="-342900"/>
            <a:r>
              <a:rPr lang="en-US" sz="2400" dirty="0" smtClean="0"/>
              <a:t>Key size is 1024-bit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81000" y="3268535"/>
          <a:ext cx="3733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800600" y="3259010"/>
          <a:ext cx="381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 SPU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2" indent="-342900"/>
            <a:r>
              <a:rPr lang="en-US" sz="2400" dirty="0" smtClean="0"/>
              <a:t>Key size is 2048-bit</a:t>
            </a:r>
          </a:p>
          <a:p>
            <a:pPr marL="342900" lvl="2" indent="-342900"/>
            <a:r>
              <a:rPr lang="en-US" sz="2400" dirty="0" smtClean="0"/>
              <a:t>Key correct case: Sessions Not Decrypted = 0</a:t>
            </a:r>
          </a:p>
          <a:p>
            <a:pPr marL="342900" lvl="2" indent="-342900"/>
            <a:r>
              <a:rPr lang="en-US" sz="2400" dirty="0" smtClean="0"/>
              <a:t>Bad performance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04800" y="3149105"/>
          <a:ext cx="39338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448176" y="3130055"/>
          <a:ext cx="41624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Detect mismatched key size</a:t>
            </a:r>
          </a:p>
          <a:p>
            <a:pPr lvl="1"/>
            <a:r>
              <a:rPr lang="en-US" sz="2400" dirty="0" smtClean="0"/>
              <a:t>Effective solution that match PKI key pair</a:t>
            </a:r>
          </a:p>
          <a:p>
            <a:pPr lvl="1"/>
            <a:r>
              <a:rPr lang="en-US" sz="2400" dirty="0" smtClean="0"/>
              <a:t>support key size larger than 1024-bit </a:t>
            </a:r>
            <a:r>
              <a:rPr lang="en-US" sz="2400" dirty="0" err="1" smtClean="0"/>
              <a:t>jsf</a:t>
            </a:r>
            <a:r>
              <a:rPr lang="en-US" sz="2400" dirty="0" smtClean="0"/>
              <a:t> crypto API (JSP-NGXLP)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I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sz="2400" dirty="0" smtClean="0"/>
              <a:t>Perfect software solution generalize to all use cases, both good and bad </a:t>
            </a:r>
          </a:p>
          <a:p>
            <a:pPr lvl="1"/>
            <a:r>
              <a:rPr lang="en-US" sz="2400" dirty="0" smtClean="0"/>
              <a:t>“Love what you are working on”</a:t>
            </a:r>
          </a:p>
          <a:p>
            <a:pPr lvl="1"/>
            <a:r>
              <a:rPr lang="en-US" sz="2400" dirty="0" smtClean="0"/>
              <a:t>“Focus on your goal”</a:t>
            </a:r>
          </a:p>
          <a:p>
            <a:pPr marL="914400" lvl="2" indent="-274320">
              <a:buSzPct val="90000"/>
              <a:buFont typeface="Arial" pitchFamily="34" charset="0"/>
              <a:buChar char="-"/>
            </a:pPr>
            <a:r>
              <a:rPr lang="en-US" sz="2400" dirty="0" smtClean="0"/>
              <a:t>“Success in any endeavor requires single-minded attention to detail and total concentration.” </a:t>
            </a:r>
          </a:p>
          <a:p>
            <a:pPr marL="914400" lvl="2" indent="-274320" algn="r">
              <a:buSzPct val="90000"/>
              <a:buNone/>
            </a:pPr>
            <a:r>
              <a:rPr lang="en-US" sz="2400" dirty="0" smtClean="0"/>
              <a:t>by William Sutton</a:t>
            </a:r>
          </a:p>
          <a:p>
            <a:pPr lvl="1"/>
            <a:r>
              <a:rPr lang="en-US" sz="2400" dirty="0" smtClean="0"/>
              <a:t>“Execution! Execution!! Execution!!!”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/>
            <a:r>
              <a:rPr lang="en-US" sz="2800" b="1" dirty="0" smtClean="0"/>
              <a:t>Thank you all for making my internship </a:t>
            </a:r>
          </a:p>
          <a:p>
            <a:pPr algn="ctr"/>
            <a:r>
              <a:rPr lang="en-US" sz="2800" b="1" dirty="0" smtClean="0"/>
              <a:t>such a memorable experience.</a:t>
            </a:r>
          </a:p>
          <a:p>
            <a:pPr algn="ctr"/>
            <a:r>
              <a:rPr lang="en-US" sz="2800" b="1" dirty="0" smtClean="0"/>
              <a:t>Keep in touch!</a:t>
            </a:r>
          </a:p>
          <a:p>
            <a:pPr algn="ctr"/>
            <a:r>
              <a:rPr lang="en-US" sz="2800" b="1" dirty="0" smtClean="0">
                <a:hlinkClick r:id="rId3"/>
              </a:rPr>
              <a:t>iurnah@gmail.com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907-978-0826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indent="-342900">
              <a:spcBef>
                <a:spcPct val="0"/>
              </a:spcBef>
              <a:spcAft>
                <a:spcPts val="500"/>
              </a:spcAft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Objective</a:t>
            </a:r>
            <a:r>
              <a:rPr lang="en-US" sz="2400" dirty="0" smtClean="0"/>
              <a:t>: Create an interface to modify the Spotlight database contents</a:t>
            </a:r>
          </a:p>
          <a:p>
            <a:endParaRPr lang="en-US" dirty="0"/>
          </a:p>
        </p:txBody>
      </p:sp>
      <p:pic>
        <p:nvPicPr>
          <p:cNvPr id="4" name="Picture 3" descr="db_selection_p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399" y="2051538"/>
            <a:ext cx="7031441" cy="4032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indent="-342900">
              <a:spcBef>
                <a:spcPct val="0"/>
              </a:spcBef>
              <a:spcAft>
                <a:spcPts val="500"/>
              </a:spcAft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Objective</a:t>
            </a:r>
            <a:r>
              <a:rPr lang="en-US" sz="2400" dirty="0" smtClean="0"/>
              <a:t>: Create an interface to modify the Spotlight database contents</a:t>
            </a:r>
          </a:p>
          <a:p>
            <a:endParaRPr lang="en-US" dirty="0"/>
          </a:p>
        </p:txBody>
      </p:sp>
      <p:pic>
        <p:nvPicPr>
          <p:cNvPr id="5" name="Content Placeholder 3" descr="db_modifydb_page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0683" y="2055048"/>
            <a:ext cx="5053083" cy="4153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indent="-342900"/>
            <a:r>
              <a:rPr lang="en-US" sz="2400" dirty="0" smtClean="0"/>
              <a:t>Different object format of IP address (range, subnet, array of IPs, etc.)</a:t>
            </a:r>
          </a:p>
          <a:p>
            <a:pPr lvl="1" indent="-342900"/>
            <a:r>
              <a:rPr lang="en-US" sz="2400" dirty="0" smtClean="0"/>
              <a:t>Cause repetition of IP</a:t>
            </a:r>
          </a:p>
          <a:p>
            <a:pPr lvl="1" indent="-342900"/>
            <a:r>
              <a:rPr lang="en-US" sz="2400" dirty="0" smtClean="0"/>
              <a:t>How to efficient update </a:t>
            </a:r>
          </a:p>
          <a:p>
            <a:pPr lvl="2" indent="-342900"/>
            <a:r>
              <a:rPr lang="en-US" sz="2200" dirty="0" smtClean="0"/>
              <a:t>i.e. Update properties of one IP in an IP range</a:t>
            </a:r>
          </a:p>
          <a:p>
            <a:pPr lvl="1" indent="-342900"/>
            <a:r>
              <a:rPr lang="en-US" sz="2400" dirty="0" smtClean="0"/>
              <a:t>How to efficient search</a:t>
            </a:r>
          </a:p>
          <a:p>
            <a:pPr lvl="1" indent="-342900"/>
            <a:r>
              <a:rPr lang="en-US" sz="2400" dirty="0" smtClean="0"/>
              <a:t>How to avoid conflict</a:t>
            </a:r>
          </a:p>
          <a:p>
            <a:pPr lvl="1" indent="-342900"/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Learned in Project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 indent="-342900"/>
            <a:r>
              <a:rPr lang="en-US" sz="2400" dirty="0" smtClean="0"/>
              <a:t>High level idea of </a:t>
            </a:r>
            <a:r>
              <a:rPr lang="en-US" sz="2400" dirty="0" err="1" smtClean="0"/>
              <a:t>SecIntel</a:t>
            </a:r>
            <a:r>
              <a:rPr lang="en-US" sz="2400" dirty="0" smtClean="0"/>
              <a:t> Project</a:t>
            </a:r>
          </a:p>
          <a:p>
            <a:pPr lvl="1" indent="-342900"/>
            <a:r>
              <a:rPr lang="en-US" sz="2400" dirty="0" smtClean="0"/>
              <a:t>Concept of </a:t>
            </a:r>
            <a:r>
              <a:rPr lang="en-US" sz="2400" dirty="0" err="1" smtClean="0"/>
              <a:t>NoSQL</a:t>
            </a:r>
            <a:r>
              <a:rPr lang="en-US" sz="2400" dirty="0" smtClean="0"/>
              <a:t> and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 hands-on</a:t>
            </a:r>
          </a:p>
          <a:p>
            <a:pPr lvl="1" indent="-342900"/>
            <a:r>
              <a:rPr lang="en-US" sz="2400" dirty="0" smtClean="0"/>
              <a:t>Start programming Python</a:t>
            </a:r>
          </a:p>
          <a:p>
            <a:pPr lvl="1" indent="-342900"/>
            <a:r>
              <a:rPr lang="en-US" sz="2400" dirty="0" err="1" smtClean="0"/>
              <a:t>PyMongo</a:t>
            </a:r>
            <a:r>
              <a:rPr lang="en-US" sz="2400" dirty="0" smtClean="0"/>
              <a:t> Driver</a:t>
            </a:r>
          </a:p>
          <a:p>
            <a:pPr lvl="1" indent="-342900"/>
            <a:r>
              <a:rPr lang="en-US" sz="2400" dirty="0" smtClean="0"/>
              <a:t>Team work</a:t>
            </a:r>
          </a:p>
          <a:p>
            <a:pPr lvl="1" indent="-342900"/>
            <a:endParaRPr lang="en-US" sz="2800" dirty="0" smtClean="0"/>
          </a:p>
          <a:p>
            <a:pPr lvl="1" indent="-342900"/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 smtClean="0"/>
              <a:t>SSL Reverse Proxy</a:t>
            </a:r>
          </a:p>
          <a:p>
            <a:pPr lvl="1"/>
            <a:r>
              <a:rPr lang="en-US" dirty="0" smtClean="0"/>
              <a:t>Inspect SSL encrypted traffic (HTTPS) </a:t>
            </a:r>
          </a:p>
          <a:p>
            <a:pPr lvl="1">
              <a:buNone/>
            </a:pPr>
            <a:r>
              <a:rPr lang="en-US" dirty="0" smtClean="0"/>
              <a:t>	if server’s private key is accessible.</a:t>
            </a:r>
          </a:p>
          <a:p>
            <a:pPr lvl="1"/>
            <a:r>
              <a:rPr lang="en-US" dirty="0" smtClean="0"/>
              <a:t>Decrypt HTTPS traffic so the regular </a:t>
            </a:r>
          </a:p>
          <a:p>
            <a:pPr lvl="1">
              <a:buNone/>
            </a:pPr>
            <a:r>
              <a:rPr lang="en-US" dirty="0" smtClean="0"/>
              <a:t>	IDP inspection can be applied </a:t>
            </a:r>
          </a:p>
          <a:p>
            <a:pPr lvl="1"/>
            <a:r>
              <a:rPr lang="en-US" dirty="0" smtClean="0"/>
              <a:t>Does not terminate SSL session, </a:t>
            </a:r>
          </a:p>
          <a:p>
            <a:pPr lvl="1">
              <a:buNone/>
            </a:pPr>
            <a:r>
              <a:rPr lang="en-US" dirty="0" smtClean="0"/>
              <a:t>	does not generate new packets</a:t>
            </a:r>
          </a:p>
          <a:p>
            <a:pPr lvl="1"/>
            <a:r>
              <a:rPr lang="en-US" dirty="0" smtClean="0"/>
              <a:t>Support Key-exchange method:  </a:t>
            </a:r>
          </a:p>
          <a:p>
            <a:pPr lvl="1">
              <a:buNone/>
            </a:pPr>
            <a:r>
              <a:rPr lang="en-US" dirty="0" smtClean="0"/>
              <a:t>	RSA with fixed key</a:t>
            </a:r>
            <a:endParaRPr lang="en-US" dirty="0"/>
          </a:p>
        </p:txBody>
      </p:sp>
      <p:pic>
        <p:nvPicPr>
          <p:cNvPr id="13" name="Picture 12" descr="fig2SSL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1998780"/>
            <a:ext cx="3345366" cy="41148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905000" y="4766308"/>
            <a:ext cx="2392680" cy="55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SRX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29262" y="5040628"/>
            <a:ext cx="955040" cy="1016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872169" y="5040628"/>
            <a:ext cx="2448560" cy="10160"/>
          </a:xfrm>
          <a:prstGeom prst="line">
            <a:avLst/>
          </a:prstGeom>
          <a:ln w="254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80440" y="5510687"/>
            <a:ext cx="1391920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Encrypted data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990600" y="5833108"/>
            <a:ext cx="1391920" cy="24622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Plain text</a:t>
            </a:r>
            <a:endParaRPr lang="en-US" sz="1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305615" y="5040376"/>
            <a:ext cx="955040" cy="1016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implementation(Decryption)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 smtClean="0"/>
              <a:t>Software</a:t>
            </a:r>
            <a:endParaRPr lang="en-US" dirty="0" smtClean="0"/>
          </a:p>
          <a:p>
            <a:pPr lvl="1"/>
            <a:r>
              <a:rPr lang="en-US" dirty="0" smtClean="0"/>
              <a:t>SSL RSA crypto operation is CPU intensive</a:t>
            </a:r>
          </a:p>
          <a:p>
            <a:pPr lvl="1"/>
            <a:r>
              <a:rPr lang="en-US" dirty="0" smtClean="0"/>
              <a:t>RSA processing required during SSL handshake between client and server, is the bottleneck</a:t>
            </a:r>
          </a:p>
          <a:p>
            <a:pPr lvl="1"/>
            <a:r>
              <a:rPr lang="en-US" dirty="0" smtClean="0"/>
              <a:t>RSA software APIs are not thread safe. It requires a global lock</a:t>
            </a:r>
          </a:p>
          <a:p>
            <a:r>
              <a:rPr lang="en-US" sz="2400" dirty="0" smtClean="0"/>
              <a:t>Hardware</a:t>
            </a:r>
            <a:endParaRPr lang="en-US" dirty="0" smtClean="0"/>
          </a:p>
          <a:p>
            <a:pPr lvl="1"/>
            <a:r>
              <a:rPr lang="en-US" dirty="0" smtClean="0"/>
              <a:t>XLR chipset has built-in crypto engine</a:t>
            </a:r>
          </a:p>
          <a:p>
            <a:pPr lvl="1"/>
            <a:r>
              <a:rPr lang="en-US" dirty="0" smtClean="0"/>
              <a:t>IDP SSL packet processing thread block the call to API</a:t>
            </a:r>
          </a:p>
          <a:p>
            <a:pPr lvl="1"/>
            <a:r>
              <a:rPr lang="en-US" dirty="0" smtClean="0"/>
              <a:t>Test show the waiting time is very small</a:t>
            </a:r>
          </a:p>
          <a:p>
            <a:pPr lvl="1"/>
            <a:r>
              <a:rPr lang="en-US" dirty="0" smtClean="0"/>
              <a:t>IDP SSL-inspection can process 1 </a:t>
            </a:r>
            <a:r>
              <a:rPr lang="en-US" dirty="0" err="1" smtClean="0"/>
              <a:t>Gbps</a:t>
            </a:r>
            <a:r>
              <a:rPr lang="en-US" dirty="0" smtClean="0"/>
              <a:t> of HTTPS traffic (512-bit)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Workday </a:t>
            </a:r>
            <a:r>
              <a:rPr lang="en-US" dirty="0" smtClean="0"/>
              <a:t>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48640" lvl="1" indent="-365760">
              <a:spcBef>
                <a:spcPts val="0"/>
              </a:spcBef>
              <a:spcAft>
                <a:spcPts val="400"/>
              </a:spcAft>
            </a:pPr>
            <a:r>
              <a:rPr lang="en-US" sz="2400" dirty="0" smtClean="0"/>
              <a:t>HTTPS Throughput(3DES-SHA, key size 1024Bit) with IDP Recommended Policy n 1NGSPC[3 flow </a:t>
            </a:r>
            <a:r>
              <a:rPr lang="en-US" sz="2400" dirty="0" err="1" smtClean="0"/>
              <a:t>spu</a:t>
            </a:r>
            <a:r>
              <a:rPr lang="en-US" sz="2400" dirty="0" smtClean="0"/>
              <a:t>] is 89% less than 1CGSPC[1.5 flow </a:t>
            </a:r>
            <a:r>
              <a:rPr lang="en-US" sz="2400" dirty="0" err="1" smtClean="0"/>
              <a:t>spu</a:t>
            </a:r>
            <a:r>
              <a:rPr lang="en-US" sz="2400" dirty="0" smtClean="0"/>
              <a:t>]</a:t>
            </a:r>
          </a:p>
          <a:p>
            <a:pPr marL="548640" lvl="1" indent="-365760">
              <a:spcBef>
                <a:spcPts val="0"/>
              </a:spcBef>
              <a:spcAft>
                <a:spcPts val="400"/>
              </a:spcAft>
            </a:pPr>
            <a:r>
              <a:rPr lang="en-US" sz="2400" dirty="0" smtClean="0"/>
              <a:t>FPC performance monitoring show CPU usage is 99% in the rate of ~300 sessions/second for private key size of 1024-bit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uniper Presentation Template">
  <a:themeElements>
    <a:clrScheme name="Juniper themes">
      <a:dk1>
        <a:srgbClr val="333333"/>
      </a:dk1>
      <a:lt1>
        <a:srgbClr val="FFFFFF"/>
      </a:lt1>
      <a:dk2>
        <a:srgbClr val="93220B"/>
      </a:dk2>
      <a:lt2>
        <a:srgbClr val="5C852D"/>
      </a:lt2>
      <a:accent1>
        <a:srgbClr val="0067AC"/>
      </a:accent1>
      <a:accent2>
        <a:srgbClr val="BFC16B"/>
      </a:accent2>
      <a:accent3>
        <a:srgbClr val="F26649"/>
      </a:accent3>
      <a:accent4>
        <a:srgbClr val="2F8D7D"/>
      </a:accent4>
      <a:accent5>
        <a:srgbClr val="7EB0CC"/>
      </a:accent5>
      <a:accent6>
        <a:srgbClr val="807F83"/>
      </a:accent6>
      <a:hlink>
        <a:srgbClr val="5D87A1"/>
      </a:hlink>
      <a:folHlink>
        <a:srgbClr val="F79646"/>
      </a:folHlink>
    </a:clrScheme>
    <a:fontScheme name="JuniperTemplat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presenter title">
      <a:srgbClr val="4D4D4D"/>
    </a:custClr>
    <a:custClr name="text title">
      <a:srgbClr val="292929"/>
    </a:custClr>
    <a:custClr name="subtitle blue">
      <a:srgbClr val="5D87A1"/>
    </a:custClr>
    <a:custClr name="axis">
      <a:srgbClr val="807F83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Juniper themes">
    <a:dk1>
      <a:srgbClr val="333333"/>
    </a:dk1>
    <a:lt1>
      <a:srgbClr val="FFFFFF"/>
    </a:lt1>
    <a:dk2>
      <a:srgbClr val="93220B"/>
    </a:dk2>
    <a:lt2>
      <a:srgbClr val="5C852D"/>
    </a:lt2>
    <a:accent1>
      <a:srgbClr val="0067AC"/>
    </a:accent1>
    <a:accent2>
      <a:srgbClr val="BFC16B"/>
    </a:accent2>
    <a:accent3>
      <a:srgbClr val="F26649"/>
    </a:accent3>
    <a:accent4>
      <a:srgbClr val="2F8D7D"/>
    </a:accent4>
    <a:accent5>
      <a:srgbClr val="7EB0CC"/>
    </a:accent5>
    <a:accent6>
      <a:srgbClr val="807F83"/>
    </a:accent6>
    <a:hlink>
      <a:srgbClr val="5D87A1"/>
    </a:hlink>
    <a:folHlink>
      <a:srgbClr val="F79646"/>
    </a:folHlink>
  </a:clrScheme>
</a:themeOverride>
</file>

<file path=ppt/theme/themeOverride2.xml><?xml version="1.0" encoding="utf-8"?>
<a:themeOverride xmlns:a="http://schemas.openxmlformats.org/drawingml/2006/main">
  <a:clrScheme name="Juniper themes">
    <a:dk1>
      <a:srgbClr val="333333"/>
    </a:dk1>
    <a:lt1>
      <a:srgbClr val="FFFFFF"/>
    </a:lt1>
    <a:dk2>
      <a:srgbClr val="93220B"/>
    </a:dk2>
    <a:lt2>
      <a:srgbClr val="5C852D"/>
    </a:lt2>
    <a:accent1>
      <a:srgbClr val="0067AC"/>
    </a:accent1>
    <a:accent2>
      <a:srgbClr val="BFC16B"/>
    </a:accent2>
    <a:accent3>
      <a:srgbClr val="F26649"/>
    </a:accent3>
    <a:accent4>
      <a:srgbClr val="2F8D7D"/>
    </a:accent4>
    <a:accent5>
      <a:srgbClr val="7EB0CC"/>
    </a:accent5>
    <a:accent6>
      <a:srgbClr val="807F83"/>
    </a:accent6>
    <a:hlink>
      <a:srgbClr val="5D87A1"/>
    </a:hlink>
    <a:folHlink>
      <a:srgbClr val="F7964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</TotalTime>
  <Words>739</Words>
  <Application>Microsoft Office PowerPoint</Application>
  <PresentationFormat>On-screen Show (4:3)</PresentationFormat>
  <Paragraphs>160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Juniper Presentation Template</vt:lpstr>
      <vt:lpstr>Juniper Internship Experience</vt:lpstr>
      <vt:lpstr>What I’ve done</vt:lpstr>
      <vt:lpstr>Project A</vt:lpstr>
      <vt:lpstr>Project A</vt:lpstr>
      <vt:lpstr>Challenges</vt:lpstr>
      <vt:lpstr>Things Learned in Project A</vt:lpstr>
      <vt:lpstr>The Project B</vt:lpstr>
      <vt:lpstr>The implementation(Decryption)</vt:lpstr>
      <vt:lpstr>Workday Issue</vt:lpstr>
      <vt:lpstr>Investigate the SSL-Inspection</vt:lpstr>
      <vt:lpstr>Investigate the SSL-Inspection</vt:lpstr>
      <vt:lpstr>Case 1 SPU Performance</vt:lpstr>
      <vt:lpstr>Case 2 SPU Performance</vt:lpstr>
      <vt:lpstr>What Happened?</vt:lpstr>
      <vt:lpstr>Solution to the Problem</vt:lpstr>
      <vt:lpstr>Solution to the Problem(cont.)</vt:lpstr>
      <vt:lpstr>Verification</vt:lpstr>
      <vt:lpstr>Verification</vt:lpstr>
      <vt:lpstr>Testing Modified Image</vt:lpstr>
      <vt:lpstr>Case 1 SPU Performance</vt:lpstr>
      <vt:lpstr>Case 2 SPU Performance</vt:lpstr>
      <vt:lpstr>Future Works</vt:lpstr>
      <vt:lpstr>Things I learned</vt:lpstr>
      <vt:lpstr>PowerPoint Presentation</vt:lpstr>
      <vt:lpstr>PowerPoint Presentation</vt:lpstr>
    </vt:vector>
  </TitlesOfParts>
  <Company>Juniper Networks,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Juniper Internship Experience</dc:title>
  <dc:creator>Rui Han</dc:creator>
  <cp:lastModifiedBy>Rui</cp:lastModifiedBy>
  <cp:revision>50</cp:revision>
  <dcterms:created xsi:type="dcterms:W3CDTF">2013-08-09T08:08:08Z</dcterms:created>
  <dcterms:modified xsi:type="dcterms:W3CDTF">2013-08-10T05:20:47Z</dcterms:modified>
</cp:coreProperties>
</file>