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9" r:id="rId3"/>
    <p:sldId id="283" r:id="rId4"/>
    <p:sldId id="285" r:id="rId5"/>
    <p:sldId id="284" r:id="rId6"/>
    <p:sldId id="282" r:id="rId7"/>
    <p:sldId id="266" r:id="rId8"/>
    <p:sldId id="281" r:id="rId9"/>
    <p:sldId id="270" r:id="rId10"/>
    <p:sldId id="267" r:id="rId11"/>
    <p:sldId id="271" r:id="rId12"/>
    <p:sldId id="289" r:id="rId13"/>
    <p:sldId id="272" r:id="rId14"/>
    <p:sldId id="273" r:id="rId15"/>
    <p:sldId id="274" r:id="rId16"/>
    <p:sldId id="275" r:id="rId17"/>
    <p:sldId id="276" r:id="rId18"/>
    <p:sldId id="269" r:id="rId19"/>
    <p:sldId id="277" r:id="rId20"/>
    <p:sldId id="278" r:id="rId21"/>
    <p:sldId id="286" r:id="rId22"/>
    <p:sldId id="260" r:id="rId23"/>
    <p:sldId id="280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00" autoAdjust="0"/>
  </p:normalViewPr>
  <p:slideViewPr>
    <p:cSldViewPr>
      <p:cViewPr varScale="1">
        <p:scale>
          <a:sx n="108" d="100"/>
          <a:sy n="108" d="100"/>
        </p:scale>
        <p:origin x="-2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uihan\Desktop\Juniper_presentation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Sheet1!$H$2:$H$61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Sheet1!$I$2:$I$61</c:f>
              <c:numCache>
                <c:formatCode>General</c:formatCode>
                <c:ptCount val="60"/>
                <c:pt idx="0">
                  <c:v>1.0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3.0</c:v>
                </c:pt>
                <c:pt idx="8">
                  <c:v>1.0</c:v>
                </c:pt>
                <c:pt idx="9">
                  <c:v>0.0</c:v>
                </c:pt>
                <c:pt idx="10">
                  <c:v>2.0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5.0</c:v>
                </c:pt>
                <c:pt idx="15">
                  <c:v>3.0</c:v>
                </c:pt>
                <c:pt idx="16">
                  <c:v>1.0</c:v>
                </c:pt>
                <c:pt idx="17">
                  <c:v>1.0</c:v>
                </c:pt>
                <c:pt idx="18">
                  <c:v>0.0</c:v>
                </c:pt>
                <c:pt idx="19">
                  <c:v>0.0</c:v>
                </c:pt>
                <c:pt idx="20">
                  <c:v>2.0</c:v>
                </c:pt>
                <c:pt idx="21">
                  <c:v>5.0</c:v>
                </c:pt>
                <c:pt idx="22">
                  <c:v>2.0</c:v>
                </c:pt>
                <c:pt idx="23">
                  <c:v>4.0</c:v>
                </c:pt>
                <c:pt idx="24">
                  <c:v>1.0</c:v>
                </c:pt>
                <c:pt idx="25">
                  <c:v>1.0</c:v>
                </c:pt>
                <c:pt idx="26">
                  <c:v>4.0</c:v>
                </c:pt>
                <c:pt idx="27">
                  <c:v>1.0</c:v>
                </c:pt>
                <c:pt idx="28">
                  <c:v>2.0</c:v>
                </c:pt>
                <c:pt idx="29">
                  <c:v>1.0</c:v>
                </c:pt>
                <c:pt idx="30">
                  <c:v>4.0</c:v>
                </c:pt>
                <c:pt idx="31">
                  <c:v>2.0</c:v>
                </c:pt>
                <c:pt idx="32">
                  <c:v>2.0</c:v>
                </c:pt>
                <c:pt idx="33">
                  <c:v>7.0</c:v>
                </c:pt>
                <c:pt idx="34">
                  <c:v>8.0</c:v>
                </c:pt>
                <c:pt idx="35">
                  <c:v>3.0</c:v>
                </c:pt>
                <c:pt idx="36">
                  <c:v>4.0</c:v>
                </c:pt>
                <c:pt idx="37">
                  <c:v>4.0</c:v>
                </c:pt>
                <c:pt idx="38">
                  <c:v>7.0</c:v>
                </c:pt>
                <c:pt idx="39">
                  <c:v>6.0</c:v>
                </c:pt>
                <c:pt idx="40">
                  <c:v>3.0</c:v>
                </c:pt>
                <c:pt idx="41">
                  <c:v>7.0</c:v>
                </c:pt>
                <c:pt idx="42">
                  <c:v>7.0</c:v>
                </c:pt>
                <c:pt idx="43">
                  <c:v>5.0</c:v>
                </c:pt>
                <c:pt idx="44">
                  <c:v>7.0</c:v>
                </c:pt>
                <c:pt idx="45">
                  <c:v>3.0</c:v>
                </c:pt>
                <c:pt idx="46">
                  <c:v>9.0</c:v>
                </c:pt>
                <c:pt idx="47">
                  <c:v>16.0</c:v>
                </c:pt>
                <c:pt idx="48">
                  <c:v>10.0</c:v>
                </c:pt>
                <c:pt idx="49">
                  <c:v>3.0</c:v>
                </c:pt>
                <c:pt idx="50">
                  <c:v>7.0</c:v>
                </c:pt>
                <c:pt idx="51">
                  <c:v>47.0</c:v>
                </c:pt>
                <c:pt idx="52">
                  <c:v>4.0</c:v>
                </c:pt>
                <c:pt idx="53">
                  <c:v>18.0</c:v>
                </c:pt>
                <c:pt idx="54">
                  <c:v>3.0</c:v>
                </c:pt>
                <c:pt idx="55">
                  <c:v>5.0</c:v>
                </c:pt>
                <c:pt idx="56">
                  <c:v>15.0</c:v>
                </c:pt>
                <c:pt idx="57">
                  <c:v>10.0</c:v>
                </c:pt>
                <c:pt idx="58">
                  <c:v>11.0</c:v>
                </c:pt>
                <c:pt idx="59">
                  <c:v>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Sheet1!$J$2:$J$61</c:f>
              <c:numCache>
                <c:formatCode>General</c:formatCode>
                <c:ptCount val="60"/>
                <c:pt idx="0">
                  <c:v>78.0</c:v>
                </c:pt>
                <c:pt idx="1">
                  <c:v>86.0</c:v>
                </c:pt>
                <c:pt idx="2">
                  <c:v>45.0</c:v>
                </c:pt>
                <c:pt idx="3">
                  <c:v>63.0</c:v>
                </c:pt>
                <c:pt idx="4">
                  <c:v>47.0</c:v>
                </c:pt>
                <c:pt idx="5">
                  <c:v>33.0</c:v>
                </c:pt>
                <c:pt idx="6">
                  <c:v>24.0</c:v>
                </c:pt>
                <c:pt idx="7">
                  <c:v>37.0</c:v>
                </c:pt>
                <c:pt idx="8">
                  <c:v>27.0</c:v>
                </c:pt>
                <c:pt idx="9">
                  <c:v>29.0</c:v>
                </c:pt>
                <c:pt idx="10">
                  <c:v>83.0</c:v>
                </c:pt>
                <c:pt idx="11">
                  <c:v>57.0</c:v>
                </c:pt>
                <c:pt idx="12">
                  <c:v>33.0</c:v>
                </c:pt>
                <c:pt idx="13">
                  <c:v>33.0</c:v>
                </c:pt>
                <c:pt idx="14">
                  <c:v>30.0</c:v>
                </c:pt>
                <c:pt idx="15">
                  <c:v>38.0</c:v>
                </c:pt>
                <c:pt idx="16">
                  <c:v>33.0</c:v>
                </c:pt>
                <c:pt idx="17">
                  <c:v>67.0</c:v>
                </c:pt>
                <c:pt idx="18">
                  <c:v>66.0</c:v>
                </c:pt>
                <c:pt idx="19">
                  <c:v>86.0</c:v>
                </c:pt>
                <c:pt idx="20">
                  <c:v>65.0</c:v>
                </c:pt>
                <c:pt idx="21">
                  <c:v>54.0</c:v>
                </c:pt>
                <c:pt idx="22">
                  <c:v>48.0</c:v>
                </c:pt>
                <c:pt idx="23">
                  <c:v>21.0</c:v>
                </c:pt>
                <c:pt idx="24">
                  <c:v>79.0</c:v>
                </c:pt>
                <c:pt idx="25">
                  <c:v>82.0</c:v>
                </c:pt>
                <c:pt idx="26">
                  <c:v>84.0</c:v>
                </c:pt>
                <c:pt idx="27">
                  <c:v>83.0</c:v>
                </c:pt>
                <c:pt idx="28">
                  <c:v>83.0</c:v>
                </c:pt>
                <c:pt idx="29">
                  <c:v>40.0</c:v>
                </c:pt>
                <c:pt idx="30">
                  <c:v>66.0</c:v>
                </c:pt>
                <c:pt idx="31">
                  <c:v>75.0</c:v>
                </c:pt>
                <c:pt idx="32">
                  <c:v>93.0</c:v>
                </c:pt>
                <c:pt idx="33">
                  <c:v>99.0</c:v>
                </c:pt>
                <c:pt idx="34">
                  <c:v>99.0</c:v>
                </c:pt>
                <c:pt idx="35">
                  <c:v>75.0</c:v>
                </c:pt>
                <c:pt idx="36">
                  <c:v>83.0</c:v>
                </c:pt>
                <c:pt idx="37">
                  <c:v>49.0</c:v>
                </c:pt>
                <c:pt idx="38">
                  <c:v>46.0</c:v>
                </c:pt>
                <c:pt idx="39">
                  <c:v>21.0</c:v>
                </c:pt>
                <c:pt idx="40">
                  <c:v>94.0</c:v>
                </c:pt>
                <c:pt idx="41">
                  <c:v>99.0</c:v>
                </c:pt>
                <c:pt idx="42">
                  <c:v>99.0</c:v>
                </c:pt>
                <c:pt idx="43">
                  <c:v>99.0</c:v>
                </c:pt>
                <c:pt idx="44">
                  <c:v>99.0</c:v>
                </c:pt>
                <c:pt idx="45">
                  <c:v>99.0</c:v>
                </c:pt>
                <c:pt idx="46">
                  <c:v>99.0</c:v>
                </c:pt>
                <c:pt idx="47">
                  <c:v>99.0</c:v>
                </c:pt>
                <c:pt idx="48">
                  <c:v>99.0</c:v>
                </c:pt>
                <c:pt idx="49">
                  <c:v>69.0</c:v>
                </c:pt>
                <c:pt idx="50">
                  <c:v>64.0</c:v>
                </c:pt>
                <c:pt idx="51">
                  <c:v>74.0</c:v>
                </c:pt>
                <c:pt idx="52">
                  <c:v>79.0</c:v>
                </c:pt>
                <c:pt idx="53">
                  <c:v>76.0</c:v>
                </c:pt>
                <c:pt idx="54">
                  <c:v>87.0</c:v>
                </c:pt>
                <c:pt idx="55">
                  <c:v>99.0</c:v>
                </c:pt>
                <c:pt idx="56">
                  <c:v>45.0</c:v>
                </c:pt>
                <c:pt idx="57">
                  <c:v>36.0</c:v>
                </c:pt>
                <c:pt idx="58">
                  <c:v>66.0</c:v>
                </c:pt>
                <c:pt idx="59">
                  <c:v>99.0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623608"/>
        <c:axId val="2055847208"/>
      </c:lineChart>
      <c:catAx>
        <c:axId val="-2110623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2055847208"/>
        <c:crosses val="autoZero"/>
        <c:auto val="1"/>
        <c:lblAlgn val="ctr"/>
        <c:lblOffset val="100"/>
        <c:noMultiLvlLbl val="0"/>
      </c:catAx>
      <c:valAx>
        <c:axId val="20558472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06236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10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Sheet1!$A$2:$A$61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1.0</c:v>
                </c:pt>
                <c:pt idx="20">
                  <c:v>0.0</c:v>
                </c:pt>
                <c:pt idx="21">
                  <c:v>0.0</c:v>
                </c:pt>
                <c:pt idx="22">
                  <c:v>1.0</c:v>
                </c:pt>
                <c:pt idx="23">
                  <c:v>0.0</c:v>
                </c:pt>
                <c:pt idx="24">
                  <c:v>1.0</c:v>
                </c:pt>
                <c:pt idx="25">
                  <c:v>0.0</c:v>
                </c:pt>
                <c:pt idx="26">
                  <c:v>0.0</c:v>
                </c:pt>
                <c:pt idx="27">
                  <c:v>1.0</c:v>
                </c:pt>
                <c:pt idx="28">
                  <c:v>0.0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0.0</c:v>
                </c:pt>
                <c:pt idx="34">
                  <c:v>1.0</c:v>
                </c:pt>
                <c:pt idx="35">
                  <c:v>0.0</c:v>
                </c:pt>
                <c:pt idx="36">
                  <c:v>0.0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18.0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Sheet1!$B$2:$B$61</c:f>
              <c:numCache>
                <c:formatCode>General</c:formatCode>
                <c:ptCount val="60"/>
                <c:pt idx="0">
                  <c:v>1.0</c:v>
                </c:pt>
                <c:pt idx="1">
                  <c:v>0.0</c:v>
                </c:pt>
                <c:pt idx="2">
                  <c:v>3.0</c:v>
                </c:pt>
                <c:pt idx="3">
                  <c:v>1.0</c:v>
                </c:pt>
                <c:pt idx="4">
                  <c:v>3.0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2.0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7.0</c:v>
                </c:pt>
                <c:pt idx="15">
                  <c:v>1.0</c:v>
                </c:pt>
                <c:pt idx="16">
                  <c:v>5.0</c:v>
                </c:pt>
                <c:pt idx="17">
                  <c:v>1.0</c:v>
                </c:pt>
                <c:pt idx="18">
                  <c:v>2.0</c:v>
                </c:pt>
                <c:pt idx="19">
                  <c:v>2.0</c:v>
                </c:pt>
                <c:pt idx="20">
                  <c:v>3.0</c:v>
                </c:pt>
                <c:pt idx="21">
                  <c:v>6.0</c:v>
                </c:pt>
                <c:pt idx="22">
                  <c:v>2.0</c:v>
                </c:pt>
                <c:pt idx="23">
                  <c:v>8.0</c:v>
                </c:pt>
                <c:pt idx="24">
                  <c:v>4.0</c:v>
                </c:pt>
                <c:pt idx="25">
                  <c:v>6.0</c:v>
                </c:pt>
                <c:pt idx="26">
                  <c:v>14.0</c:v>
                </c:pt>
                <c:pt idx="27">
                  <c:v>12.0</c:v>
                </c:pt>
                <c:pt idx="28">
                  <c:v>8.0</c:v>
                </c:pt>
                <c:pt idx="29">
                  <c:v>8.0</c:v>
                </c:pt>
                <c:pt idx="30">
                  <c:v>7.0</c:v>
                </c:pt>
                <c:pt idx="31">
                  <c:v>2.0</c:v>
                </c:pt>
                <c:pt idx="32">
                  <c:v>4.0</c:v>
                </c:pt>
                <c:pt idx="33">
                  <c:v>11.0</c:v>
                </c:pt>
                <c:pt idx="34">
                  <c:v>6.0</c:v>
                </c:pt>
                <c:pt idx="35">
                  <c:v>22.0</c:v>
                </c:pt>
                <c:pt idx="36">
                  <c:v>8.0</c:v>
                </c:pt>
                <c:pt idx="37">
                  <c:v>31.0</c:v>
                </c:pt>
                <c:pt idx="38">
                  <c:v>36.0</c:v>
                </c:pt>
                <c:pt idx="39">
                  <c:v>25.0</c:v>
                </c:pt>
                <c:pt idx="40">
                  <c:v>26.0</c:v>
                </c:pt>
                <c:pt idx="41">
                  <c:v>36.0</c:v>
                </c:pt>
                <c:pt idx="42">
                  <c:v>48.0</c:v>
                </c:pt>
                <c:pt idx="43">
                  <c:v>69.0</c:v>
                </c:pt>
                <c:pt idx="44">
                  <c:v>99.0</c:v>
                </c:pt>
                <c:pt idx="45">
                  <c:v>97.0</c:v>
                </c:pt>
                <c:pt idx="46">
                  <c:v>96.0</c:v>
                </c:pt>
                <c:pt idx="47">
                  <c:v>99.0</c:v>
                </c:pt>
                <c:pt idx="48">
                  <c:v>95.0</c:v>
                </c:pt>
                <c:pt idx="49">
                  <c:v>99.0</c:v>
                </c:pt>
                <c:pt idx="50">
                  <c:v>99.0</c:v>
                </c:pt>
                <c:pt idx="51">
                  <c:v>99.0</c:v>
                </c:pt>
                <c:pt idx="52">
                  <c:v>56.0</c:v>
                </c:pt>
                <c:pt idx="53">
                  <c:v>98.0</c:v>
                </c:pt>
                <c:pt idx="54">
                  <c:v>90.0</c:v>
                </c:pt>
                <c:pt idx="55">
                  <c:v>26.0</c:v>
                </c:pt>
                <c:pt idx="56">
                  <c:v>29.0</c:v>
                </c:pt>
                <c:pt idx="57">
                  <c:v>42.0</c:v>
                </c:pt>
                <c:pt idx="58">
                  <c:v>72.0</c:v>
                </c:pt>
                <c:pt idx="59">
                  <c:v>54.0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Sheet1!$C$2:$C$61</c:f>
              <c:numCache>
                <c:formatCode>General</c:formatCode>
                <c:ptCount val="60"/>
                <c:pt idx="0">
                  <c:v>99.0</c:v>
                </c:pt>
                <c:pt idx="1">
                  <c:v>99.0</c:v>
                </c:pt>
                <c:pt idx="2">
                  <c:v>99.0</c:v>
                </c:pt>
                <c:pt idx="3">
                  <c:v>99.0</c:v>
                </c:pt>
                <c:pt idx="4">
                  <c:v>99.0</c:v>
                </c:pt>
                <c:pt idx="5">
                  <c:v>93.0</c:v>
                </c:pt>
                <c:pt idx="6">
                  <c:v>64.0</c:v>
                </c:pt>
                <c:pt idx="7">
                  <c:v>99.0</c:v>
                </c:pt>
                <c:pt idx="8">
                  <c:v>86.0</c:v>
                </c:pt>
                <c:pt idx="9">
                  <c:v>99.0</c:v>
                </c:pt>
                <c:pt idx="10">
                  <c:v>99.0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  <c:pt idx="15">
                  <c:v>86.0</c:v>
                </c:pt>
                <c:pt idx="16">
                  <c:v>61.0</c:v>
                </c:pt>
                <c:pt idx="17">
                  <c:v>2.0</c:v>
                </c:pt>
                <c:pt idx="18">
                  <c:v>52.0</c:v>
                </c:pt>
                <c:pt idx="19">
                  <c:v>72.0</c:v>
                </c:pt>
                <c:pt idx="20">
                  <c:v>99.0</c:v>
                </c:pt>
                <c:pt idx="21">
                  <c:v>98.0</c:v>
                </c:pt>
                <c:pt idx="22">
                  <c:v>4.0</c:v>
                </c:pt>
                <c:pt idx="23">
                  <c:v>1.0</c:v>
                </c:pt>
                <c:pt idx="24">
                  <c:v>1.0</c:v>
                </c:pt>
                <c:pt idx="25">
                  <c:v>0.0</c:v>
                </c:pt>
                <c:pt idx="26">
                  <c:v>0.0</c:v>
                </c:pt>
                <c:pt idx="27">
                  <c:v>2.0</c:v>
                </c:pt>
                <c:pt idx="28">
                  <c:v>78.0</c:v>
                </c:pt>
                <c:pt idx="29">
                  <c:v>99.0</c:v>
                </c:pt>
                <c:pt idx="30">
                  <c:v>99.0</c:v>
                </c:pt>
                <c:pt idx="31">
                  <c:v>99.0</c:v>
                </c:pt>
                <c:pt idx="32">
                  <c:v>99.0</c:v>
                </c:pt>
                <c:pt idx="33">
                  <c:v>99.0</c:v>
                </c:pt>
                <c:pt idx="34">
                  <c:v>99.0</c:v>
                </c:pt>
                <c:pt idx="35">
                  <c:v>99.0</c:v>
                </c:pt>
                <c:pt idx="36">
                  <c:v>99.0</c:v>
                </c:pt>
                <c:pt idx="37">
                  <c:v>99.0</c:v>
                </c:pt>
                <c:pt idx="38">
                  <c:v>75.0</c:v>
                </c:pt>
                <c:pt idx="39">
                  <c:v>0.0</c:v>
                </c:pt>
                <c:pt idx="40">
                  <c:v>65.0</c:v>
                </c:pt>
                <c:pt idx="41">
                  <c:v>35.0</c:v>
                </c:pt>
                <c:pt idx="42">
                  <c:v>2.0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76.0</c:v>
                </c:pt>
                <c:pt idx="47">
                  <c:v>65.0</c:v>
                </c:pt>
                <c:pt idx="48">
                  <c:v>0.0</c:v>
                </c:pt>
                <c:pt idx="49">
                  <c:v>16.0</c:v>
                </c:pt>
                <c:pt idx="50">
                  <c:v>99.0</c:v>
                </c:pt>
                <c:pt idx="51">
                  <c:v>99.0</c:v>
                </c:pt>
                <c:pt idx="52">
                  <c:v>99.0</c:v>
                </c:pt>
                <c:pt idx="53">
                  <c:v>99.0</c:v>
                </c:pt>
                <c:pt idx="54">
                  <c:v>99.0</c:v>
                </c:pt>
                <c:pt idx="55">
                  <c:v>99.0</c:v>
                </c:pt>
                <c:pt idx="56">
                  <c:v>99.0</c:v>
                </c:pt>
                <c:pt idx="57">
                  <c:v>99.0</c:v>
                </c:pt>
                <c:pt idx="58">
                  <c:v>99.0</c:v>
                </c:pt>
                <c:pt idx="59">
                  <c:v>65.0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581960"/>
        <c:axId val="-2110578984"/>
      </c:lineChart>
      <c:catAx>
        <c:axId val="-2110581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0578984"/>
        <c:crosses val="autoZero"/>
        <c:auto val="1"/>
        <c:lblAlgn val="ctr"/>
        <c:lblOffset val="100"/>
        <c:noMultiLvlLbl val="0"/>
      </c:catAx>
      <c:valAx>
        <c:axId val="-2110578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05819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fpc 10 performance (key=2048-bit)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Sheet1!$D$2:$D$61</c:f>
              <c:numCache>
                <c:formatCode>General</c:formatCode>
                <c:ptCount val="60"/>
                <c:pt idx="0">
                  <c:v>99.0</c:v>
                </c:pt>
                <c:pt idx="1">
                  <c:v>99.0</c:v>
                </c:pt>
                <c:pt idx="2">
                  <c:v>99.0</c:v>
                </c:pt>
                <c:pt idx="3">
                  <c:v>99.0</c:v>
                </c:pt>
                <c:pt idx="4">
                  <c:v>99.0</c:v>
                </c:pt>
                <c:pt idx="5">
                  <c:v>99.0</c:v>
                </c:pt>
                <c:pt idx="6">
                  <c:v>99.0</c:v>
                </c:pt>
                <c:pt idx="7">
                  <c:v>99.0</c:v>
                </c:pt>
                <c:pt idx="8">
                  <c:v>99.0</c:v>
                </c:pt>
                <c:pt idx="9">
                  <c:v>99.0</c:v>
                </c:pt>
                <c:pt idx="10">
                  <c:v>99.0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  <c:pt idx="15">
                  <c:v>99.0</c:v>
                </c:pt>
                <c:pt idx="16">
                  <c:v>99.0</c:v>
                </c:pt>
                <c:pt idx="17">
                  <c:v>99.0</c:v>
                </c:pt>
                <c:pt idx="18">
                  <c:v>99.0</c:v>
                </c:pt>
                <c:pt idx="19">
                  <c:v>99.0</c:v>
                </c:pt>
                <c:pt idx="20">
                  <c:v>99.0</c:v>
                </c:pt>
                <c:pt idx="21">
                  <c:v>99.0</c:v>
                </c:pt>
                <c:pt idx="22">
                  <c:v>99.0</c:v>
                </c:pt>
                <c:pt idx="23">
                  <c:v>99.0</c:v>
                </c:pt>
                <c:pt idx="24">
                  <c:v>99.0</c:v>
                </c:pt>
                <c:pt idx="25">
                  <c:v>99.0</c:v>
                </c:pt>
                <c:pt idx="26">
                  <c:v>99.0</c:v>
                </c:pt>
                <c:pt idx="27">
                  <c:v>99.0</c:v>
                </c:pt>
                <c:pt idx="28">
                  <c:v>99.0</c:v>
                </c:pt>
                <c:pt idx="29">
                  <c:v>99.0</c:v>
                </c:pt>
                <c:pt idx="30">
                  <c:v>99.0</c:v>
                </c:pt>
                <c:pt idx="31">
                  <c:v>99.0</c:v>
                </c:pt>
                <c:pt idx="32">
                  <c:v>99.0</c:v>
                </c:pt>
                <c:pt idx="33">
                  <c:v>99.0</c:v>
                </c:pt>
                <c:pt idx="34">
                  <c:v>99.0</c:v>
                </c:pt>
                <c:pt idx="35">
                  <c:v>99.0</c:v>
                </c:pt>
                <c:pt idx="36">
                  <c:v>99.0</c:v>
                </c:pt>
                <c:pt idx="37">
                  <c:v>99.0</c:v>
                </c:pt>
                <c:pt idx="38">
                  <c:v>99.0</c:v>
                </c:pt>
                <c:pt idx="39">
                  <c:v>99.0</c:v>
                </c:pt>
                <c:pt idx="40">
                  <c:v>99.0</c:v>
                </c:pt>
                <c:pt idx="41">
                  <c:v>99.0</c:v>
                </c:pt>
                <c:pt idx="42">
                  <c:v>99.0</c:v>
                </c:pt>
                <c:pt idx="43">
                  <c:v>99.0</c:v>
                </c:pt>
                <c:pt idx="44">
                  <c:v>99.0</c:v>
                </c:pt>
                <c:pt idx="45">
                  <c:v>99.0</c:v>
                </c:pt>
                <c:pt idx="46">
                  <c:v>95.0</c:v>
                </c:pt>
                <c:pt idx="47">
                  <c:v>72.0</c:v>
                </c:pt>
                <c:pt idx="48">
                  <c:v>99.0</c:v>
                </c:pt>
                <c:pt idx="49">
                  <c:v>99.0</c:v>
                </c:pt>
                <c:pt idx="50">
                  <c:v>99.0</c:v>
                </c:pt>
                <c:pt idx="51">
                  <c:v>87.0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Sheet1!$E$2:$E$61</c:f>
              <c:numCache>
                <c:formatCode>General</c:formatCode>
                <c:ptCount val="60"/>
                <c:pt idx="0">
                  <c:v>99.0</c:v>
                </c:pt>
                <c:pt idx="1">
                  <c:v>99.0</c:v>
                </c:pt>
                <c:pt idx="2">
                  <c:v>99.0</c:v>
                </c:pt>
                <c:pt idx="3">
                  <c:v>99.0</c:v>
                </c:pt>
                <c:pt idx="4">
                  <c:v>99.0</c:v>
                </c:pt>
                <c:pt idx="5">
                  <c:v>99.0</c:v>
                </c:pt>
                <c:pt idx="6">
                  <c:v>99.0</c:v>
                </c:pt>
                <c:pt idx="7">
                  <c:v>99.0</c:v>
                </c:pt>
                <c:pt idx="8">
                  <c:v>99.0</c:v>
                </c:pt>
                <c:pt idx="9">
                  <c:v>99.0</c:v>
                </c:pt>
                <c:pt idx="10">
                  <c:v>99.0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  <c:pt idx="15">
                  <c:v>99.0</c:v>
                </c:pt>
                <c:pt idx="16">
                  <c:v>99.0</c:v>
                </c:pt>
                <c:pt idx="17">
                  <c:v>99.0</c:v>
                </c:pt>
                <c:pt idx="18">
                  <c:v>99.0</c:v>
                </c:pt>
                <c:pt idx="19">
                  <c:v>99.0</c:v>
                </c:pt>
                <c:pt idx="20">
                  <c:v>99.0</c:v>
                </c:pt>
                <c:pt idx="21">
                  <c:v>99.0</c:v>
                </c:pt>
                <c:pt idx="22">
                  <c:v>99.0</c:v>
                </c:pt>
                <c:pt idx="23">
                  <c:v>99.0</c:v>
                </c:pt>
                <c:pt idx="24">
                  <c:v>99.0</c:v>
                </c:pt>
                <c:pt idx="25">
                  <c:v>99.0</c:v>
                </c:pt>
                <c:pt idx="26">
                  <c:v>99.0</c:v>
                </c:pt>
                <c:pt idx="27">
                  <c:v>99.0</c:v>
                </c:pt>
                <c:pt idx="28">
                  <c:v>99.0</c:v>
                </c:pt>
                <c:pt idx="29">
                  <c:v>99.0</c:v>
                </c:pt>
                <c:pt idx="30">
                  <c:v>99.0</c:v>
                </c:pt>
                <c:pt idx="31">
                  <c:v>99.0</c:v>
                </c:pt>
                <c:pt idx="32">
                  <c:v>99.0</c:v>
                </c:pt>
                <c:pt idx="33">
                  <c:v>99.0</c:v>
                </c:pt>
                <c:pt idx="34">
                  <c:v>99.0</c:v>
                </c:pt>
                <c:pt idx="35">
                  <c:v>99.0</c:v>
                </c:pt>
                <c:pt idx="36">
                  <c:v>99.0</c:v>
                </c:pt>
                <c:pt idx="37">
                  <c:v>99.0</c:v>
                </c:pt>
                <c:pt idx="38">
                  <c:v>99.0</c:v>
                </c:pt>
                <c:pt idx="39">
                  <c:v>99.0</c:v>
                </c:pt>
                <c:pt idx="40">
                  <c:v>99.0</c:v>
                </c:pt>
                <c:pt idx="41">
                  <c:v>99.0</c:v>
                </c:pt>
                <c:pt idx="42">
                  <c:v>99.0</c:v>
                </c:pt>
                <c:pt idx="43">
                  <c:v>99.0</c:v>
                </c:pt>
                <c:pt idx="44">
                  <c:v>99.0</c:v>
                </c:pt>
                <c:pt idx="45">
                  <c:v>99.0</c:v>
                </c:pt>
                <c:pt idx="46">
                  <c:v>99.0</c:v>
                </c:pt>
                <c:pt idx="47">
                  <c:v>98.0</c:v>
                </c:pt>
                <c:pt idx="48">
                  <c:v>99.0</c:v>
                </c:pt>
                <c:pt idx="49">
                  <c:v>39.0</c:v>
                </c:pt>
                <c:pt idx="50">
                  <c:v>83.0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83.0</c:v>
                </c:pt>
                <c:pt idx="55">
                  <c:v>99.0</c:v>
                </c:pt>
                <c:pt idx="56">
                  <c:v>99.0</c:v>
                </c:pt>
                <c:pt idx="57">
                  <c:v>99.0</c:v>
                </c:pt>
                <c:pt idx="58">
                  <c:v>97.0</c:v>
                </c:pt>
                <c:pt idx="59">
                  <c:v>47.0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Sheet1!$F$2:$F$61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311864"/>
        <c:axId val="-2111308888"/>
      </c:lineChart>
      <c:catAx>
        <c:axId val="-2111311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1308888"/>
        <c:crosses val="autoZero"/>
        <c:auto val="1"/>
        <c:lblAlgn val="ctr"/>
        <c:lblOffset val="100"/>
        <c:noMultiLvlLbl val="0"/>
      </c:catAx>
      <c:valAx>
        <c:axId val="-21113088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131186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fpc 7 performance (key=2048-bit)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Sheet1!$K$2:$K$61</c:f>
              <c:numCache>
                <c:formatCode>General</c:formatCode>
                <c:ptCount val="60"/>
                <c:pt idx="0">
                  <c:v>92.0</c:v>
                </c:pt>
                <c:pt idx="1">
                  <c:v>68.0</c:v>
                </c:pt>
                <c:pt idx="2">
                  <c:v>99.0</c:v>
                </c:pt>
                <c:pt idx="3">
                  <c:v>99.0</c:v>
                </c:pt>
                <c:pt idx="4">
                  <c:v>99.0</c:v>
                </c:pt>
                <c:pt idx="5">
                  <c:v>99.0</c:v>
                </c:pt>
                <c:pt idx="6">
                  <c:v>70.0</c:v>
                </c:pt>
                <c:pt idx="7">
                  <c:v>87.0</c:v>
                </c:pt>
                <c:pt idx="8">
                  <c:v>98.0</c:v>
                </c:pt>
                <c:pt idx="9">
                  <c:v>99.0</c:v>
                </c:pt>
                <c:pt idx="10">
                  <c:v>92.0</c:v>
                </c:pt>
                <c:pt idx="11">
                  <c:v>68.0</c:v>
                </c:pt>
                <c:pt idx="12">
                  <c:v>87.0</c:v>
                </c:pt>
                <c:pt idx="13">
                  <c:v>75.0</c:v>
                </c:pt>
                <c:pt idx="14">
                  <c:v>97.0</c:v>
                </c:pt>
                <c:pt idx="15">
                  <c:v>87.0</c:v>
                </c:pt>
                <c:pt idx="16">
                  <c:v>94.0</c:v>
                </c:pt>
                <c:pt idx="17">
                  <c:v>67.0</c:v>
                </c:pt>
                <c:pt idx="18">
                  <c:v>95.0</c:v>
                </c:pt>
                <c:pt idx="19">
                  <c:v>81.0</c:v>
                </c:pt>
                <c:pt idx="20">
                  <c:v>91.0</c:v>
                </c:pt>
                <c:pt idx="21">
                  <c:v>97.0</c:v>
                </c:pt>
                <c:pt idx="22">
                  <c:v>87.0</c:v>
                </c:pt>
                <c:pt idx="23">
                  <c:v>92.0</c:v>
                </c:pt>
                <c:pt idx="24">
                  <c:v>65.0</c:v>
                </c:pt>
                <c:pt idx="25">
                  <c:v>95.0</c:v>
                </c:pt>
                <c:pt idx="26">
                  <c:v>99.0</c:v>
                </c:pt>
                <c:pt idx="27">
                  <c:v>94.0</c:v>
                </c:pt>
                <c:pt idx="28">
                  <c:v>98.0</c:v>
                </c:pt>
                <c:pt idx="29">
                  <c:v>92.0</c:v>
                </c:pt>
                <c:pt idx="30">
                  <c:v>97.0</c:v>
                </c:pt>
                <c:pt idx="31">
                  <c:v>98.0</c:v>
                </c:pt>
                <c:pt idx="32">
                  <c:v>96.0</c:v>
                </c:pt>
                <c:pt idx="33">
                  <c:v>91.0</c:v>
                </c:pt>
                <c:pt idx="34">
                  <c:v>99.0</c:v>
                </c:pt>
                <c:pt idx="35">
                  <c:v>26.0</c:v>
                </c:pt>
                <c:pt idx="36">
                  <c:v>92.0</c:v>
                </c:pt>
                <c:pt idx="37">
                  <c:v>70.0</c:v>
                </c:pt>
                <c:pt idx="38">
                  <c:v>58.0</c:v>
                </c:pt>
                <c:pt idx="39">
                  <c:v>99.0</c:v>
                </c:pt>
                <c:pt idx="40">
                  <c:v>56.0</c:v>
                </c:pt>
                <c:pt idx="41">
                  <c:v>43.0</c:v>
                </c:pt>
                <c:pt idx="42">
                  <c:v>58.0</c:v>
                </c:pt>
                <c:pt idx="43">
                  <c:v>79.0</c:v>
                </c:pt>
                <c:pt idx="44">
                  <c:v>64.0</c:v>
                </c:pt>
                <c:pt idx="45">
                  <c:v>81.0</c:v>
                </c:pt>
                <c:pt idx="46">
                  <c:v>72.0</c:v>
                </c:pt>
                <c:pt idx="47">
                  <c:v>73.0</c:v>
                </c:pt>
                <c:pt idx="48">
                  <c:v>69.0</c:v>
                </c:pt>
                <c:pt idx="49">
                  <c:v>91.0</c:v>
                </c:pt>
                <c:pt idx="50">
                  <c:v>99.0</c:v>
                </c:pt>
                <c:pt idx="51">
                  <c:v>47.0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30.0</c:v>
                </c:pt>
                <c:pt idx="59">
                  <c:v>99.0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Sheet1!$L$2:$L$61</c:f>
              <c:numCache>
                <c:formatCode>General</c:formatCode>
                <c:ptCount val="60"/>
                <c:pt idx="0">
                  <c:v>31.0</c:v>
                </c:pt>
                <c:pt idx="1">
                  <c:v>78.0</c:v>
                </c:pt>
                <c:pt idx="2">
                  <c:v>70.0</c:v>
                </c:pt>
                <c:pt idx="3">
                  <c:v>79.0</c:v>
                </c:pt>
                <c:pt idx="4">
                  <c:v>37.0</c:v>
                </c:pt>
                <c:pt idx="5">
                  <c:v>91.0</c:v>
                </c:pt>
                <c:pt idx="6">
                  <c:v>71.0</c:v>
                </c:pt>
                <c:pt idx="7">
                  <c:v>78.0</c:v>
                </c:pt>
                <c:pt idx="8">
                  <c:v>57.0</c:v>
                </c:pt>
                <c:pt idx="9">
                  <c:v>52.0</c:v>
                </c:pt>
                <c:pt idx="10">
                  <c:v>70.0</c:v>
                </c:pt>
                <c:pt idx="11">
                  <c:v>67.0</c:v>
                </c:pt>
                <c:pt idx="12">
                  <c:v>58.0</c:v>
                </c:pt>
                <c:pt idx="13">
                  <c:v>76.0</c:v>
                </c:pt>
                <c:pt idx="14">
                  <c:v>50.0</c:v>
                </c:pt>
                <c:pt idx="15">
                  <c:v>68.0</c:v>
                </c:pt>
                <c:pt idx="16">
                  <c:v>80.0</c:v>
                </c:pt>
                <c:pt idx="17">
                  <c:v>37.0</c:v>
                </c:pt>
                <c:pt idx="18">
                  <c:v>93.0</c:v>
                </c:pt>
                <c:pt idx="19">
                  <c:v>99.0</c:v>
                </c:pt>
                <c:pt idx="20">
                  <c:v>99.0</c:v>
                </c:pt>
                <c:pt idx="21">
                  <c:v>99.0</c:v>
                </c:pt>
                <c:pt idx="22">
                  <c:v>99.0</c:v>
                </c:pt>
                <c:pt idx="23">
                  <c:v>99.0</c:v>
                </c:pt>
                <c:pt idx="24">
                  <c:v>1.0</c:v>
                </c:pt>
                <c:pt idx="25">
                  <c:v>44.0</c:v>
                </c:pt>
                <c:pt idx="26">
                  <c:v>72.0</c:v>
                </c:pt>
                <c:pt idx="27">
                  <c:v>60.0</c:v>
                </c:pt>
                <c:pt idx="28">
                  <c:v>65.0</c:v>
                </c:pt>
                <c:pt idx="29">
                  <c:v>69.0</c:v>
                </c:pt>
                <c:pt idx="30">
                  <c:v>86.0</c:v>
                </c:pt>
                <c:pt idx="31">
                  <c:v>88.0</c:v>
                </c:pt>
                <c:pt idx="32">
                  <c:v>96.0</c:v>
                </c:pt>
                <c:pt idx="33">
                  <c:v>71.0</c:v>
                </c:pt>
                <c:pt idx="34">
                  <c:v>50.0</c:v>
                </c:pt>
                <c:pt idx="35">
                  <c:v>75.0</c:v>
                </c:pt>
                <c:pt idx="36">
                  <c:v>64.0</c:v>
                </c:pt>
                <c:pt idx="37">
                  <c:v>15.0</c:v>
                </c:pt>
                <c:pt idx="38">
                  <c:v>80.0</c:v>
                </c:pt>
                <c:pt idx="39">
                  <c:v>87.0</c:v>
                </c:pt>
                <c:pt idx="40">
                  <c:v>75.0</c:v>
                </c:pt>
                <c:pt idx="41">
                  <c:v>86.0</c:v>
                </c:pt>
                <c:pt idx="42">
                  <c:v>81.0</c:v>
                </c:pt>
                <c:pt idx="43">
                  <c:v>37.0</c:v>
                </c:pt>
                <c:pt idx="44">
                  <c:v>76.0</c:v>
                </c:pt>
                <c:pt idx="45">
                  <c:v>64.0</c:v>
                </c:pt>
                <c:pt idx="46">
                  <c:v>80.0</c:v>
                </c:pt>
                <c:pt idx="47">
                  <c:v>81.0</c:v>
                </c:pt>
                <c:pt idx="48">
                  <c:v>99.0</c:v>
                </c:pt>
                <c:pt idx="49">
                  <c:v>99.0</c:v>
                </c:pt>
                <c:pt idx="50">
                  <c:v>66.0</c:v>
                </c:pt>
                <c:pt idx="51">
                  <c:v>0.0</c:v>
                </c:pt>
                <c:pt idx="52">
                  <c:v>0.0</c:v>
                </c:pt>
                <c:pt idx="53">
                  <c:v>75.0</c:v>
                </c:pt>
                <c:pt idx="54">
                  <c:v>90.0</c:v>
                </c:pt>
                <c:pt idx="55">
                  <c:v>59.0</c:v>
                </c:pt>
                <c:pt idx="56">
                  <c:v>36.0</c:v>
                </c:pt>
                <c:pt idx="57">
                  <c:v>87.0</c:v>
                </c:pt>
                <c:pt idx="58">
                  <c:v>77.0</c:v>
                </c:pt>
                <c:pt idx="59">
                  <c:v>36.0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Sheet1!$M$2:$M$61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277912"/>
        <c:axId val="-2111274936"/>
      </c:lineChart>
      <c:catAx>
        <c:axId val="-211127791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1274936"/>
        <c:crosses val="autoZero"/>
        <c:auto val="1"/>
        <c:lblAlgn val="ctr"/>
        <c:lblOffset val="100"/>
        <c:noMultiLvlLbl val="0"/>
      </c:catAx>
      <c:valAx>
        <c:axId val="-21112749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12779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/>
              <a:t>fpc 10 performance (key=1024-bit)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Sheet2!$A$2:$A$61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1.0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1.0</c:v>
                </c:pt>
                <c:pt idx="30">
                  <c:v>1.0</c:v>
                </c:pt>
                <c:pt idx="31">
                  <c:v>0.0</c:v>
                </c:pt>
                <c:pt idx="32">
                  <c:v>0.0</c:v>
                </c:pt>
                <c:pt idx="33">
                  <c:v>1.0</c:v>
                </c:pt>
                <c:pt idx="34">
                  <c:v>1.0</c:v>
                </c:pt>
                <c:pt idx="35">
                  <c:v>0.0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0.0</c:v>
                </c:pt>
                <c:pt idx="47">
                  <c:v>1.0</c:v>
                </c:pt>
                <c:pt idx="48">
                  <c:v>1.0</c:v>
                </c:pt>
                <c:pt idx="49">
                  <c:v>0.0</c:v>
                </c:pt>
                <c:pt idx="50">
                  <c:v>1.0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1.0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Sheet2!$B$2:$B$61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0.0</c:v>
                </c:pt>
                <c:pt idx="55">
                  <c:v>2.0</c:v>
                </c:pt>
                <c:pt idx="56">
                  <c:v>1.0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Sheet2!$C$1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Sheet2!$C$2:$C$61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23.0</c:v>
                </c:pt>
                <c:pt idx="59">
                  <c:v>44.0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507176"/>
        <c:axId val="-2110504200"/>
      </c:lineChart>
      <c:catAx>
        <c:axId val="-211050717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0504200"/>
        <c:crosses val="autoZero"/>
        <c:auto val="1"/>
        <c:lblAlgn val="ctr"/>
        <c:lblOffset val="100"/>
        <c:noMultiLvlLbl val="0"/>
      </c:catAx>
      <c:valAx>
        <c:axId val="-21105042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0507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key=1024-bit)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Sheet2!$H$1</c:f>
              <c:strCache>
                <c:ptCount val="1"/>
                <c:pt idx="0">
                  <c:v>1024=1024</c:v>
                </c:pt>
              </c:strCache>
            </c:strRef>
          </c:tx>
          <c:marker>
            <c:symbol val="none"/>
          </c:marker>
          <c:val>
            <c:numRef>
              <c:f>Sheet2!$H$2:$H$61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Sheet2!$I$1</c:f>
              <c:strCache>
                <c:ptCount val="1"/>
                <c:pt idx="0">
                  <c:v>1024\=1024</c:v>
                </c:pt>
              </c:strCache>
            </c:strRef>
          </c:tx>
          <c:marker>
            <c:symbol val="none"/>
          </c:marker>
          <c:val>
            <c:numRef>
              <c:f>Sheet2!$I$2:$I$61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1.0</c:v>
                </c:pt>
                <c:pt idx="55">
                  <c:v>0.0</c:v>
                </c:pt>
                <c:pt idx="56">
                  <c:v>2.0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Sheet2!$J$1</c:f>
              <c:strCache>
                <c:ptCount val="1"/>
                <c:pt idx="0">
                  <c:v>1024-2048</c:v>
                </c:pt>
              </c:strCache>
            </c:strRef>
          </c:tx>
          <c:marker>
            <c:symbol val="none"/>
          </c:marker>
          <c:val>
            <c:numRef>
              <c:f>Sheet2!$J$2:$J$61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45.0</c:v>
                </c:pt>
                <c:pt idx="59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471608"/>
        <c:axId val="-2110468632"/>
      </c:lineChart>
      <c:catAx>
        <c:axId val="-211047160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0468632"/>
        <c:crosses val="autoZero"/>
        <c:auto val="1"/>
        <c:lblAlgn val="ctr"/>
        <c:lblOffset val="100"/>
        <c:noMultiLvlLbl val="0"/>
      </c:catAx>
      <c:valAx>
        <c:axId val="-21104686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04716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10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key=2048-bit)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Sheet2!$D$2:$D$61</c:f>
              <c:numCache>
                <c:formatCode>General</c:formatCode>
                <c:ptCount val="60"/>
                <c:pt idx="0">
                  <c:v>99.0</c:v>
                </c:pt>
                <c:pt idx="1">
                  <c:v>99.0</c:v>
                </c:pt>
                <c:pt idx="2">
                  <c:v>99.0</c:v>
                </c:pt>
                <c:pt idx="3">
                  <c:v>99.0</c:v>
                </c:pt>
                <c:pt idx="4">
                  <c:v>99.0</c:v>
                </c:pt>
                <c:pt idx="5">
                  <c:v>99.0</c:v>
                </c:pt>
                <c:pt idx="6">
                  <c:v>99.0</c:v>
                </c:pt>
                <c:pt idx="7">
                  <c:v>99.0</c:v>
                </c:pt>
                <c:pt idx="8">
                  <c:v>99.0</c:v>
                </c:pt>
                <c:pt idx="9">
                  <c:v>99.0</c:v>
                </c:pt>
                <c:pt idx="10">
                  <c:v>99.0</c:v>
                </c:pt>
                <c:pt idx="11">
                  <c:v>99.0</c:v>
                </c:pt>
                <c:pt idx="12">
                  <c:v>99.0</c:v>
                </c:pt>
                <c:pt idx="13">
                  <c:v>99.0</c:v>
                </c:pt>
                <c:pt idx="14">
                  <c:v>99.0</c:v>
                </c:pt>
                <c:pt idx="15">
                  <c:v>99.0</c:v>
                </c:pt>
                <c:pt idx="16">
                  <c:v>99.0</c:v>
                </c:pt>
                <c:pt idx="17">
                  <c:v>99.0</c:v>
                </c:pt>
                <c:pt idx="18">
                  <c:v>99.0</c:v>
                </c:pt>
                <c:pt idx="19">
                  <c:v>99.0</c:v>
                </c:pt>
                <c:pt idx="20">
                  <c:v>99.0</c:v>
                </c:pt>
                <c:pt idx="21">
                  <c:v>99.0</c:v>
                </c:pt>
                <c:pt idx="22">
                  <c:v>99.0</c:v>
                </c:pt>
                <c:pt idx="23">
                  <c:v>99.0</c:v>
                </c:pt>
                <c:pt idx="24">
                  <c:v>99.0</c:v>
                </c:pt>
                <c:pt idx="25">
                  <c:v>99.0</c:v>
                </c:pt>
                <c:pt idx="26">
                  <c:v>99.0</c:v>
                </c:pt>
                <c:pt idx="27">
                  <c:v>99.0</c:v>
                </c:pt>
                <c:pt idx="28">
                  <c:v>99.0</c:v>
                </c:pt>
                <c:pt idx="29">
                  <c:v>99.0</c:v>
                </c:pt>
                <c:pt idx="30">
                  <c:v>99.0</c:v>
                </c:pt>
                <c:pt idx="31">
                  <c:v>99.0</c:v>
                </c:pt>
                <c:pt idx="32">
                  <c:v>99.0</c:v>
                </c:pt>
                <c:pt idx="33">
                  <c:v>99.0</c:v>
                </c:pt>
                <c:pt idx="34">
                  <c:v>99.0</c:v>
                </c:pt>
                <c:pt idx="35">
                  <c:v>99.0</c:v>
                </c:pt>
                <c:pt idx="36">
                  <c:v>99.0</c:v>
                </c:pt>
                <c:pt idx="37">
                  <c:v>99.0</c:v>
                </c:pt>
                <c:pt idx="38">
                  <c:v>99.0</c:v>
                </c:pt>
                <c:pt idx="39">
                  <c:v>99.0</c:v>
                </c:pt>
                <c:pt idx="40">
                  <c:v>99.0</c:v>
                </c:pt>
                <c:pt idx="41">
                  <c:v>99.0</c:v>
                </c:pt>
                <c:pt idx="42">
                  <c:v>99.0</c:v>
                </c:pt>
                <c:pt idx="43">
                  <c:v>99.0</c:v>
                </c:pt>
                <c:pt idx="44">
                  <c:v>99.0</c:v>
                </c:pt>
                <c:pt idx="45">
                  <c:v>99.0</c:v>
                </c:pt>
                <c:pt idx="46">
                  <c:v>99.0</c:v>
                </c:pt>
                <c:pt idx="47">
                  <c:v>99.0</c:v>
                </c:pt>
                <c:pt idx="48">
                  <c:v>99.0</c:v>
                </c:pt>
                <c:pt idx="49">
                  <c:v>99.0</c:v>
                </c:pt>
                <c:pt idx="50">
                  <c:v>99.0</c:v>
                </c:pt>
                <c:pt idx="51">
                  <c:v>93.0</c:v>
                </c:pt>
                <c:pt idx="52">
                  <c:v>19.0</c:v>
                </c:pt>
                <c:pt idx="53">
                  <c:v>23.0</c:v>
                </c:pt>
                <c:pt idx="54">
                  <c:v>42.0</c:v>
                </c:pt>
                <c:pt idx="55">
                  <c:v>1.0</c:v>
                </c:pt>
                <c:pt idx="56">
                  <c:v>1.0</c:v>
                </c:pt>
                <c:pt idx="57">
                  <c:v>22.0</c:v>
                </c:pt>
                <c:pt idx="58">
                  <c:v>93.0</c:v>
                </c:pt>
                <c:pt idx="59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Sheet2!$E$2:$E$61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0.0</c:v>
                </c:pt>
                <c:pt idx="58">
                  <c:v>0.0</c:v>
                </c:pt>
                <c:pt idx="59">
                  <c:v>52.0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Sheet2!$F$2:$F$61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426856"/>
        <c:axId val="-2110423880"/>
      </c:lineChart>
      <c:catAx>
        <c:axId val="-211042685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0423880"/>
        <c:crosses val="autoZero"/>
        <c:auto val="1"/>
        <c:lblAlgn val="ctr"/>
        <c:lblOffset val="100"/>
        <c:noMultiLvlLbl val="0"/>
      </c:catAx>
      <c:valAx>
        <c:axId val="-211042388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04268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err="1"/>
              <a:t>fpc</a:t>
            </a:r>
            <a:r>
              <a:rPr lang="en-US" sz="1800" b="1" i="0" baseline="0" dirty="0"/>
              <a:t> 7 performance </a:t>
            </a:r>
            <a:endParaRPr lang="en-US" sz="1800" b="1" i="0" baseline="0" dirty="0" smtClean="0"/>
          </a:p>
          <a:p>
            <a:pPr>
              <a:defRPr/>
            </a:pPr>
            <a:r>
              <a:rPr lang="en-US" sz="1800" b="1" i="0" baseline="0" dirty="0" smtClean="0"/>
              <a:t>(</a:t>
            </a:r>
            <a:r>
              <a:rPr lang="en-US" sz="1800" b="1" i="0" baseline="0" dirty="0"/>
              <a:t>key=2048-bit)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Sheet2!$K$1</c:f>
              <c:strCache>
                <c:ptCount val="1"/>
                <c:pt idx="0">
                  <c:v>2048=2048</c:v>
                </c:pt>
              </c:strCache>
            </c:strRef>
          </c:tx>
          <c:marker>
            <c:symbol val="none"/>
          </c:marker>
          <c:val>
            <c:numRef>
              <c:f>Sheet2!$K$2:$K$61</c:f>
              <c:numCache>
                <c:formatCode>General</c:formatCode>
                <c:ptCount val="60"/>
                <c:pt idx="0">
                  <c:v>98.0</c:v>
                </c:pt>
                <c:pt idx="1">
                  <c:v>61.0</c:v>
                </c:pt>
                <c:pt idx="2">
                  <c:v>85.0</c:v>
                </c:pt>
                <c:pt idx="3">
                  <c:v>58.0</c:v>
                </c:pt>
                <c:pt idx="4">
                  <c:v>32.0</c:v>
                </c:pt>
                <c:pt idx="5">
                  <c:v>59.0</c:v>
                </c:pt>
                <c:pt idx="6">
                  <c:v>91.0</c:v>
                </c:pt>
                <c:pt idx="7">
                  <c:v>99.0</c:v>
                </c:pt>
                <c:pt idx="8">
                  <c:v>84.0</c:v>
                </c:pt>
                <c:pt idx="9">
                  <c:v>65.0</c:v>
                </c:pt>
                <c:pt idx="10">
                  <c:v>82.0</c:v>
                </c:pt>
                <c:pt idx="11">
                  <c:v>73.0</c:v>
                </c:pt>
                <c:pt idx="12">
                  <c:v>88.0</c:v>
                </c:pt>
                <c:pt idx="13">
                  <c:v>74.0</c:v>
                </c:pt>
                <c:pt idx="14">
                  <c:v>64.0</c:v>
                </c:pt>
                <c:pt idx="15">
                  <c:v>68.0</c:v>
                </c:pt>
                <c:pt idx="16">
                  <c:v>72.0</c:v>
                </c:pt>
                <c:pt idx="17">
                  <c:v>65.0</c:v>
                </c:pt>
                <c:pt idx="18">
                  <c:v>68.0</c:v>
                </c:pt>
                <c:pt idx="19">
                  <c:v>91.0</c:v>
                </c:pt>
                <c:pt idx="20">
                  <c:v>98.0</c:v>
                </c:pt>
                <c:pt idx="21">
                  <c:v>70.0</c:v>
                </c:pt>
                <c:pt idx="22">
                  <c:v>72.0</c:v>
                </c:pt>
                <c:pt idx="23">
                  <c:v>77.0</c:v>
                </c:pt>
                <c:pt idx="24">
                  <c:v>77.0</c:v>
                </c:pt>
                <c:pt idx="25">
                  <c:v>68.0</c:v>
                </c:pt>
                <c:pt idx="26">
                  <c:v>71.0</c:v>
                </c:pt>
                <c:pt idx="27">
                  <c:v>90.0</c:v>
                </c:pt>
                <c:pt idx="28">
                  <c:v>91.0</c:v>
                </c:pt>
                <c:pt idx="29">
                  <c:v>80.0</c:v>
                </c:pt>
                <c:pt idx="30">
                  <c:v>82.0</c:v>
                </c:pt>
                <c:pt idx="31">
                  <c:v>90.0</c:v>
                </c:pt>
                <c:pt idx="32">
                  <c:v>87.0</c:v>
                </c:pt>
                <c:pt idx="33">
                  <c:v>57.0</c:v>
                </c:pt>
                <c:pt idx="34">
                  <c:v>91.0</c:v>
                </c:pt>
                <c:pt idx="35">
                  <c:v>89.0</c:v>
                </c:pt>
                <c:pt idx="36">
                  <c:v>75.0</c:v>
                </c:pt>
                <c:pt idx="37">
                  <c:v>67.0</c:v>
                </c:pt>
                <c:pt idx="38">
                  <c:v>86.0</c:v>
                </c:pt>
                <c:pt idx="39">
                  <c:v>99.0</c:v>
                </c:pt>
                <c:pt idx="40">
                  <c:v>99.0</c:v>
                </c:pt>
                <c:pt idx="41">
                  <c:v>99.0</c:v>
                </c:pt>
                <c:pt idx="42">
                  <c:v>91.0</c:v>
                </c:pt>
                <c:pt idx="43">
                  <c:v>87.0</c:v>
                </c:pt>
                <c:pt idx="44">
                  <c:v>73.0</c:v>
                </c:pt>
                <c:pt idx="45">
                  <c:v>87.0</c:v>
                </c:pt>
                <c:pt idx="46">
                  <c:v>95.0</c:v>
                </c:pt>
                <c:pt idx="47">
                  <c:v>98.0</c:v>
                </c:pt>
                <c:pt idx="48">
                  <c:v>80.0</c:v>
                </c:pt>
                <c:pt idx="49">
                  <c:v>29.0</c:v>
                </c:pt>
                <c:pt idx="50">
                  <c:v>21.0</c:v>
                </c:pt>
                <c:pt idx="51">
                  <c:v>23.0</c:v>
                </c:pt>
                <c:pt idx="52">
                  <c:v>10.0</c:v>
                </c:pt>
                <c:pt idx="53">
                  <c:v>0.0</c:v>
                </c:pt>
                <c:pt idx="54">
                  <c:v>0.0</c:v>
                </c:pt>
                <c:pt idx="55">
                  <c:v>95.0</c:v>
                </c:pt>
                <c:pt idx="56">
                  <c:v>99.0</c:v>
                </c:pt>
                <c:pt idx="57">
                  <c:v>17.0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Sheet2!$L$1</c:f>
              <c:strCache>
                <c:ptCount val="1"/>
                <c:pt idx="0">
                  <c:v>2048\=2048</c:v>
                </c:pt>
              </c:strCache>
            </c:strRef>
          </c:tx>
          <c:marker>
            <c:symbol val="none"/>
          </c:marker>
          <c:val>
            <c:numRef>
              <c:f>Sheet2!$L$2:$L$61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66.0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Sheet2!$M$1</c:f>
              <c:strCache>
                <c:ptCount val="1"/>
                <c:pt idx="0">
                  <c:v>2048-1024</c:v>
                </c:pt>
              </c:strCache>
            </c:strRef>
          </c:tx>
          <c:marker>
            <c:symbol val="none"/>
          </c:marker>
          <c:val>
            <c:numRef>
              <c:f>Sheet2!$M$2:$M$61</c:f>
              <c:numCache>
                <c:formatCode>General</c:formatCode>
                <c:ptCount val="6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0392488"/>
        <c:axId val="-2110389512"/>
      </c:lineChart>
      <c:catAx>
        <c:axId val="-211039248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0389512"/>
        <c:crosses val="autoZero"/>
        <c:auto val="1"/>
        <c:lblAlgn val="ctr"/>
        <c:lblOffset val="100"/>
        <c:noMultiLvlLbl val="0"/>
      </c:catAx>
      <c:valAx>
        <c:axId val="-21103895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03924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CB6FC-5932-4A53-A501-F79C6FBB32B9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4E16C-49DD-4CE4-B814-CBEBCAFF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how many percentage done,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E16C-49DD-4CE4-B814-CBEBCAFFA32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4E16C-49DD-4CE4-B814-CBEBCAFFA32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Juniper Internship 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Rui Han</a:t>
            </a:r>
          </a:p>
          <a:p>
            <a:r>
              <a:rPr lang="en-US" dirty="0" smtClean="0"/>
              <a:t>Manager: Kevin Qin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343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 Reproduce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junos-srx1k3k-12.1I20130729_1810_ruihan-domestic.tgz</a:t>
            </a:r>
          </a:p>
          <a:p>
            <a:r>
              <a:rPr lang="en-US" dirty="0" smtClean="0"/>
              <a:t>Traffic: </a:t>
            </a:r>
            <a:r>
              <a:rPr lang="en-US" dirty="0" err="1" smtClean="0"/>
              <a:t>BreakingPoint</a:t>
            </a:r>
            <a:r>
              <a:rPr lang="en-US" dirty="0" smtClean="0"/>
              <a:t> (idp-bps3)</a:t>
            </a:r>
          </a:p>
          <a:p>
            <a:r>
              <a:rPr lang="en-US" dirty="0" smtClean="0"/>
              <a:t>Case 0 (work as designed):</a:t>
            </a:r>
          </a:p>
          <a:p>
            <a:pPr lvl="1"/>
            <a:r>
              <a:rPr lang="en-US" dirty="0" smtClean="0"/>
              <a:t>Server: 1024-bit or 2048-bit RSA key</a:t>
            </a:r>
          </a:p>
          <a:p>
            <a:pPr lvl="1"/>
            <a:r>
              <a:rPr lang="en-US" dirty="0" smtClean="0"/>
              <a:t>Proxy: matched 1024-bit or 2048-bit RSA key</a:t>
            </a:r>
          </a:p>
          <a:p>
            <a:r>
              <a:rPr lang="en-US" dirty="0" smtClean="0"/>
              <a:t>Case 1 (abnormal): </a:t>
            </a:r>
          </a:p>
          <a:p>
            <a:pPr lvl="1"/>
            <a:r>
              <a:rPr lang="en-US" dirty="0" smtClean="0"/>
              <a:t>Server: 1024-bit RSA key</a:t>
            </a:r>
          </a:p>
          <a:p>
            <a:pPr lvl="1"/>
            <a:r>
              <a:rPr lang="en-US" dirty="0" smtClean="0"/>
              <a:t>Proxy:  1024-bit unmatched or 2048-bit RSA key</a:t>
            </a:r>
          </a:p>
          <a:p>
            <a:r>
              <a:rPr lang="en-US" dirty="0" smtClean="0"/>
              <a:t>Case 2 (abnormal): </a:t>
            </a:r>
          </a:p>
          <a:p>
            <a:pPr lvl="1"/>
            <a:r>
              <a:rPr lang="en-US" dirty="0" smtClean="0"/>
              <a:t>Server: 2048-bit RSA key</a:t>
            </a:r>
          </a:p>
          <a:p>
            <a:pPr lvl="1"/>
            <a:r>
              <a:rPr lang="en-US" dirty="0" smtClean="0"/>
              <a:t>Proxy:  2048-bit unmatched or 1024-bit RSA key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the SSL-Inspection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junos-srx1k3k-12.1I20130729_1810_ruihan-domestic.tgz</a:t>
            </a:r>
          </a:p>
          <a:p>
            <a:r>
              <a:rPr lang="en-US" sz="2500" dirty="0" smtClean="0"/>
              <a:t>Traffic: </a:t>
            </a:r>
            <a:r>
              <a:rPr lang="en-US" sz="2500" dirty="0" err="1" smtClean="0"/>
              <a:t>BreakingPoint</a:t>
            </a:r>
            <a:r>
              <a:rPr lang="en-US" sz="2500" dirty="0" smtClean="0"/>
              <a:t> (idp-bps3)</a:t>
            </a:r>
          </a:p>
        </p:txBody>
      </p:sp>
      <p:pic>
        <p:nvPicPr>
          <p:cNvPr id="4" name="Picture 3" descr="bp_sett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514600"/>
            <a:ext cx="3352800" cy="381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the SSL-Inspection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junos-srx1k3k-12.1I20130729_1810_ruihan-domestic.tgz</a:t>
            </a:r>
          </a:p>
          <a:p>
            <a:r>
              <a:rPr lang="en-US" dirty="0" smtClean="0"/>
              <a:t>Traffic: </a:t>
            </a:r>
            <a:r>
              <a:rPr lang="en-US" dirty="0" err="1" smtClean="0"/>
              <a:t>BreakingPoint</a:t>
            </a:r>
            <a:r>
              <a:rPr lang="en-US" dirty="0" smtClean="0"/>
              <a:t> (idp-bps3)</a:t>
            </a:r>
          </a:p>
          <a:p>
            <a:r>
              <a:rPr lang="en-US" dirty="0" smtClean="0"/>
              <a:t>Case 1 (Server: 1024-bit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unmatched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2048-bit RSA key</a:t>
            </a:r>
          </a:p>
          <a:p>
            <a:r>
              <a:rPr lang="en-US" dirty="0" smtClean="0"/>
              <a:t>Case 2 (Server: 2048-bit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matched 2048-bit RSA key,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unmatched 2048-bit RSA key,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1024-bit RSA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SPU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800" dirty="0" smtClean="0"/>
              <a:t>Two SPU card </a:t>
            </a:r>
            <a:r>
              <a:rPr lang="en-US" sz="2800" dirty="0" err="1" smtClean="0"/>
              <a:t>fpc</a:t>
            </a:r>
            <a:r>
              <a:rPr lang="en-US" sz="2800" dirty="0" smtClean="0"/>
              <a:t> 10 and </a:t>
            </a:r>
            <a:r>
              <a:rPr lang="en-US" sz="2800" dirty="0" err="1" smtClean="0"/>
              <a:t>fpc</a:t>
            </a:r>
            <a:r>
              <a:rPr lang="en-US" sz="2800" dirty="0" smtClean="0"/>
              <a:t> 7:</a:t>
            </a:r>
          </a:p>
          <a:p>
            <a:pPr marL="342900" lvl="2" indent="-342900"/>
            <a:r>
              <a:rPr lang="en-US" sz="2800" dirty="0" smtClean="0"/>
              <a:t>Monitoring the last 60 seconds using</a:t>
            </a:r>
          </a:p>
          <a:p>
            <a:pPr marL="342900" lvl="2" indent="-34290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&gt; Show security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monitoring performance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spu</a:t>
            </a:r>
            <a:endParaRPr lang="en-US" dirty="0" smtClean="0"/>
          </a:p>
          <a:p>
            <a:pPr marL="342900" lvl="2" indent="-342900"/>
            <a:r>
              <a:rPr lang="en-US" sz="2800" dirty="0" smtClean="0"/>
              <a:t>Key size is 1024-bit </a:t>
            </a:r>
          </a:p>
          <a:p>
            <a:pPr marL="342900" lvl="2" indent="-34290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648200" y="3505200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04800" y="3505200"/>
          <a:ext cx="396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SPU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800" dirty="0" smtClean="0"/>
              <a:t>Key size is 2048-bit</a:t>
            </a:r>
          </a:p>
          <a:p>
            <a:pPr marL="342900" lvl="2" indent="-342900"/>
            <a:r>
              <a:rPr lang="en-US" sz="2800" dirty="0" smtClean="0"/>
              <a:t>Key correct case: Sessions Not Decrypted = 0</a:t>
            </a:r>
          </a:p>
          <a:p>
            <a:pPr marL="342900" lvl="2" indent="-342900"/>
            <a:r>
              <a:rPr lang="en-US" sz="2800" dirty="0" smtClean="0"/>
              <a:t>Bad performance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3429000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752975" y="3419475"/>
          <a:ext cx="388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pic>
        <p:nvPicPr>
          <p:cNvPr id="4" name="Content Placeholder 3" descr="code_exa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3113" y="1600200"/>
            <a:ext cx="6157773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Problem</a:t>
            </a:r>
            <a:endParaRPr lang="en-US" dirty="0"/>
          </a:p>
        </p:txBody>
      </p:sp>
      <p:pic>
        <p:nvPicPr>
          <p:cNvPr id="4" name="Content Placeholder 3" descr="fix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1683"/>
            <a:ext cx="8229600" cy="306299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Problem(cont.)</a:t>
            </a:r>
            <a:endParaRPr lang="en-US" dirty="0"/>
          </a:p>
        </p:txBody>
      </p:sp>
      <p:pic>
        <p:nvPicPr>
          <p:cNvPr id="4" name="Content Placeholder 3" descr="fix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9282" y="1600200"/>
            <a:ext cx="7465435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Modified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junos-srx1k3k-12.1I20130802_2211_ruihan-domestic.tgz</a:t>
            </a:r>
          </a:p>
          <a:p>
            <a:r>
              <a:rPr lang="en-US" dirty="0" smtClean="0"/>
              <a:t>Traffic: </a:t>
            </a:r>
            <a:r>
              <a:rPr lang="en-US" dirty="0" err="1" smtClean="0"/>
              <a:t>BreakingPoint</a:t>
            </a:r>
            <a:r>
              <a:rPr lang="en-US" dirty="0" smtClean="0"/>
              <a:t> (idp-bps3)</a:t>
            </a:r>
          </a:p>
          <a:p>
            <a:r>
              <a:rPr lang="en-US" dirty="0" smtClean="0"/>
              <a:t>Case 1 (Server: 1024-bit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unmatched 1024-bit RSA key,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2048-bit RSA key</a:t>
            </a:r>
          </a:p>
          <a:p>
            <a:r>
              <a:rPr lang="en-US" dirty="0" smtClean="0"/>
              <a:t>Case 2 (Server: 2048-bit RSA key): </a:t>
            </a:r>
          </a:p>
          <a:p>
            <a:pPr lvl="1"/>
            <a:r>
              <a:rPr lang="en-US" dirty="0" smtClean="0"/>
              <a:t>Proxy key installation Scenarios: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matched 2048-bit RSA key,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unmatched 2048-bit RSA key,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1024-bit RSA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SPU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800" dirty="0" smtClean="0"/>
              <a:t>Two SPU card </a:t>
            </a:r>
            <a:r>
              <a:rPr lang="en-US" sz="2800" dirty="0" err="1" smtClean="0"/>
              <a:t>fpc</a:t>
            </a:r>
            <a:r>
              <a:rPr lang="en-US" sz="2800" dirty="0" smtClean="0"/>
              <a:t> 10 and </a:t>
            </a:r>
            <a:r>
              <a:rPr lang="en-US" sz="2800" dirty="0" err="1" smtClean="0"/>
              <a:t>fpc</a:t>
            </a:r>
            <a:r>
              <a:rPr lang="en-US" sz="2800" dirty="0" smtClean="0"/>
              <a:t> 7:</a:t>
            </a:r>
          </a:p>
          <a:p>
            <a:pPr marL="342900" lvl="2" indent="-342900"/>
            <a:r>
              <a:rPr lang="en-US" sz="2800" dirty="0" smtClean="0"/>
              <a:t>Monitoring the last 60 seconds using</a:t>
            </a:r>
          </a:p>
          <a:p>
            <a:pPr marL="342900" lvl="2" indent="-34290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&gt; Show security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idp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monitoring performance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spu</a:t>
            </a:r>
            <a:endParaRPr lang="en-US" dirty="0" smtClean="0"/>
          </a:p>
          <a:p>
            <a:pPr marL="342900" lvl="2" indent="-342900"/>
            <a:r>
              <a:rPr lang="en-US" sz="2800" dirty="0" smtClean="0"/>
              <a:t>Key size is 1024-bit </a:t>
            </a:r>
          </a:p>
          <a:p>
            <a:pPr marL="342900" lvl="2" indent="-34290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81000" y="3514725"/>
          <a:ext cx="3733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3505200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A</a:t>
            </a:r>
          </a:p>
          <a:p>
            <a:pPr lvl="1"/>
            <a:r>
              <a:rPr lang="en-US" dirty="0" smtClean="0"/>
              <a:t>Spotlight Solution Test</a:t>
            </a:r>
          </a:p>
          <a:p>
            <a:r>
              <a:rPr lang="en-US" dirty="0" smtClean="0"/>
              <a:t>The project B</a:t>
            </a:r>
          </a:p>
          <a:p>
            <a:pPr lvl="1"/>
            <a:r>
              <a:rPr lang="en-US" dirty="0" smtClean="0"/>
              <a:t>How Reverse Proxy Work</a:t>
            </a:r>
          </a:p>
          <a:p>
            <a:pPr lvl="1"/>
            <a:r>
              <a:rPr lang="en-US" dirty="0" smtClean="0"/>
              <a:t>Workday Problem</a:t>
            </a:r>
          </a:p>
          <a:p>
            <a:pPr lvl="1"/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Reproduce and Fixing</a:t>
            </a:r>
          </a:p>
          <a:p>
            <a:pPr lvl="1"/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SPU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800" dirty="0" smtClean="0"/>
              <a:t>Key size is 2048-bit</a:t>
            </a:r>
          </a:p>
          <a:p>
            <a:pPr marL="342900" lvl="2" indent="-342900"/>
            <a:r>
              <a:rPr lang="en-US" sz="2800" dirty="0" smtClean="0"/>
              <a:t>Key correct case: Sessions Not Decrypted = 0</a:t>
            </a:r>
          </a:p>
          <a:p>
            <a:pPr marL="342900" lvl="2" indent="-342900"/>
            <a:r>
              <a:rPr lang="en-US" sz="2800" dirty="0" smtClean="0"/>
              <a:t>Bad performance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3448050"/>
          <a:ext cx="3933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448176" y="3429000"/>
          <a:ext cx="4162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solution that match PKI key pair</a:t>
            </a:r>
          </a:p>
          <a:p>
            <a:pPr lvl="1"/>
            <a:r>
              <a:rPr lang="en-US" dirty="0" smtClean="0"/>
              <a:t>Potential efficiency issues </a:t>
            </a:r>
          </a:p>
          <a:p>
            <a:r>
              <a:rPr lang="en-US" dirty="0" smtClean="0"/>
              <a:t>Compatible with key size larger than 1024-bit JSF-NGXLP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software solution generalize to all use cases, both good and bad </a:t>
            </a:r>
          </a:p>
          <a:p>
            <a:r>
              <a:rPr lang="en-US" dirty="0" smtClean="0"/>
              <a:t>“Love what you are working on”</a:t>
            </a:r>
          </a:p>
          <a:p>
            <a:r>
              <a:rPr lang="en-US" dirty="0" smtClean="0"/>
              <a:t>“Focus on your goal”</a:t>
            </a:r>
          </a:p>
          <a:p>
            <a:pPr lvl="1"/>
            <a:r>
              <a:rPr lang="en-US" dirty="0" smtClean="0"/>
              <a:t>“Success in any endeavor requires single-minded attention to detail and total concentration.”</a:t>
            </a:r>
          </a:p>
          <a:p>
            <a:r>
              <a:rPr lang="en-US" dirty="0" smtClean="0"/>
              <a:t>“Execution! Execution!! Execution!!!”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Farewell Party for Chris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hoto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37824"/>
            <a:ext cx="5943600" cy="4439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Juniper SSD SBU Summer Picnic</a:t>
            </a:r>
            <a:endParaRPr lang="en-US" dirty="0"/>
          </a:p>
        </p:txBody>
      </p:sp>
      <p:pic>
        <p:nvPicPr>
          <p:cNvPr id="4" name="Content Placeholder 3" descr="photo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1835" y="1600200"/>
            <a:ext cx="3380329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American </a:t>
            </a:r>
            <a:endParaRPr lang="en-US" dirty="0"/>
          </a:p>
        </p:txBody>
      </p:sp>
      <p:pic>
        <p:nvPicPr>
          <p:cNvPr id="4" name="Content Placeholder 3" descr="photo (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2066" y="1600200"/>
            <a:ext cx="6059867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Create an interface to modify the Spotlight database contents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db_selection_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667000"/>
            <a:ext cx="6058877" cy="347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Create an interface to modify the Spotlight database contents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db_modifydb_pag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667000"/>
            <a:ext cx="426422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format of IP address (range, subnet, array of IPs, etc.)</a:t>
            </a:r>
          </a:p>
          <a:p>
            <a:r>
              <a:rPr lang="en-US" dirty="0" smtClean="0"/>
              <a:t>Cause Repetition of IP</a:t>
            </a:r>
          </a:p>
          <a:p>
            <a:r>
              <a:rPr lang="en-US" dirty="0" smtClean="0"/>
              <a:t>How to efficient update </a:t>
            </a:r>
          </a:p>
          <a:p>
            <a:pPr lvl="1"/>
            <a:r>
              <a:rPr lang="en-US" dirty="0" smtClean="0"/>
              <a:t>i.e. Update properties of one IP in an IP range</a:t>
            </a:r>
          </a:p>
          <a:p>
            <a:r>
              <a:rPr lang="en-US" dirty="0" smtClean="0"/>
              <a:t>How to efficient search</a:t>
            </a:r>
          </a:p>
          <a:p>
            <a:r>
              <a:rPr lang="en-US" dirty="0" smtClean="0"/>
              <a:t>How to avoid conflict</a:t>
            </a:r>
          </a:p>
          <a:p>
            <a:r>
              <a:rPr lang="en-US" dirty="0" smtClean="0"/>
              <a:t>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Learned in Project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idea of </a:t>
            </a:r>
            <a:r>
              <a:rPr lang="en-US" dirty="0" err="1" smtClean="0"/>
              <a:t>SecIntel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Concept of </a:t>
            </a:r>
            <a:r>
              <a:rPr lang="en-US" dirty="0" err="1" smtClean="0"/>
              <a:t>NoSQL</a:t>
            </a:r>
            <a:r>
              <a:rPr lang="en-US" dirty="0" smtClean="0"/>
              <a:t> and </a:t>
            </a:r>
            <a:r>
              <a:rPr lang="en-US" dirty="0" err="1" smtClean="0"/>
              <a:t>MongoDB</a:t>
            </a:r>
            <a:r>
              <a:rPr lang="en-US" dirty="0" smtClean="0"/>
              <a:t> hands-on</a:t>
            </a:r>
          </a:p>
          <a:p>
            <a:r>
              <a:rPr lang="en-US" dirty="0" smtClean="0"/>
              <a:t>Start programming Python</a:t>
            </a:r>
          </a:p>
          <a:p>
            <a:r>
              <a:rPr lang="en-US" dirty="0" err="1" smtClean="0"/>
              <a:t>PyMongo</a:t>
            </a:r>
            <a:r>
              <a:rPr lang="en-US" dirty="0" smtClean="0"/>
              <a:t> Driver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How to like a unexpected project assignment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2SS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209800"/>
            <a:ext cx="3345366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Reverse Proxy</a:t>
            </a:r>
          </a:p>
          <a:p>
            <a:pPr lvl="1"/>
            <a:r>
              <a:rPr lang="en-US" sz="2000" dirty="0" smtClean="0"/>
              <a:t>Inspect SSL encrypted traffic (HTTPS) </a:t>
            </a:r>
          </a:p>
          <a:p>
            <a:pPr lvl="1">
              <a:buNone/>
            </a:pPr>
            <a:r>
              <a:rPr lang="en-US" sz="2000" dirty="0" smtClean="0"/>
              <a:t>	if server’s private key is accessible.</a:t>
            </a:r>
          </a:p>
          <a:p>
            <a:pPr lvl="1"/>
            <a:r>
              <a:rPr lang="en-US" sz="2000" dirty="0" smtClean="0"/>
              <a:t>Decrypt HTTPS traffic so the regular </a:t>
            </a:r>
          </a:p>
          <a:p>
            <a:pPr lvl="1">
              <a:buNone/>
            </a:pPr>
            <a:r>
              <a:rPr lang="en-US" sz="2000" dirty="0" smtClean="0"/>
              <a:t>	IDP inspection can be applied </a:t>
            </a:r>
          </a:p>
          <a:p>
            <a:pPr lvl="1"/>
            <a:r>
              <a:rPr lang="en-US" sz="2000" dirty="0" smtClean="0"/>
              <a:t>Does not terminate SSL session, </a:t>
            </a:r>
          </a:p>
          <a:p>
            <a:pPr lvl="1">
              <a:buNone/>
            </a:pPr>
            <a:r>
              <a:rPr lang="en-US" sz="2000" dirty="0" smtClean="0"/>
              <a:t>	does not generate new packets</a:t>
            </a:r>
          </a:p>
          <a:p>
            <a:pPr lvl="1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905000" y="4724400"/>
            <a:ext cx="2392680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SRX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929262" y="4998720"/>
            <a:ext cx="955040" cy="1016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872169" y="4998720"/>
            <a:ext cx="2448560" cy="10160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0440" y="5468779"/>
            <a:ext cx="1391920" cy="2462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Encrypted data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990600" y="5791200"/>
            <a:ext cx="139192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Plain text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05615" y="4998468"/>
            <a:ext cx="955040" cy="1016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SSL RSA crypto operation is CPU intensive</a:t>
            </a:r>
          </a:p>
          <a:p>
            <a:pPr lvl="1"/>
            <a:r>
              <a:rPr lang="en-US" dirty="0" smtClean="0"/>
              <a:t>RSA processing required during SSL handshake between client and server, is the bottleneck</a:t>
            </a:r>
          </a:p>
          <a:p>
            <a:pPr lvl="1"/>
            <a:r>
              <a:rPr lang="en-US" dirty="0" smtClean="0"/>
              <a:t>RSA software APIs are not thread safe. It requires a global lock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XLR chipset has built-in crypto engine</a:t>
            </a:r>
          </a:p>
          <a:p>
            <a:pPr lvl="1"/>
            <a:r>
              <a:rPr lang="en-US" dirty="0" smtClean="0"/>
              <a:t>IDP SSL packet processing thread block the call to API</a:t>
            </a:r>
          </a:p>
          <a:p>
            <a:pPr lvl="1"/>
            <a:r>
              <a:rPr lang="en-US" dirty="0" smtClean="0"/>
              <a:t>Test show the waiting time is very small</a:t>
            </a:r>
          </a:p>
          <a:p>
            <a:pPr lvl="1"/>
            <a:r>
              <a:rPr lang="en-US" dirty="0" smtClean="0"/>
              <a:t>IDP SSL-inspection can process 1 </a:t>
            </a:r>
            <a:r>
              <a:rPr lang="en-US" dirty="0" err="1" smtClean="0"/>
              <a:t>Gbps</a:t>
            </a:r>
            <a:r>
              <a:rPr lang="en-US" dirty="0" smtClean="0"/>
              <a:t> of HTTPS traffic (512-bit)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Workday Issue </a:t>
            </a:r>
            <a:r>
              <a:rPr lang="en-US" sz="4900" dirty="0" smtClean="0"/>
              <a:t>and</a:t>
            </a:r>
            <a:r>
              <a:rPr lang="en-US" dirty="0" smtClean="0"/>
              <a:t> Proposed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 Throughput(3DES-SHA, key size 1024B) with IDP Recommended Policy n 1NGSPC[3 flow </a:t>
            </a:r>
            <a:r>
              <a:rPr lang="en-US" dirty="0" err="1" smtClean="0"/>
              <a:t>spu</a:t>
            </a:r>
            <a:r>
              <a:rPr lang="en-US" dirty="0" smtClean="0"/>
              <a:t>] is 89% less than 1CGSPC[1.5 flow </a:t>
            </a:r>
            <a:r>
              <a:rPr lang="en-US" dirty="0" err="1" smtClean="0"/>
              <a:t>spu</a:t>
            </a:r>
            <a:r>
              <a:rPr lang="en-US" dirty="0" smtClean="0"/>
              <a:t>]</a:t>
            </a:r>
          </a:p>
          <a:p>
            <a:r>
              <a:rPr lang="en-US" dirty="0" smtClean="0"/>
              <a:t>FPC performance monitoring show CPU usage is 99% in the rate of 300 sessions/second for Private key size of 1024-bit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uniper Palette">
      <a:dk1>
        <a:srgbClr val="333333"/>
      </a:dk1>
      <a:lt1>
        <a:srgbClr val="FFFFFF"/>
      </a:lt1>
      <a:dk2>
        <a:srgbClr val="93220B"/>
      </a:dk2>
      <a:lt2>
        <a:srgbClr val="4F8479"/>
      </a:lt2>
      <a:accent1>
        <a:srgbClr val="0067AC"/>
      </a:accent1>
      <a:accent2>
        <a:srgbClr val="BFC16B"/>
      </a:accent2>
      <a:accent3>
        <a:srgbClr val="F26649"/>
      </a:accent3>
      <a:accent4>
        <a:srgbClr val="49A942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878</Words>
  <Application>Microsoft Macintosh PowerPoint</Application>
  <PresentationFormat>On-screen Show (4:3)</PresentationFormat>
  <Paragraphs>146</Paragraphs>
  <Slides>25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Juniper Internship Experience</vt:lpstr>
      <vt:lpstr>What I’ve done</vt:lpstr>
      <vt:lpstr>Project A</vt:lpstr>
      <vt:lpstr>Project A</vt:lpstr>
      <vt:lpstr>Project A</vt:lpstr>
      <vt:lpstr>Things Learned in Project A</vt:lpstr>
      <vt:lpstr>The Project B</vt:lpstr>
      <vt:lpstr>The implementation</vt:lpstr>
      <vt:lpstr>Workday Issue and Proposed Solutions</vt:lpstr>
      <vt:lpstr>PR Reproduce </vt:lpstr>
      <vt:lpstr>Investigate the SSL-Inspection</vt:lpstr>
      <vt:lpstr>Investigate the SSL-Inspection</vt:lpstr>
      <vt:lpstr>Case 1 SPU Performance</vt:lpstr>
      <vt:lpstr>Case 2 SPU Performance</vt:lpstr>
      <vt:lpstr>What Happened?</vt:lpstr>
      <vt:lpstr>Solution to the Problem</vt:lpstr>
      <vt:lpstr>Solution to the Problem(cont.)</vt:lpstr>
      <vt:lpstr>Testing Modified Image</vt:lpstr>
      <vt:lpstr>Case 1 SPU Performance</vt:lpstr>
      <vt:lpstr>Case 2 SPU Performance</vt:lpstr>
      <vt:lpstr>Future Works</vt:lpstr>
      <vt:lpstr>Things I learned</vt:lpstr>
      <vt:lpstr>Farewell Party for Chris</vt:lpstr>
      <vt:lpstr>Juniper SSD SBU Summer Picnic</vt:lpstr>
      <vt:lpstr>Great American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Juniper Internship (TBD)</dc:title>
  <dc:creator>Rui Han</dc:creator>
  <cp:lastModifiedBy>Harry</cp:lastModifiedBy>
  <cp:revision>141</cp:revision>
  <dcterms:created xsi:type="dcterms:W3CDTF">2006-08-16T00:00:00Z</dcterms:created>
  <dcterms:modified xsi:type="dcterms:W3CDTF">2014-12-19T17:36:19Z</dcterms:modified>
</cp:coreProperties>
</file>