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colors4.xml" ContentType="application/vnd.ms-office.chartcolorstyl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23"/>
  </p:notesMasterIdLst>
  <p:sldIdLst>
    <p:sldId id="265" r:id="rId3"/>
    <p:sldId id="380" r:id="rId4"/>
    <p:sldId id="383" r:id="rId5"/>
    <p:sldId id="385" r:id="rId6"/>
    <p:sldId id="386" r:id="rId7"/>
    <p:sldId id="399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263" r:id="rId21"/>
    <p:sldId id="27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32E7FA-6DA5-467A-F5F5-136BDA6CD00D}" name="Thayse Tarossi" initials="TT" userId="5e783b4b369ff7f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0EEC9-E696-EADA-4B76-8DFBA2FF56C0}" v="1" dt="2024-04-23T16:51:16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c\AppData\Local\Temp\7zO41E10596\locale-sal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c\AppData\Local\Temp\7zO41E10596\locale-sal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c\AppData\Local\Temp\7zO41E10596\locale-sal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c\AppData\Local\Temp\7zO41E10596\locale-sal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Word Count (24</a:t>
            </a:r>
            <a:r>
              <a:rPr lang="pt-BR" baseline="0"/>
              <a:t> </a:t>
            </a:r>
            <a:r>
              <a:rPr lang="pt-BR"/>
              <a:t>gb por nó)</a:t>
            </a:r>
          </a:p>
        </c:rich>
      </c:tx>
      <c:layout>
        <c:manualLayout>
          <c:xMode val="edge"/>
          <c:yMode val="edge"/>
          <c:x val="0.3470808307695295"/>
          <c:y val="1.34415773778726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Flink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Planilha1!$A$18:$A$22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Planilha1!$B$18:$B$22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3.15</c:v>
                </c:pt>
                <c:pt idx="3">
                  <c:v>3.5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E6-4A53-9DA6-A43DA58F2A3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Planilha1!$A$18:$A$22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Planilha1!$C$18:$C$22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3.5</c:v>
                </c:pt>
                <c:pt idx="3">
                  <c:v>3.8</c:v>
                </c:pt>
                <c:pt idx="4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E6-4A53-9DA6-A43DA58F2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6174207"/>
        <c:axId val="1504841583"/>
      </c:barChart>
      <c:catAx>
        <c:axId val="125617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04841583"/>
        <c:crosses val="autoZero"/>
        <c:auto val="1"/>
        <c:lblAlgn val="ctr"/>
        <c:lblOffset val="100"/>
        <c:noMultiLvlLbl val="0"/>
      </c:catAx>
      <c:valAx>
        <c:axId val="15048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56174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Word Count (24</a:t>
            </a:r>
            <a:r>
              <a:rPr lang="pt-BR" baseline="0"/>
              <a:t> </a:t>
            </a:r>
            <a:r>
              <a:rPr lang="pt-BR"/>
              <a:t>gb por nó)</a:t>
            </a:r>
          </a:p>
        </c:rich>
      </c:tx>
      <c:layout>
        <c:manualLayout>
          <c:xMode val="edge"/>
          <c:yMode val="edge"/>
          <c:x val="0.3126734470691163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Flink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Planilha1!$A$18:$A$22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Planilha1!$B$18:$B$22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3.15</c:v>
                </c:pt>
                <c:pt idx="3">
                  <c:v>3.5</c:v>
                </c:pt>
                <c:pt idx="4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33-4749-BE4A-60F55DDCE6D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Planilha1!$A$18:$A$22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</c:numCache>
            </c:numRef>
          </c:cat>
          <c:val>
            <c:numRef>
              <c:f>Planilha1!$C$18:$C$22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3.5</c:v>
                </c:pt>
                <c:pt idx="3">
                  <c:v>3.8</c:v>
                </c:pt>
                <c:pt idx="4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33-4749-BE4A-60F55DDCE6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6174207"/>
        <c:axId val="1504841583"/>
      </c:barChart>
      <c:catAx>
        <c:axId val="125617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04841583"/>
        <c:crosses val="autoZero"/>
        <c:auto val="1"/>
        <c:lblAlgn val="ctr"/>
        <c:lblOffset val="100"/>
        <c:noMultiLvlLbl val="0"/>
      </c:catAx>
      <c:valAx>
        <c:axId val="15048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56174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Tera Sort (32gb por nó)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Flink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</c:v>
                </c:pt>
                <c:pt idx="1">
                  <c:v>35</c:v>
                </c:pt>
                <c:pt idx="2">
                  <c:v>40</c:v>
                </c:pt>
                <c:pt idx="3">
                  <c:v>60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3.2</c:v>
                </c:pt>
                <c:pt idx="1">
                  <c:v>3.6</c:v>
                </c:pt>
                <c:pt idx="2">
                  <c:v>3.9</c:v>
                </c:pt>
                <c:pt idx="3">
                  <c:v>4.1500000000000004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3D-43D0-9A50-332BA394643C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Planilha1!$A$2:$A$5</c:f>
              <c:numCache>
                <c:formatCode>General</c:formatCode>
                <c:ptCount val="4"/>
                <c:pt idx="0">
                  <c:v>20</c:v>
                </c:pt>
                <c:pt idx="1">
                  <c:v>35</c:v>
                </c:pt>
                <c:pt idx="2">
                  <c:v>40</c:v>
                </c:pt>
                <c:pt idx="3">
                  <c:v>60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3.5</c:v>
                </c:pt>
                <c:pt idx="1">
                  <c:v>3.85</c:v>
                </c:pt>
                <c:pt idx="2">
                  <c:v>4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3D-43D0-9A50-332BA39464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6174207"/>
        <c:axId val="1504841583"/>
      </c:barChart>
      <c:catAx>
        <c:axId val="125617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04841583"/>
        <c:crosses val="autoZero"/>
        <c:auto val="1"/>
        <c:lblAlgn val="ctr"/>
        <c:lblOffset val="100"/>
        <c:noMultiLvlLbl val="0"/>
      </c:catAx>
      <c:valAx>
        <c:axId val="15048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56174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Tera Sort (75</a:t>
            </a:r>
            <a:r>
              <a:rPr lang="pt-BR" baseline="0"/>
              <a:t> </a:t>
            </a:r>
            <a:r>
              <a:rPr lang="pt-BR"/>
              <a:t>gb por nó)</a:t>
            </a:r>
          </a:p>
        </c:rich>
      </c:tx>
      <c:layout>
        <c:manualLayout>
          <c:xMode val="edge"/>
          <c:yMode val="edge"/>
          <c:x val="0.3126734470691163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Flink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Planilha1!$A$10:$A$13</c:f>
              <c:numCache>
                <c:formatCode>General</c:formatCode>
                <c:ptCount val="4"/>
                <c:pt idx="0">
                  <c:v>7</c:v>
                </c:pt>
                <c:pt idx="1">
                  <c:v>15</c:v>
                </c:pt>
                <c:pt idx="2">
                  <c:v>20</c:v>
                </c:pt>
                <c:pt idx="3">
                  <c:v>27</c:v>
                </c:pt>
              </c:numCache>
            </c:numRef>
          </c:cat>
          <c:val>
            <c:numRef>
              <c:f>Planilha1!$B$10:$B$13</c:f>
              <c:numCache>
                <c:formatCode>General</c:formatCode>
                <c:ptCount val="4"/>
                <c:pt idx="0">
                  <c:v>2.6</c:v>
                </c:pt>
                <c:pt idx="1">
                  <c:v>2.9</c:v>
                </c:pt>
                <c:pt idx="2">
                  <c:v>3.15</c:v>
                </c:pt>
                <c:pt idx="3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6D-4E48-B122-52E198D0CD6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Spark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Planilha1!$A$10:$A$13</c:f>
              <c:numCache>
                <c:formatCode>General</c:formatCode>
                <c:ptCount val="4"/>
                <c:pt idx="0">
                  <c:v>7</c:v>
                </c:pt>
                <c:pt idx="1">
                  <c:v>15</c:v>
                </c:pt>
                <c:pt idx="2">
                  <c:v>20</c:v>
                </c:pt>
                <c:pt idx="3">
                  <c:v>27</c:v>
                </c:pt>
              </c:numCache>
            </c:numRef>
          </c:cat>
          <c:val>
            <c:numRef>
              <c:f>Planilha1!$C$10:$C$13</c:f>
              <c:numCache>
                <c:formatCode>General</c:formatCode>
                <c:ptCount val="4"/>
                <c:pt idx="0">
                  <c:v>2.9</c:v>
                </c:pt>
                <c:pt idx="1">
                  <c:v>3.2</c:v>
                </c:pt>
                <c:pt idx="2">
                  <c:v>3.5</c:v>
                </c:pt>
                <c:pt idx="3">
                  <c:v>4.45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6D-4E48-B122-52E198D0C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6174207"/>
        <c:axId val="1504841583"/>
      </c:barChart>
      <c:catAx>
        <c:axId val="125617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04841583"/>
        <c:crosses val="autoZero"/>
        <c:auto val="1"/>
        <c:lblAlgn val="ctr"/>
        <c:lblOffset val="100"/>
        <c:noMultiLvlLbl val="0"/>
      </c:catAx>
      <c:valAx>
        <c:axId val="15048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56174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83117-3350-42AA-A1FA-5AC25B8C7E8E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1DC8-D25F-4061-BD62-883395C0AF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29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35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53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79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B8E41-7E53-51AD-37A8-96F39B406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07A355-BD7C-48DE-9C13-D601AE119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403E9B-39C9-5109-0EA2-9E5A891A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43C-54E0-48A5-B2B0-E5EE958B6A3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BDBF84-464D-E941-BE29-78ADF32E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EA4BA-0341-38C8-04D6-B4936B82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51B4-1D86-499B-92AA-BA1CF669A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2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CB88-5751-44EE-D1A3-C04BC694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8A6F0-706F-3D63-7EAE-36F160EC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26F86F-22C6-3745-79DB-951D5FAF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43C-54E0-48A5-B2B0-E5EE958B6A3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E2FB5-CF5A-1E9F-BF0C-3408ED88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68DEE-D77A-3556-6E3A-91C4E311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51B4-1D86-499B-92AA-BA1CF669A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42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64946-609C-AEF8-653B-1D7BDC72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C57557-2C34-3036-BC43-254AF861E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C0DA1B-41BA-5B11-D56F-CA34937C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43C-54E0-48A5-B2B0-E5EE958B6A3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C8647-9C75-A624-37B7-A0FFBCD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E95BAE-C2A3-FFAB-C63F-52715FD7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51B4-1D86-499B-92AA-BA1CF669A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22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BD9B1-B715-028E-2783-A454CE45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B4A298-81ED-C882-81A3-4BAB38EEC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D5F3AC-3A55-F417-CD86-749431C4A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B65A7A-A8F4-AA0A-971A-E177DBA8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43C-54E0-48A5-B2B0-E5EE958B6A3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883623-533A-CB66-AD57-BE89332F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9EE6DB-4258-A6E0-66A8-C3FCBA92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51B4-1D86-499B-92AA-BA1CF669A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65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D3284-6D95-82AF-D5C9-80BC899E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A0E4DE-0379-2E09-304B-19659F8ED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2EF848-F27E-D512-F7D3-A5C9285D0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3DEC5C-1FD6-748B-04A6-3E7827586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DACF82-DECD-5282-F68E-B6B382097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FD918F-1D03-15F0-EF1E-62DCE788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43C-54E0-48A5-B2B0-E5EE958B6A3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968935-2E18-A738-6EDD-F7FC205B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349040-B19D-A2D6-23D8-CD96B5E2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51B4-1D86-499B-92AA-BA1CF669A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253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74A51-F763-66F3-C67C-ED5B0408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67DE03-2936-7C84-6721-1AF984E2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43C-54E0-48A5-B2B0-E5EE958B6A3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FC1775-E148-6835-450C-2A639E06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547211-5FC3-0D9C-6E71-9AC23705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51B4-1D86-499B-92AA-BA1CF669A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774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CD7E48-0AC1-7CB7-6131-7B88BABA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43C-54E0-48A5-B2B0-E5EE958B6A3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8A7353-1B9F-C109-CA48-065F5E6C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C802E0-98C1-BBD0-6F27-A4CABFA6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51B4-1D86-499B-92AA-BA1CF669A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549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AF5F7-C08B-D17B-6A34-A011E85D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312C17-361B-8135-0A9B-BD22AA7F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A933A5-54B4-3F4A-46A8-CB01A18DD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4338E8-3443-F014-7725-774FBB3E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43C-54E0-48A5-B2B0-E5EE958B6A3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A78E19-4764-13F1-C8B3-A7ED2CED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A7EE44-A213-D75B-4911-6CD65B78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51B4-1D86-499B-92AA-BA1CF669A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59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32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A6ED7-2557-C80B-EEBB-2A5C0C48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438F30-B8B4-32BC-6A22-9E929C0B6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D5272C-C157-9F3D-7512-A72BF0522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613F29-F610-5880-888F-4B4B278D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43C-54E0-48A5-B2B0-E5EE958B6A3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9F1166-D767-2EAC-C544-11EEDC1A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42C733-72C0-A308-59C3-AABDC22F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51B4-1D86-499B-92AA-BA1CF669A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069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F4DAE-E415-518C-6DF7-293E0274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318040-2EE8-39C1-8A3F-7CD4B22DC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4CCFB9-331E-4BD8-3272-9E28A9FD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43C-54E0-48A5-B2B0-E5EE958B6A3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1F1A40-C12E-14BB-1363-03DDB23B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714416-974A-CE1B-4171-FE8FE4C2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51B4-1D86-499B-92AA-BA1CF669A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07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6DCA4D-6888-82CC-7605-4BB2425D9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FC30B3-9F3A-B7D6-42F5-03012E9DB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3D140-6BF6-3924-7C22-267C6B96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43C-54E0-48A5-B2B0-E5EE958B6A3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6A7DFA-7491-7C0A-061F-2DEADF03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3AB15F-5A7F-32DA-F893-B92572C0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651B4-1D86-499B-92AA-BA1CF669A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05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54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45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84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35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3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89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D045-B26C-42B0-A375-DBE65EA43142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63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FC2B35-F9E0-36D5-765C-0486BE06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6E8DEC-7914-4275-D08B-7EF744939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A5F788-4037-471F-9E7B-A9D816CBF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243C-54E0-48A5-B2B0-E5EE958B6A35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971B21-9868-3027-C54A-6B830586B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706853-FE3E-AEBE-FA8A-423C163B7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51B4-1D86-499B-92AA-BA1CF669A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21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8F1B788-3E0D-4CF2-8125-85FF0B0F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D01C231-B0CF-4F60-8D57-AE4AC476CB5C}"/>
              </a:ext>
            </a:extLst>
          </p:cNvPr>
          <p:cNvSpPr txBox="1"/>
          <p:nvPr/>
        </p:nvSpPr>
        <p:spPr>
          <a:xfrm>
            <a:off x="992666" y="2037903"/>
            <a:ext cx="937407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0985"/>
            <a:r>
              <a:rPr lang="pt-BR" sz="2750" dirty="0">
                <a:solidFill>
                  <a:srgbClr val="F5F5F5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Big Data Pipelines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3EB35A-3761-423D-8526-92BCD0EDD983}"/>
              </a:ext>
            </a:extLst>
          </p:cNvPr>
          <p:cNvSpPr txBox="1"/>
          <p:nvPr/>
        </p:nvSpPr>
        <p:spPr>
          <a:xfrm>
            <a:off x="939500" y="2680770"/>
            <a:ext cx="89753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0985"/>
            <a:r>
              <a:rPr lang="pt-BR" sz="5000" dirty="0">
                <a:solidFill>
                  <a:srgbClr val="F5F5F5"/>
                </a:solidFill>
                <a:latin typeface="Gotham HTF Book" pitchFamily="50" charset="0"/>
                <a:ea typeface="Roboto light" panose="02000000000000000000" pitchFamily="2" charset="0"/>
              </a:rPr>
              <a:t>FERRAMENTAS STREAM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328DB0-8C94-48CA-9267-B9ABABBF78D2}"/>
              </a:ext>
            </a:extLst>
          </p:cNvPr>
          <p:cNvSpPr txBox="1"/>
          <p:nvPr/>
        </p:nvSpPr>
        <p:spPr>
          <a:xfrm>
            <a:off x="974944" y="5781931"/>
            <a:ext cx="396890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80985"/>
            <a:r>
              <a:rPr lang="pt-BR" sz="1750" dirty="0">
                <a:solidFill>
                  <a:srgbClr val="ED145B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Vinicius dos Santos</a:t>
            </a:r>
          </a:p>
        </p:txBody>
      </p:sp>
    </p:spTree>
    <p:extLst>
      <p:ext uri="{BB962C8B-B14F-4D97-AF65-F5344CB8AC3E}">
        <p14:creationId xmlns:p14="http://schemas.microsoft.com/office/powerpoint/2010/main" val="408455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D0CCA01-4C34-4AC5-8A3A-548259A79718}"/>
              </a:ext>
            </a:extLst>
          </p:cNvPr>
          <p:cNvSpPr txBox="1"/>
          <p:nvPr/>
        </p:nvSpPr>
        <p:spPr>
          <a:xfrm>
            <a:off x="1297022" y="3013502"/>
            <a:ext cx="95979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HADOOP 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Gotham HTF" pitchFamily="50" charset="0"/>
                <a:ea typeface="Roboto light" panose="02000000000000000000" pitchFamily="2" charset="0"/>
              </a:rPr>
              <a:t>X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 SPARK &amp; FLINK</a:t>
            </a:r>
          </a:p>
        </p:txBody>
      </p:sp>
    </p:spTree>
    <p:extLst>
      <p:ext uri="{BB962C8B-B14F-4D97-AF65-F5344CB8AC3E}">
        <p14:creationId xmlns:p14="http://schemas.microsoft.com/office/powerpoint/2010/main" val="99009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A28722C5-6DBF-4FA0-B217-FD244D16D4C7}"/>
              </a:ext>
            </a:extLst>
          </p:cNvPr>
          <p:cNvSpPr txBox="1"/>
          <p:nvPr/>
        </p:nvSpPr>
        <p:spPr>
          <a:xfrm>
            <a:off x="1037708" y="1012199"/>
            <a:ext cx="5101834" cy="83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HADOOP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F08240-62BC-4187-AC54-F4BD3FE02BCE}"/>
              </a:ext>
            </a:extLst>
          </p:cNvPr>
          <p:cNvSpPr txBox="1"/>
          <p:nvPr/>
        </p:nvSpPr>
        <p:spPr>
          <a:xfrm>
            <a:off x="1084171" y="1761682"/>
            <a:ext cx="5101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Stream</a:t>
            </a: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 x Batch 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D8D63AE-47C2-4F87-ACEC-2E0C8004A63E}"/>
              </a:ext>
            </a:extLst>
          </p:cNvPr>
          <p:cNvGrpSpPr/>
          <p:nvPr/>
        </p:nvGrpSpPr>
        <p:grpSpPr>
          <a:xfrm>
            <a:off x="5335555" y="1159458"/>
            <a:ext cx="6220905" cy="448519"/>
            <a:chOff x="5335555" y="1159458"/>
            <a:chExt cx="6220905" cy="448519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12656E8-00B7-4BA5-BBD9-295B815CA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5335555" y="1194319"/>
              <a:ext cx="435428" cy="413658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2E99988-77D9-420D-BFB8-2B097A9A0944}"/>
                </a:ext>
              </a:extLst>
            </p:cNvPr>
            <p:cNvSpPr txBox="1"/>
            <p:nvPr/>
          </p:nvSpPr>
          <p:spPr>
            <a:xfrm>
              <a:off x="5920901" y="1159458"/>
              <a:ext cx="56355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Processamento de rotinas em Batch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ECBA5C7-8374-415C-BB91-3BB8BA05FEC3}"/>
              </a:ext>
            </a:extLst>
          </p:cNvPr>
          <p:cNvGrpSpPr/>
          <p:nvPr/>
        </p:nvGrpSpPr>
        <p:grpSpPr>
          <a:xfrm>
            <a:off x="5335555" y="1830666"/>
            <a:ext cx="6220905" cy="1323439"/>
            <a:chOff x="5335555" y="1159458"/>
            <a:chExt cx="6220905" cy="1323439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E1BD892-79CF-48B8-A84B-5774D04784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5335555" y="1194319"/>
              <a:ext cx="435428" cy="413658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514AA91-F549-49C4-B805-6C8CFBADAE06}"/>
                </a:ext>
              </a:extLst>
            </p:cNvPr>
            <p:cNvSpPr txBox="1"/>
            <p:nvPr/>
          </p:nvSpPr>
          <p:spPr>
            <a:xfrm>
              <a:off x="5920901" y="1159458"/>
              <a:ext cx="563555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Realiza muita leitura e gravação dos dados em disco, o que deixa o processamento muito mais lento se comparado com as ferramentas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de nova geração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1E90FFC-5B5C-48D6-B10C-BF464BB1A8C0}"/>
              </a:ext>
            </a:extLst>
          </p:cNvPr>
          <p:cNvGrpSpPr/>
          <p:nvPr/>
        </p:nvGrpSpPr>
        <p:grpSpPr>
          <a:xfrm>
            <a:off x="5405813" y="3599234"/>
            <a:ext cx="5712902" cy="2394239"/>
            <a:chOff x="279337" y="3891064"/>
            <a:chExt cx="5712902" cy="2394239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D19E191-DA17-475F-9BD7-D3F9EE705C68}"/>
                </a:ext>
              </a:extLst>
            </p:cNvPr>
            <p:cNvSpPr/>
            <p:nvPr/>
          </p:nvSpPr>
          <p:spPr>
            <a:xfrm>
              <a:off x="836578" y="3891064"/>
              <a:ext cx="282104" cy="16744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</a:rPr>
                <a:t>MAPPER</a:t>
              </a:r>
            </a:p>
          </p:txBody>
        </p:sp>
        <p:pic>
          <p:nvPicPr>
            <p:cNvPr id="36" name="Gráfico 35" descr="Documento com preenchimento sólido">
              <a:extLst>
                <a:ext uri="{FF2B5EF4-FFF2-40B4-BE49-F238E27FC236}">
                  <a16:creationId xmlns:a16="http://schemas.microsoft.com/office/drawing/2014/main" id="{3DC4C410-6F0E-4B8B-BDB5-C4DB3FDCD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9337" y="4396902"/>
              <a:ext cx="590616" cy="590616"/>
            </a:xfrm>
            <a:prstGeom prst="rect">
              <a:avLst/>
            </a:prstGeom>
          </p:spPr>
        </p:pic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0C208F41-3737-4697-8D84-88BA46155840}"/>
                </a:ext>
              </a:extLst>
            </p:cNvPr>
            <p:cNvSpPr/>
            <p:nvPr/>
          </p:nvSpPr>
          <p:spPr>
            <a:xfrm>
              <a:off x="1201041" y="4373424"/>
              <a:ext cx="957203" cy="7333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</a:rPr>
                <a:t>Output intermediário</a:t>
              </a:r>
            </a:p>
          </p:txBody>
        </p:sp>
        <p:pic>
          <p:nvPicPr>
            <p:cNvPr id="43" name="Gráfico 42" descr="Banco de dados com preenchimento sólido">
              <a:extLst>
                <a:ext uri="{FF2B5EF4-FFF2-40B4-BE49-F238E27FC236}">
                  <a16:creationId xmlns:a16="http://schemas.microsoft.com/office/drawing/2014/main" id="{7583A224-0BD0-4D58-9BAC-436D740F0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85813" y="4431502"/>
              <a:ext cx="589691" cy="589691"/>
            </a:xfrm>
            <a:prstGeom prst="rect">
              <a:avLst/>
            </a:prstGeom>
          </p:spPr>
        </p:pic>
        <p:sp>
          <p:nvSpPr>
            <p:cNvPr id="44" name="Seta: para a Direita 43">
              <a:extLst>
                <a:ext uri="{FF2B5EF4-FFF2-40B4-BE49-F238E27FC236}">
                  <a16:creationId xmlns:a16="http://schemas.microsoft.com/office/drawing/2014/main" id="{0C0F734E-4D45-49C1-8806-1289CC4EA18A}"/>
                </a:ext>
              </a:extLst>
            </p:cNvPr>
            <p:cNvSpPr/>
            <p:nvPr/>
          </p:nvSpPr>
          <p:spPr>
            <a:xfrm>
              <a:off x="405797" y="5476673"/>
              <a:ext cx="5586442" cy="808630"/>
            </a:xfrm>
            <a:prstGeom prst="rightArrow">
              <a:avLst>
                <a:gd name="adj1" fmla="val 50000"/>
                <a:gd name="adj2" fmla="val 74060"/>
              </a:avLst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</a:rPr>
                <a:t>PROCESSAMENTO </a:t>
              </a: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EE7AF441-283A-4D11-8BF8-3A23B84700B0}"/>
                </a:ext>
              </a:extLst>
            </p:cNvPr>
            <p:cNvSpPr/>
            <p:nvPr/>
          </p:nvSpPr>
          <p:spPr>
            <a:xfrm>
              <a:off x="2605066" y="4373424"/>
              <a:ext cx="957203" cy="7333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</a:rPr>
                <a:t>Output intermediário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D05CFDAD-AA17-4276-8B09-242332494648}"/>
                </a:ext>
              </a:extLst>
            </p:cNvPr>
            <p:cNvSpPr/>
            <p:nvPr/>
          </p:nvSpPr>
          <p:spPr>
            <a:xfrm>
              <a:off x="4009091" y="4373424"/>
              <a:ext cx="957203" cy="73330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</a:rPr>
                <a:t>Output intermediário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C6B2C9FF-8468-4CF0-B04C-6E0E9F9B1CFB}"/>
                </a:ext>
              </a:extLst>
            </p:cNvPr>
            <p:cNvSpPr/>
            <p:nvPr/>
          </p:nvSpPr>
          <p:spPr>
            <a:xfrm>
              <a:off x="2240603" y="3891064"/>
              <a:ext cx="282104" cy="16744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</a:rPr>
                <a:t>MAPPER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401E785D-0318-44D2-88E6-EB154E0028A7}"/>
                </a:ext>
              </a:extLst>
            </p:cNvPr>
            <p:cNvSpPr/>
            <p:nvPr/>
          </p:nvSpPr>
          <p:spPr>
            <a:xfrm>
              <a:off x="3644628" y="3891064"/>
              <a:ext cx="282104" cy="16744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</a:rPr>
                <a:t>MAPPER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83B31868-AE09-41F6-90CF-D650ECE9DE56}"/>
                </a:ext>
              </a:extLst>
            </p:cNvPr>
            <p:cNvSpPr/>
            <p:nvPr/>
          </p:nvSpPr>
          <p:spPr>
            <a:xfrm>
              <a:off x="5048652" y="3910520"/>
              <a:ext cx="282104" cy="16744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</a:rPr>
                <a:t>REDUCE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31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A28722C5-6DBF-4FA0-B217-FD244D16D4C7}"/>
              </a:ext>
            </a:extLst>
          </p:cNvPr>
          <p:cNvSpPr txBox="1"/>
          <p:nvPr/>
        </p:nvSpPr>
        <p:spPr>
          <a:xfrm>
            <a:off x="1037708" y="1012199"/>
            <a:ext cx="5101834" cy="83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Spark</a:t>
            </a:r>
            <a:r>
              <a:rPr kumimoji="0" lang="pt-BR" sz="48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 &amp; </a:t>
            </a:r>
            <a:r>
              <a:rPr kumimoji="0" lang="pt-BR" sz="48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Flink</a:t>
            </a:r>
            <a:endParaRPr kumimoji="0" lang="pt-BR" sz="48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HTF Book" pitchFamily="50" charset="0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F08240-62BC-4187-AC54-F4BD3FE02BCE}"/>
              </a:ext>
            </a:extLst>
          </p:cNvPr>
          <p:cNvSpPr txBox="1"/>
          <p:nvPr/>
        </p:nvSpPr>
        <p:spPr>
          <a:xfrm>
            <a:off x="1084171" y="1761682"/>
            <a:ext cx="5101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Stream</a:t>
            </a: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 x Batch 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D8D63AE-47C2-4F87-ACEC-2E0C8004A63E}"/>
              </a:ext>
            </a:extLst>
          </p:cNvPr>
          <p:cNvGrpSpPr/>
          <p:nvPr/>
        </p:nvGrpSpPr>
        <p:grpSpPr>
          <a:xfrm>
            <a:off x="5928942" y="1159458"/>
            <a:ext cx="4927127" cy="707886"/>
            <a:chOff x="5335555" y="1159458"/>
            <a:chExt cx="4927127" cy="707886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12656E8-00B7-4BA5-BBD9-295B815CA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5335555" y="1194319"/>
              <a:ext cx="435428" cy="413658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2E99988-77D9-420D-BFB8-2B097A9A0944}"/>
                </a:ext>
              </a:extLst>
            </p:cNvPr>
            <p:cNvSpPr txBox="1"/>
            <p:nvPr/>
          </p:nvSpPr>
          <p:spPr>
            <a:xfrm>
              <a:off x="5920902" y="1159458"/>
              <a:ext cx="43417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Possibilidade de trabalhar com rotinas em Batch ou em </a:t>
              </a:r>
              <a:r>
                <a:rPr kumimoji="0" lang="pt-B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Stream</a:t>
              </a:r>
              <a:endPara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ECBA5C7-8374-415C-BB91-3BB8BA05FEC3}"/>
              </a:ext>
            </a:extLst>
          </p:cNvPr>
          <p:cNvGrpSpPr/>
          <p:nvPr/>
        </p:nvGrpSpPr>
        <p:grpSpPr>
          <a:xfrm>
            <a:off x="5928942" y="1966853"/>
            <a:ext cx="5539968" cy="1323439"/>
            <a:chOff x="5335555" y="1159458"/>
            <a:chExt cx="5539968" cy="1323439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E1BD892-79CF-48B8-A84B-5774D04784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5335555" y="1194319"/>
              <a:ext cx="435428" cy="413658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514AA91-F549-49C4-B805-6C8CFBADAE06}"/>
                </a:ext>
              </a:extLst>
            </p:cNvPr>
            <p:cNvSpPr txBox="1"/>
            <p:nvPr/>
          </p:nvSpPr>
          <p:spPr>
            <a:xfrm>
              <a:off x="5920901" y="1159458"/>
              <a:ext cx="495462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Trabalham com os dados em memória;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a leitura e a gravação dos dados em disco acontecem na etapa inicial e na etapa final quando necessárias</a:t>
              </a:r>
            </a:p>
          </p:txBody>
        </p:sp>
      </p:grpSp>
      <p:pic>
        <p:nvPicPr>
          <p:cNvPr id="21" name="Gráfico 20" descr="Documento com preenchimento sólido">
            <a:extLst>
              <a:ext uri="{FF2B5EF4-FFF2-40B4-BE49-F238E27FC236}">
                <a16:creationId xmlns:a16="http://schemas.microsoft.com/office/drawing/2014/main" id="{F5D1EFA8-167A-4C38-9A51-D2CF00431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0387" y="3896365"/>
            <a:ext cx="856485" cy="856485"/>
          </a:xfrm>
          <a:prstGeom prst="rect">
            <a:avLst/>
          </a:prstGeom>
        </p:spPr>
      </p:pic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D9D5C17-E0B3-4371-BA84-9C01483F0367}"/>
              </a:ext>
            </a:extLst>
          </p:cNvPr>
          <p:cNvCxnSpPr/>
          <p:nvPr/>
        </p:nvCxnSpPr>
        <p:spPr>
          <a:xfrm>
            <a:off x="7246872" y="4324607"/>
            <a:ext cx="678138" cy="0"/>
          </a:xfrm>
          <a:prstGeom prst="straightConnector1">
            <a:avLst/>
          </a:prstGeom>
          <a:ln w="1905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593B5373-954A-44B8-AF29-9146A0987A7B}"/>
              </a:ext>
            </a:extLst>
          </p:cNvPr>
          <p:cNvSpPr/>
          <p:nvPr/>
        </p:nvSpPr>
        <p:spPr>
          <a:xfrm>
            <a:off x="8048349" y="3871258"/>
            <a:ext cx="1241566" cy="856485"/>
          </a:xfrm>
          <a:prstGeom prst="rect">
            <a:avLst/>
          </a:prstGeom>
          <a:solidFill>
            <a:schemeClr val="bg1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itchFamily="2" charset="0"/>
                <a:ea typeface="Roboto" pitchFamily="2" charset="0"/>
              </a:rPr>
              <a:t>OPERAÇÕES EM MEMÓRIA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3964E43-DC7E-4CF4-89DA-2D883F13607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289915" y="4299501"/>
            <a:ext cx="810848" cy="25106"/>
          </a:xfrm>
          <a:prstGeom prst="straightConnector1">
            <a:avLst/>
          </a:prstGeom>
          <a:ln w="19050">
            <a:solidFill>
              <a:srgbClr val="ED14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áfico 29" descr="Banco de dados com preenchimento sólido">
            <a:extLst>
              <a:ext uri="{FF2B5EF4-FFF2-40B4-BE49-F238E27FC236}">
                <a16:creationId xmlns:a16="http://schemas.microsoft.com/office/drawing/2014/main" id="{EE6DB59D-9C27-4909-8C23-677970B8D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4609" y="3930537"/>
            <a:ext cx="860323" cy="860323"/>
          </a:xfrm>
          <a:prstGeom prst="rect">
            <a:avLst/>
          </a:prstGeom>
        </p:spPr>
      </p:pic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F970DC1C-0C4E-4720-A4F0-F2F9E446FEE9}"/>
              </a:ext>
            </a:extLst>
          </p:cNvPr>
          <p:cNvSpPr/>
          <p:nvPr/>
        </p:nvSpPr>
        <p:spPr>
          <a:xfrm>
            <a:off x="6566170" y="4951379"/>
            <a:ext cx="4221805" cy="808630"/>
          </a:xfrm>
          <a:prstGeom prst="rightArrow">
            <a:avLst>
              <a:gd name="adj1" fmla="val 50000"/>
              <a:gd name="adj2" fmla="val 74060"/>
            </a:avLst>
          </a:prstGeom>
          <a:solidFill>
            <a:schemeClr val="bg1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itchFamily="2" charset="0"/>
                <a:ea typeface="Roboto" pitchFamily="2" charset="0"/>
              </a:rPr>
              <a:t>PROCESSAMENTO </a:t>
            </a:r>
          </a:p>
        </p:txBody>
      </p:sp>
    </p:spTree>
    <p:extLst>
      <p:ext uri="{BB962C8B-B14F-4D97-AF65-F5344CB8AC3E}">
        <p14:creationId xmlns:p14="http://schemas.microsoft.com/office/powerpoint/2010/main" val="121232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D0CCA01-4C34-4AC5-8A3A-548259A79718}"/>
              </a:ext>
            </a:extLst>
          </p:cNvPr>
          <p:cNvSpPr txBox="1"/>
          <p:nvPr/>
        </p:nvSpPr>
        <p:spPr>
          <a:xfrm>
            <a:off x="1297022" y="3013502"/>
            <a:ext cx="95979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SPARK 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Gotham HTF" pitchFamily="50" charset="0"/>
                <a:ea typeface="Roboto light" panose="02000000000000000000" pitchFamily="2" charset="0"/>
                <a:cs typeface="+mn-cs"/>
              </a:rPr>
              <a:t>X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 FLINK</a:t>
            </a:r>
          </a:p>
        </p:txBody>
      </p:sp>
    </p:spTree>
    <p:extLst>
      <p:ext uri="{BB962C8B-B14F-4D97-AF65-F5344CB8AC3E}">
        <p14:creationId xmlns:p14="http://schemas.microsoft.com/office/powerpoint/2010/main" val="89397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A28722C5-6DBF-4FA0-B217-FD244D16D4C7}"/>
              </a:ext>
            </a:extLst>
          </p:cNvPr>
          <p:cNvSpPr txBox="1"/>
          <p:nvPr/>
        </p:nvSpPr>
        <p:spPr>
          <a:xfrm>
            <a:off x="843155" y="574454"/>
            <a:ext cx="5101834" cy="83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SPARK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F08240-62BC-4187-AC54-F4BD3FE02BCE}"/>
              </a:ext>
            </a:extLst>
          </p:cNvPr>
          <p:cNvSpPr txBox="1"/>
          <p:nvPr/>
        </p:nvSpPr>
        <p:spPr>
          <a:xfrm>
            <a:off x="889618" y="1323937"/>
            <a:ext cx="5101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Stream</a:t>
            </a: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 x Batch 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CB4C86C-7E3A-47BF-BF45-187AFEA20A38}"/>
              </a:ext>
            </a:extLst>
          </p:cNvPr>
          <p:cNvGrpSpPr/>
          <p:nvPr/>
        </p:nvGrpSpPr>
        <p:grpSpPr>
          <a:xfrm>
            <a:off x="4734823" y="807277"/>
            <a:ext cx="6558989" cy="2041585"/>
            <a:chOff x="7759337" y="1316704"/>
            <a:chExt cx="7870786" cy="2449903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24164103-E405-4D8D-95FD-D0F5E0D6D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AFB89E8-A91A-41AE-8D2E-3891DA986323}"/>
                </a:ext>
              </a:extLst>
            </p:cNvPr>
            <p:cNvSpPr txBox="1"/>
            <p:nvPr/>
          </p:nvSpPr>
          <p:spPr>
            <a:xfrm>
              <a:off x="8461752" y="1316704"/>
              <a:ext cx="7168371" cy="2449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Não é uma ferramenta de processamento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em tempo real de verdade, funciona em um conceito que se chama NRT (Near </a:t>
              </a:r>
              <a:r>
                <a:rPr kumimoji="0" lang="pt-BR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to</a:t>
              </a: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 </a:t>
              </a:r>
              <a:r>
                <a:rPr lang="pt-BR" sz="20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R</a:t>
              </a:r>
              <a:r>
                <a:rPr kumimoji="0" lang="pt-BR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eal</a:t>
              </a: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 Time)</a:t>
              </a:r>
              <a:endParaRPr lang="pt-BR" sz="2667" dirty="0">
                <a:solidFill>
                  <a:srgbClr val="F5F5F5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endParaRPr>
            </a:p>
            <a:p>
              <a:pPr marL="285750" marR="0" lvl="0" indent="-28575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Inicialmente desenvolvida para processamento em batch</a:t>
              </a:r>
            </a:p>
            <a:p>
              <a:pPr marL="285750" marR="0" lvl="0" indent="-28575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Usa a mesma </a:t>
              </a:r>
              <a:r>
                <a:rPr kumimoji="0" lang="pt-B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engine</a:t>
              </a: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 (RDD) desenvolvida para processar batch nos processamentos em </a:t>
              </a:r>
              <a:r>
                <a:rPr kumimoji="0" lang="pt-B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stream</a:t>
              </a:r>
              <a:endPara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BF3A049-EDC8-4D46-AA0E-854C4924082A}"/>
              </a:ext>
            </a:extLst>
          </p:cNvPr>
          <p:cNvGrpSpPr/>
          <p:nvPr/>
        </p:nvGrpSpPr>
        <p:grpSpPr>
          <a:xfrm>
            <a:off x="4734823" y="3006233"/>
            <a:ext cx="6558989" cy="707886"/>
            <a:chOff x="7759337" y="1316704"/>
            <a:chExt cx="7870786" cy="849463"/>
          </a:xfrm>
        </p:grpSpPr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5CFB89D0-ECAA-48AA-8EB1-7F35D318A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D7787A9-405D-418E-A712-8942728FE052}"/>
                </a:ext>
              </a:extLst>
            </p:cNvPr>
            <p:cNvSpPr txBox="1"/>
            <p:nvPr/>
          </p:nvSpPr>
          <p:spPr>
            <a:xfrm>
              <a:off x="8461752" y="1316704"/>
              <a:ext cx="7168371" cy="849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Separa os dados entrantes em lotes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pequenos e processa um lote por vez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E58EDB1-A8C4-4905-A4A5-51F69173B093}"/>
              </a:ext>
            </a:extLst>
          </p:cNvPr>
          <p:cNvGrpSpPr/>
          <p:nvPr/>
        </p:nvGrpSpPr>
        <p:grpSpPr>
          <a:xfrm>
            <a:off x="4734823" y="3871490"/>
            <a:ext cx="6558989" cy="707886"/>
            <a:chOff x="7759337" y="1316704"/>
            <a:chExt cx="7870786" cy="849464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1D7B7B46-A261-4432-AB09-E60E253106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7EB07C-4791-4B36-A64A-65989D1BCAE0}"/>
                </a:ext>
              </a:extLst>
            </p:cNvPr>
            <p:cNvSpPr txBox="1"/>
            <p:nvPr/>
          </p:nvSpPr>
          <p:spPr>
            <a:xfrm>
              <a:off x="8461752" y="1316704"/>
              <a:ext cx="7168371" cy="849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Não possui um gerenciador de memória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muito eficiente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2989A6D-3D1D-4770-9A7F-337EA38BA04E}"/>
              </a:ext>
            </a:extLst>
          </p:cNvPr>
          <p:cNvGrpSpPr/>
          <p:nvPr/>
        </p:nvGrpSpPr>
        <p:grpSpPr>
          <a:xfrm>
            <a:off x="5437866" y="4937253"/>
            <a:ext cx="5359851" cy="1209262"/>
            <a:chOff x="282206" y="5232602"/>
            <a:chExt cx="5035507" cy="1136085"/>
          </a:xfrm>
        </p:grpSpPr>
        <p:sp>
          <p:nvSpPr>
            <p:cNvPr id="48" name="Seta: Pentágono 47">
              <a:extLst>
                <a:ext uri="{FF2B5EF4-FFF2-40B4-BE49-F238E27FC236}">
                  <a16:creationId xmlns:a16="http://schemas.microsoft.com/office/drawing/2014/main" id="{266DE320-795F-42F4-A379-20FCE8748107}"/>
                </a:ext>
              </a:extLst>
            </p:cNvPr>
            <p:cNvSpPr/>
            <p:nvPr/>
          </p:nvSpPr>
          <p:spPr>
            <a:xfrm>
              <a:off x="282206" y="5340500"/>
              <a:ext cx="4299626" cy="49611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BC21F113-FF53-4087-966F-A071C01E4159}"/>
                </a:ext>
              </a:extLst>
            </p:cNvPr>
            <p:cNvSpPr/>
            <p:nvPr/>
          </p:nvSpPr>
          <p:spPr>
            <a:xfrm>
              <a:off x="405355" y="5505059"/>
              <a:ext cx="175098" cy="1750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3A3CC02-5ECD-4A3E-84CB-26C1FEA7A783}"/>
                </a:ext>
              </a:extLst>
            </p:cNvPr>
            <p:cNvSpPr/>
            <p:nvPr/>
          </p:nvSpPr>
          <p:spPr>
            <a:xfrm>
              <a:off x="938523" y="5505059"/>
              <a:ext cx="175098" cy="1750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DEE86DB0-C2BF-475D-ABCD-0285AC7D27AA}"/>
                </a:ext>
              </a:extLst>
            </p:cNvPr>
            <p:cNvSpPr/>
            <p:nvPr/>
          </p:nvSpPr>
          <p:spPr>
            <a:xfrm>
              <a:off x="1471691" y="5505059"/>
              <a:ext cx="175098" cy="1750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19C3ADFA-FEFD-430D-9B1D-B8A2DD98EB68}"/>
                </a:ext>
              </a:extLst>
            </p:cNvPr>
            <p:cNvSpPr/>
            <p:nvPr/>
          </p:nvSpPr>
          <p:spPr>
            <a:xfrm>
              <a:off x="2004859" y="5505059"/>
              <a:ext cx="175098" cy="1750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1882A1F-F768-411D-9E2C-5B7EF9C3C8FE}"/>
                </a:ext>
              </a:extLst>
            </p:cNvPr>
            <p:cNvSpPr/>
            <p:nvPr/>
          </p:nvSpPr>
          <p:spPr>
            <a:xfrm>
              <a:off x="2538027" y="5505059"/>
              <a:ext cx="175098" cy="1750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E5669FC2-2B75-43EE-8C6D-01DDC27858D0}"/>
                </a:ext>
              </a:extLst>
            </p:cNvPr>
            <p:cNvSpPr/>
            <p:nvPr/>
          </p:nvSpPr>
          <p:spPr>
            <a:xfrm>
              <a:off x="3071195" y="5505059"/>
              <a:ext cx="175098" cy="1750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8CBA8C95-BB24-475E-BF14-20835426D493}"/>
                </a:ext>
              </a:extLst>
            </p:cNvPr>
            <p:cNvSpPr/>
            <p:nvPr/>
          </p:nvSpPr>
          <p:spPr>
            <a:xfrm>
              <a:off x="3604363" y="5505059"/>
              <a:ext cx="175098" cy="1750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11C9E2CD-2FB6-4EC1-8A88-4C4339A44223}"/>
                </a:ext>
              </a:extLst>
            </p:cNvPr>
            <p:cNvSpPr/>
            <p:nvPr/>
          </p:nvSpPr>
          <p:spPr>
            <a:xfrm>
              <a:off x="4137534" y="5505059"/>
              <a:ext cx="175098" cy="1750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0E5EF685-29E2-4100-8C96-89AB200945D2}"/>
                </a:ext>
              </a:extLst>
            </p:cNvPr>
            <p:cNvSpPr/>
            <p:nvPr/>
          </p:nvSpPr>
          <p:spPr>
            <a:xfrm>
              <a:off x="282206" y="5232602"/>
              <a:ext cx="1548028" cy="711014"/>
            </a:xfrm>
            <a:prstGeom prst="rect">
              <a:avLst/>
            </a:prstGeom>
            <a:noFill/>
            <a:ln w="19050">
              <a:solidFill>
                <a:srgbClr val="AFAFA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A86341C4-1823-4B47-B51C-F9550FB97D27}"/>
                </a:ext>
              </a:extLst>
            </p:cNvPr>
            <p:cNvSpPr txBox="1"/>
            <p:nvPr/>
          </p:nvSpPr>
          <p:spPr>
            <a:xfrm>
              <a:off x="610601" y="6050620"/>
              <a:ext cx="891238" cy="31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</a:rPr>
                <a:t>LOTE 3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7E1766E3-4A4D-4812-8F5F-A421A08C067E}"/>
                </a:ext>
              </a:extLst>
            </p:cNvPr>
            <p:cNvSpPr/>
            <p:nvPr/>
          </p:nvSpPr>
          <p:spPr>
            <a:xfrm>
              <a:off x="1926668" y="5232602"/>
              <a:ext cx="1548028" cy="711014"/>
            </a:xfrm>
            <a:prstGeom prst="rect">
              <a:avLst/>
            </a:prstGeom>
            <a:noFill/>
            <a:ln w="19050">
              <a:solidFill>
                <a:srgbClr val="AFAFA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D073D23E-72F8-4810-8BAD-D78A82E3E123}"/>
                </a:ext>
              </a:extLst>
            </p:cNvPr>
            <p:cNvSpPr txBox="1"/>
            <p:nvPr/>
          </p:nvSpPr>
          <p:spPr>
            <a:xfrm>
              <a:off x="2255063" y="6050620"/>
              <a:ext cx="891238" cy="31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</a:rPr>
                <a:t>LOTE 2</a:t>
              </a: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85E369B2-BAE6-4825-88BA-27AE081CBA68}"/>
                </a:ext>
              </a:extLst>
            </p:cNvPr>
            <p:cNvSpPr/>
            <p:nvPr/>
          </p:nvSpPr>
          <p:spPr>
            <a:xfrm>
              <a:off x="3544980" y="5232602"/>
              <a:ext cx="891238" cy="711014"/>
            </a:xfrm>
            <a:prstGeom prst="rect">
              <a:avLst/>
            </a:prstGeom>
            <a:noFill/>
            <a:ln w="19050">
              <a:solidFill>
                <a:srgbClr val="AFAFA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FAA53188-E84A-4EE5-A50B-182648A3992F}"/>
                </a:ext>
              </a:extLst>
            </p:cNvPr>
            <p:cNvSpPr txBox="1"/>
            <p:nvPr/>
          </p:nvSpPr>
          <p:spPr>
            <a:xfrm>
              <a:off x="3544980" y="6050620"/>
              <a:ext cx="891238" cy="31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</a:rPr>
                <a:t>LOTE 1</a:t>
              </a:r>
            </a:p>
          </p:txBody>
        </p:sp>
        <p:pic>
          <p:nvPicPr>
            <p:cNvPr id="65" name="Gráfico 64" descr="Engrenagens com preenchimento sólido">
              <a:extLst>
                <a:ext uri="{FF2B5EF4-FFF2-40B4-BE49-F238E27FC236}">
                  <a16:creationId xmlns:a16="http://schemas.microsoft.com/office/drawing/2014/main" id="{B2604D9F-3C79-43D6-9A3F-550CFC437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4357" y="5264152"/>
              <a:ext cx="713356" cy="7133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042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A28722C5-6DBF-4FA0-B217-FD244D16D4C7}"/>
              </a:ext>
            </a:extLst>
          </p:cNvPr>
          <p:cNvSpPr txBox="1"/>
          <p:nvPr/>
        </p:nvSpPr>
        <p:spPr>
          <a:xfrm>
            <a:off x="843155" y="574454"/>
            <a:ext cx="5101834" cy="83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FLINK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F08240-62BC-4187-AC54-F4BD3FE02BCE}"/>
              </a:ext>
            </a:extLst>
          </p:cNvPr>
          <p:cNvSpPr txBox="1"/>
          <p:nvPr/>
        </p:nvSpPr>
        <p:spPr>
          <a:xfrm>
            <a:off x="889618" y="1323937"/>
            <a:ext cx="5101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Stream</a:t>
            </a: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 x Batch 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CB4C86C-7E3A-47BF-BF45-187AFEA20A38}"/>
              </a:ext>
            </a:extLst>
          </p:cNvPr>
          <p:cNvGrpSpPr/>
          <p:nvPr/>
        </p:nvGrpSpPr>
        <p:grpSpPr>
          <a:xfrm>
            <a:off x="4734823" y="807277"/>
            <a:ext cx="6558989" cy="1631216"/>
            <a:chOff x="7759337" y="1316704"/>
            <a:chExt cx="7870786" cy="195746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24164103-E405-4D8D-95FD-D0F5E0D6D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AFB89E8-A91A-41AE-8D2E-3891DA986323}"/>
                </a:ext>
              </a:extLst>
            </p:cNvPr>
            <p:cNvSpPr txBox="1"/>
            <p:nvPr/>
          </p:nvSpPr>
          <p:spPr>
            <a:xfrm>
              <a:off x="8461752" y="1316704"/>
              <a:ext cx="7168371" cy="1957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Desenvolvido desde o início já pensando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em processamento de dados em tempo real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endParaRPr>
            </a:p>
            <a:p>
              <a:pPr marL="285750" marR="0" lvl="0" indent="-28575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Usa a </a:t>
              </a:r>
              <a:r>
                <a:rPr kumimoji="0" lang="pt-B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engine</a:t>
              </a: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 (Data </a:t>
              </a:r>
              <a:r>
                <a:rPr kumimoji="0" lang="pt-B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Flows</a:t>
              </a: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) desenvolvida para</a:t>
              </a:r>
              <a:b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</a:b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soluções de processamento em tempo real para processamento em batch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BF3A049-EDC8-4D46-AA0E-854C4924082A}"/>
              </a:ext>
            </a:extLst>
          </p:cNvPr>
          <p:cNvGrpSpPr/>
          <p:nvPr/>
        </p:nvGrpSpPr>
        <p:grpSpPr>
          <a:xfrm>
            <a:off x="4734823" y="2624312"/>
            <a:ext cx="6558989" cy="448518"/>
            <a:chOff x="7759337" y="1316704"/>
            <a:chExt cx="7870786" cy="538222"/>
          </a:xfrm>
        </p:grpSpPr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5CFB89D0-ECAA-48AA-8EB1-7F35D318A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D7787A9-405D-418E-A712-8942728FE052}"/>
                </a:ext>
              </a:extLst>
            </p:cNvPr>
            <p:cNvSpPr txBox="1"/>
            <p:nvPr/>
          </p:nvSpPr>
          <p:spPr>
            <a:xfrm>
              <a:off x="8461752" y="1316704"/>
              <a:ext cx="7168371" cy="480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Processa os dados à medida que chegam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E58EDB1-A8C4-4905-A4A5-51F69173B093}"/>
              </a:ext>
            </a:extLst>
          </p:cNvPr>
          <p:cNvGrpSpPr/>
          <p:nvPr/>
        </p:nvGrpSpPr>
        <p:grpSpPr>
          <a:xfrm>
            <a:off x="4734823" y="3258648"/>
            <a:ext cx="6558989" cy="1015663"/>
            <a:chOff x="7759337" y="1316704"/>
            <a:chExt cx="7870786" cy="1218797"/>
          </a:xfrm>
        </p:grpSpPr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1D7B7B46-A261-4432-AB09-E60E253106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7EB07C-4791-4B36-A64A-65989D1BCAE0}"/>
                </a:ext>
              </a:extLst>
            </p:cNvPr>
            <p:cNvSpPr txBox="1"/>
            <p:nvPr/>
          </p:nvSpPr>
          <p:spPr>
            <a:xfrm>
              <a:off x="8461752" y="1316704"/>
              <a:ext cx="7168371" cy="121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Possui o próprio gerenciador de memória,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que resolve de forma muito eficiente a maioria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das tarefas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2CA5656-1C75-41AC-A098-D0597992C53C}"/>
              </a:ext>
            </a:extLst>
          </p:cNvPr>
          <p:cNvGrpSpPr/>
          <p:nvPr/>
        </p:nvGrpSpPr>
        <p:grpSpPr>
          <a:xfrm>
            <a:off x="5403084" y="4741846"/>
            <a:ext cx="5689295" cy="1016927"/>
            <a:chOff x="6346668" y="5228230"/>
            <a:chExt cx="5115698" cy="914400"/>
          </a:xfrm>
        </p:grpSpPr>
        <p:sp>
          <p:nvSpPr>
            <p:cNvPr id="35" name="Seta: Pentágono 34">
              <a:extLst>
                <a:ext uri="{FF2B5EF4-FFF2-40B4-BE49-F238E27FC236}">
                  <a16:creationId xmlns:a16="http://schemas.microsoft.com/office/drawing/2014/main" id="{B42B1761-F9E0-4A6C-86E1-BBCEC45A6CAB}"/>
                </a:ext>
              </a:extLst>
            </p:cNvPr>
            <p:cNvSpPr/>
            <p:nvPr/>
          </p:nvSpPr>
          <p:spPr>
            <a:xfrm>
              <a:off x="6346668" y="5315778"/>
              <a:ext cx="4299626" cy="496111"/>
            </a:xfrm>
            <a:prstGeom prst="homePlat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AF43AC87-9C5E-412B-9137-E04BEAA445EC}"/>
                </a:ext>
              </a:extLst>
            </p:cNvPr>
            <p:cNvSpPr/>
            <p:nvPr/>
          </p:nvSpPr>
          <p:spPr>
            <a:xfrm>
              <a:off x="6469817" y="5480337"/>
              <a:ext cx="175098" cy="1750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990A037-18A9-4200-BB5D-EFDEDFAD5809}"/>
                </a:ext>
              </a:extLst>
            </p:cNvPr>
            <p:cNvSpPr/>
            <p:nvPr/>
          </p:nvSpPr>
          <p:spPr>
            <a:xfrm>
              <a:off x="7002985" y="5480337"/>
              <a:ext cx="175098" cy="1750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83644E47-F03A-45A3-9F8D-F2134EDE195A}"/>
                </a:ext>
              </a:extLst>
            </p:cNvPr>
            <p:cNvSpPr/>
            <p:nvPr/>
          </p:nvSpPr>
          <p:spPr>
            <a:xfrm>
              <a:off x="7536153" y="5480337"/>
              <a:ext cx="175098" cy="1750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CACFA568-03EC-4FAF-A97D-817DB62D067C}"/>
                </a:ext>
              </a:extLst>
            </p:cNvPr>
            <p:cNvSpPr/>
            <p:nvPr/>
          </p:nvSpPr>
          <p:spPr>
            <a:xfrm>
              <a:off x="8069321" y="5480337"/>
              <a:ext cx="175098" cy="1750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B482E39F-A420-4EFA-9359-BB40FCE6ABC0}"/>
                </a:ext>
              </a:extLst>
            </p:cNvPr>
            <p:cNvSpPr/>
            <p:nvPr/>
          </p:nvSpPr>
          <p:spPr>
            <a:xfrm>
              <a:off x="8602489" y="5480337"/>
              <a:ext cx="175098" cy="1750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F0437E7-77EE-4749-9CCD-E88D51411BD5}"/>
                </a:ext>
              </a:extLst>
            </p:cNvPr>
            <p:cNvSpPr/>
            <p:nvPr/>
          </p:nvSpPr>
          <p:spPr>
            <a:xfrm>
              <a:off x="9135657" y="5480337"/>
              <a:ext cx="175098" cy="1750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C4C1A488-E96F-4FAC-B1E5-98A157A9E93D}"/>
                </a:ext>
              </a:extLst>
            </p:cNvPr>
            <p:cNvSpPr/>
            <p:nvPr/>
          </p:nvSpPr>
          <p:spPr>
            <a:xfrm>
              <a:off x="9668825" y="5480337"/>
              <a:ext cx="175098" cy="1750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A91FC63A-2725-4534-8340-5552B32374EA}"/>
                </a:ext>
              </a:extLst>
            </p:cNvPr>
            <p:cNvSpPr/>
            <p:nvPr/>
          </p:nvSpPr>
          <p:spPr>
            <a:xfrm>
              <a:off x="10201996" y="5480337"/>
              <a:ext cx="175098" cy="17509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D14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Gráfico 46" descr="Engrenagens com preenchimento sólido">
              <a:extLst>
                <a:ext uri="{FF2B5EF4-FFF2-40B4-BE49-F238E27FC236}">
                  <a16:creationId xmlns:a16="http://schemas.microsoft.com/office/drawing/2014/main" id="{1E7512C6-947F-41BE-9766-F87134306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7966" y="522823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811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DD42094-4C52-4300-82FB-3D94AEA45B07}"/>
              </a:ext>
            </a:extLst>
          </p:cNvPr>
          <p:cNvSpPr txBox="1"/>
          <p:nvPr/>
        </p:nvSpPr>
        <p:spPr>
          <a:xfrm>
            <a:off x="813359" y="662068"/>
            <a:ext cx="5059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2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BENCHMARKING YAHOO, CASE 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0FD598-0DFA-422F-80B8-4813935F42FD}"/>
              </a:ext>
            </a:extLst>
          </p:cNvPr>
          <p:cNvSpPr txBox="1"/>
          <p:nvPr/>
        </p:nvSpPr>
        <p:spPr>
          <a:xfrm>
            <a:off x="860435" y="2063238"/>
            <a:ext cx="5101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Flink</a:t>
            </a: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 x </a:t>
            </a:r>
            <a:r>
              <a:rPr kumimoji="0" lang="pt-BR" sz="2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Spark</a:t>
            </a:r>
            <a:endParaRPr kumimoji="0" lang="pt-BR" sz="2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Light" pitchFamily="50" charset="0"/>
              <a:ea typeface="Roboto light" panose="02000000000000000000" pitchFamily="2" charset="0"/>
              <a:cs typeface="+mn-c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EC73779-4B3F-4675-813A-28386E671D78}"/>
              </a:ext>
            </a:extLst>
          </p:cNvPr>
          <p:cNvGrpSpPr/>
          <p:nvPr/>
        </p:nvGrpSpPr>
        <p:grpSpPr>
          <a:xfrm>
            <a:off x="6896051" y="826732"/>
            <a:ext cx="3911380" cy="1096992"/>
            <a:chOff x="6516672" y="826732"/>
            <a:chExt cx="3911380" cy="1096992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79DD7A8-B5CD-44BE-8DDC-02960E868E07}"/>
                </a:ext>
              </a:extLst>
            </p:cNvPr>
            <p:cNvSpPr txBox="1"/>
            <p:nvPr/>
          </p:nvSpPr>
          <p:spPr>
            <a:xfrm>
              <a:off x="6516672" y="826732"/>
              <a:ext cx="3911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medium" pitchFamily="2" charset="0"/>
                  <a:ea typeface="Roboto medium" pitchFamily="2" charset="0"/>
                </a:rPr>
                <a:t>Tipo de </a:t>
              </a:r>
              <a:r>
                <a:rPr kumimoji="0" lang="pt-B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medium" pitchFamily="2" charset="0"/>
                  <a:ea typeface="Roboto medium" pitchFamily="2" charset="0"/>
                </a:rPr>
                <a:t>job</a:t>
              </a:r>
              <a:endPara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Roboto medium" pitchFamily="2" charset="0"/>
                <a:ea typeface="Roboto medium" pitchFamily="2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FDED7FF-F10F-49EA-A47B-C193ABE93073}"/>
                </a:ext>
              </a:extLst>
            </p:cNvPr>
            <p:cNvSpPr txBox="1"/>
            <p:nvPr/>
          </p:nvSpPr>
          <p:spPr>
            <a:xfrm>
              <a:off x="6516672" y="1215838"/>
              <a:ext cx="39113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Processamento de dados para anúncio (</a:t>
              </a:r>
              <a:r>
                <a:rPr kumimoji="0" lang="pt-B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Stream</a:t>
              </a: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)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0166BCF-8C40-4E3A-AEBD-A3F95635D959}"/>
              </a:ext>
            </a:extLst>
          </p:cNvPr>
          <p:cNvGrpSpPr/>
          <p:nvPr/>
        </p:nvGrpSpPr>
        <p:grpSpPr>
          <a:xfrm>
            <a:off x="6896051" y="2124018"/>
            <a:ext cx="3911380" cy="1712545"/>
            <a:chOff x="6516672" y="2237242"/>
            <a:chExt cx="3911380" cy="1712545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1AB5AC3-7544-48D4-8D2A-8647C648805A}"/>
                </a:ext>
              </a:extLst>
            </p:cNvPr>
            <p:cNvSpPr txBox="1"/>
            <p:nvPr/>
          </p:nvSpPr>
          <p:spPr>
            <a:xfrm>
              <a:off x="6516672" y="2237242"/>
              <a:ext cx="3911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medium" pitchFamily="2" charset="0"/>
                  <a:ea typeface="Roboto medium" pitchFamily="2" charset="0"/>
                </a:rPr>
                <a:t>Características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08E0887-F732-4E94-8F12-17BA0287467C}"/>
                </a:ext>
              </a:extLst>
            </p:cNvPr>
            <p:cNvSpPr txBox="1"/>
            <p:nvPr/>
          </p:nvSpPr>
          <p:spPr>
            <a:xfrm>
              <a:off x="6516672" y="2626348"/>
              <a:ext cx="39113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100 campanhas</a:t>
              </a:r>
            </a:p>
            <a:p>
              <a:pPr marL="342900" marR="0" lvl="0" indent="-34290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10 anúncios por campanha</a:t>
              </a:r>
            </a:p>
            <a:p>
              <a:pPr marL="342900" marR="0" lvl="0" indent="-34290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Broker Kafka com 5 nós</a:t>
              </a:r>
            </a:p>
            <a:p>
              <a:pPr marL="342900" marR="0" lvl="0" indent="-34290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Gerados 50 a 170 </a:t>
              </a:r>
              <a:r>
                <a:rPr kumimoji="0" lang="pt-B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kbps</a:t>
              </a:r>
              <a:endPara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907EA4C-D984-4972-BEEA-1828243E8BEC}"/>
              </a:ext>
            </a:extLst>
          </p:cNvPr>
          <p:cNvGrpSpPr/>
          <p:nvPr/>
        </p:nvGrpSpPr>
        <p:grpSpPr>
          <a:xfrm>
            <a:off x="6896050" y="4036858"/>
            <a:ext cx="4176713" cy="1702519"/>
            <a:chOff x="6516671" y="2237242"/>
            <a:chExt cx="4176713" cy="1702519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45E6FA3-BE11-41C5-98D2-CB18670DC9E3}"/>
                </a:ext>
              </a:extLst>
            </p:cNvPr>
            <p:cNvSpPr txBox="1"/>
            <p:nvPr/>
          </p:nvSpPr>
          <p:spPr>
            <a:xfrm>
              <a:off x="6516672" y="2237242"/>
              <a:ext cx="3911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medium" pitchFamily="2" charset="0"/>
                  <a:ea typeface="Roboto medium" pitchFamily="2" charset="0"/>
                </a:rPr>
                <a:t>Resultados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961DB78-BBCC-4B40-9BB2-06512FF4AE47}"/>
                </a:ext>
              </a:extLst>
            </p:cNvPr>
            <p:cNvSpPr txBox="1"/>
            <p:nvPr/>
          </p:nvSpPr>
          <p:spPr>
            <a:xfrm>
              <a:off x="6516671" y="2626348"/>
              <a:ext cx="4176713" cy="1313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pt-BR" sz="20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O </a:t>
              </a: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Apache </a:t>
              </a:r>
              <a:r>
                <a:rPr kumimoji="0" lang="pt-B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Flink</a:t>
              </a: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 performou com latência 3x menor do que o Spark, onde tivemos uma média de 40s contra o Spark apresentando 120s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76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F405335-5DAF-4778-989E-305B430D291C}"/>
              </a:ext>
            </a:extLst>
          </p:cNvPr>
          <p:cNvSpPr/>
          <p:nvPr/>
        </p:nvSpPr>
        <p:spPr>
          <a:xfrm>
            <a:off x="943584" y="2976664"/>
            <a:ext cx="4970802" cy="2733472"/>
          </a:xfrm>
          <a:prstGeom prst="roundRect">
            <a:avLst>
              <a:gd name="adj" fmla="val 13108"/>
            </a:avLst>
          </a:prstGeom>
          <a:solidFill>
            <a:schemeClr val="bg1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D42094-4C52-4300-82FB-3D94AEA45B07}"/>
              </a:ext>
            </a:extLst>
          </p:cNvPr>
          <p:cNvSpPr txBox="1"/>
          <p:nvPr/>
        </p:nvSpPr>
        <p:spPr>
          <a:xfrm>
            <a:off x="813359" y="662068"/>
            <a:ext cx="5059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BENCHMARKING YAHOO, CASE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0FD598-0DFA-422F-80B8-4813935F42FD}"/>
              </a:ext>
            </a:extLst>
          </p:cNvPr>
          <p:cNvSpPr txBox="1"/>
          <p:nvPr/>
        </p:nvSpPr>
        <p:spPr>
          <a:xfrm>
            <a:off x="860435" y="2063238"/>
            <a:ext cx="5101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Flink</a:t>
            </a: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 x </a:t>
            </a:r>
            <a:r>
              <a:rPr kumimoji="0" lang="pt-BR" sz="2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Spark</a:t>
            </a:r>
            <a:endParaRPr kumimoji="0" lang="pt-BR" sz="2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tham HTF Light" pitchFamily="50" charset="0"/>
              <a:ea typeface="Roboto light" panose="02000000000000000000" pitchFamily="2" charset="0"/>
              <a:cs typeface="+mn-c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EC73779-4B3F-4675-813A-28386E671D78}"/>
              </a:ext>
            </a:extLst>
          </p:cNvPr>
          <p:cNvGrpSpPr/>
          <p:nvPr/>
        </p:nvGrpSpPr>
        <p:grpSpPr>
          <a:xfrm>
            <a:off x="6896051" y="846188"/>
            <a:ext cx="4174026" cy="1077536"/>
            <a:chOff x="6516672" y="846188"/>
            <a:chExt cx="4174026" cy="1077536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79DD7A8-B5CD-44BE-8DDC-02960E868E07}"/>
                </a:ext>
              </a:extLst>
            </p:cNvPr>
            <p:cNvSpPr txBox="1"/>
            <p:nvPr/>
          </p:nvSpPr>
          <p:spPr>
            <a:xfrm>
              <a:off x="6516672" y="846188"/>
              <a:ext cx="3911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medium" pitchFamily="2" charset="0"/>
                  <a:ea typeface="Roboto medium" pitchFamily="2" charset="0"/>
                  <a:cs typeface="+mn-cs"/>
                </a:rPr>
                <a:t>Tipo de </a:t>
              </a:r>
              <a:r>
                <a:rPr kumimoji="0" lang="pt-B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medium" pitchFamily="2" charset="0"/>
                  <a:ea typeface="Roboto medium" pitchFamily="2" charset="0"/>
                  <a:cs typeface="+mn-cs"/>
                </a:rPr>
                <a:t>job</a:t>
              </a:r>
              <a:endPara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Roboto medium" pitchFamily="2" charset="0"/>
                <a:ea typeface="Roboto medium" pitchFamily="2" charset="0"/>
                <a:cs typeface="+mn-cs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FDED7FF-F10F-49EA-A47B-C193ABE93073}"/>
                </a:ext>
              </a:extLst>
            </p:cNvPr>
            <p:cNvSpPr txBox="1"/>
            <p:nvPr/>
          </p:nvSpPr>
          <p:spPr>
            <a:xfrm>
              <a:off x="6516672" y="1215838"/>
              <a:ext cx="41740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Processamento de algoritmos Word Count (Batch)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0166BCF-8C40-4E3A-AEBD-A3F95635D959}"/>
              </a:ext>
            </a:extLst>
          </p:cNvPr>
          <p:cNvGrpSpPr/>
          <p:nvPr/>
        </p:nvGrpSpPr>
        <p:grpSpPr>
          <a:xfrm>
            <a:off x="6896051" y="2151448"/>
            <a:ext cx="4670136" cy="1385313"/>
            <a:chOff x="6516672" y="2256698"/>
            <a:chExt cx="4670136" cy="1385313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1AB5AC3-7544-48D4-8D2A-8647C648805A}"/>
                </a:ext>
              </a:extLst>
            </p:cNvPr>
            <p:cNvSpPr txBox="1"/>
            <p:nvPr/>
          </p:nvSpPr>
          <p:spPr>
            <a:xfrm>
              <a:off x="6516672" y="2256698"/>
              <a:ext cx="3911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medium" pitchFamily="2" charset="0"/>
                  <a:ea typeface="Roboto medium" pitchFamily="2" charset="0"/>
                  <a:cs typeface="+mn-cs"/>
                </a:rPr>
                <a:t>Características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08E0887-F732-4E94-8F12-17BA0287467C}"/>
                </a:ext>
              </a:extLst>
            </p:cNvPr>
            <p:cNvSpPr txBox="1"/>
            <p:nvPr/>
          </p:nvSpPr>
          <p:spPr>
            <a:xfrm>
              <a:off x="6516672" y="2626348"/>
              <a:ext cx="46701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Comparação do algoritmo processando 24GB de dados (por nó) em ambientes com a mesma quantidade de clusters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907EA4C-D984-4972-BEEA-1828243E8BEC}"/>
              </a:ext>
            </a:extLst>
          </p:cNvPr>
          <p:cNvGrpSpPr/>
          <p:nvPr/>
        </p:nvGrpSpPr>
        <p:grpSpPr>
          <a:xfrm>
            <a:off x="6896050" y="3745028"/>
            <a:ext cx="4456129" cy="2020322"/>
            <a:chOff x="6516671" y="2237242"/>
            <a:chExt cx="4456129" cy="2020322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45E6FA3-BE11-41C5-98D2-CB18670DC9E3}"/>
                </a:ext>
              </a:extLst>
            </p:cNvPr>
            <p:cNvSpPr txBox="1"/>
            <p:nvPr/>
          </p:nvSpPr>
          <p:spPr>
            <a:xfrm>
              <a:off x="6516672" y="2237242"/>
              <a:ext cx="3911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medium" pitchFamily="2" charset="0"/>
                  <a:ea typeface="Roboto medium" pitchFamily="2" charset="0"/>
                  <a:cs typeface="+mn-cs"/>
                </a:rPr>
                <a:t>Resultados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961DB78-BBCC-4B40-9BB2-06512FF4AE47}"/>
                </a:ext>
              </a:extLst>
            </p:cNvPr>
            <p:cNvSpPr txBox="1"/>
            <p:nvPr/>
          </p:nvSpPr>
          <p:spPr>
            <a:xfrm>
              <a:off x="6516671" y="2626348"/>
              <a:ext cx="445612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Em ambiente com menos clusters (2 até 4) não percebe-se diferenças significativas</a:t>
              </a:r>
            </a:p>
            <a:p>
              <a:pPr marL="342900" marR="0" lvl="0" indent="-34290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Em ambientes com mais clusters, o </a:t>
              </a:r>
              <a:r>
                <a:rPr kumimoji="0" lang="pt-BR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Flink</a:t>
              </a: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 performa melhor 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769AB36-34FB-4C17-953C-943FD4080A87}"/>
              </a:ext>
            </a:extLst>
          </p:cNvPr>
          <p:cNvGrpSpPr/>
          <p:nvPr/>
        </p:nvGrpSpPr>
        <p:grpSpPr>
          <a:xfrm>
            <a:off x="1057766" y="3112853"/>
            <a:ext cx="4664760" cy="2557462"/>
            <a:chOff x="2946808" y="3705342"/>
            <a:chExt cx="5003542" cy="2743200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B71030C-A341-4A88-9BDB-D378F778DA49}"/>
                </a:ext>
              </a:extLst>
            </p:cNvPr>
            <p:cNvSpPr txBox="1"/>
            <p:nvPr/>
          </p:nvSpPr>
          <p:spPr>
            <a:xfrm>
              <a:off x="2946808" y="4201096"/>
              <a:ext cx="381232" cy="173152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Tempo * 100</a:t>
              </a:r>
            </a:p>
          </p:txBody>
        </p:sp>
        <p:graphicFrame>
          <p:nvGraphicFramePr>
            <p:cNvPr id="17" name="Gráfico 16">
              <a:extLst>
                <a:ext uri="{FF2B5EF4-FFF2-40B4-BE49-F238E27FC236}">
                  <a16:creationId xmlns:a16="http://schemas.microsoft.com/office/drawing/2014/main" id="{129C9D01-3585-460B-A537-226D830197D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8343234"/>
                </p:ext>
              </p:extLst>
            </p:nvPr>
          </p:nvGraphicFramePr>
          <p:xfrm>
            <a:off x="3378350" y="3705342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8340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F405335-5DAF-4778-989E-305B430D291C}"/>
              </a:ext>
            </a:extLst>
          </p:cNvPr>
          <p:cNvSpPr/>
          <p:nvPr/>
        </p:nvSpPr>
        <p:spPr>
          <a:xfrm>
            <a:off x="943584" y="2976664"/>
            <a:ext cx="4970802" cy="2733472"/>
          </a:xfrm>
          <a:prstGeom prst="roundRect">
            <a:avLst>
              <a:gd name="adj" fmla="val 13108"/>
            </a:avLst>
          </a:prstGeom>
          <a:solidFill>
            <a:schemeClr val="bg1"/>
          </a:solidFill>
          <a:ln>
            <a:solidFill>
              <a:srgbClr val="ED14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D42094-4C52-4300-82FB-3D94AEA45B07}"/>
              </a:ext>
            </a:extLst>
          </p:cNvPr>
          <p:cNvSpPr txBox="1"/>
          <p:nvPr/>
        </p:nvSpPr>
        <p:spPr>
          <a:xfrm>
            <a:off x="813359" y="662068"/>
            <a:ext cx="5059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BENCHMARKING YAHOO, CASE 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0FD598-0DFA-422F-80B8-4813935F42FD}"/>
              </a:ext>
            </a:extLst>
          </p:cNvPr>
          <p:cNvSpPr txBox="1"/>
          <p:nvPr/>
        </p:nvSpPr>
        <p:spPr>
          <a:xfrm>
            <a:off x="860435" y="2063238"/>
            <a:ext cx="5101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Flink</a:t>
            </a: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 x </a:t>
            </a:r>
            <a:r>
              <a:rPr kumimoji="0" lang="pt-BR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Spark</a:t>
            </a:r>
            <a:endParaRPr kumimoji="0" lang="pt-B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HTF Light" pitchFamily="50" charset="0"/>
              <a:ea typeface="Roboto light" panose="02000000000000000000" pitchFamily="2" charset="0"/>
              <a:cs typeface="+mn-c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EC73779-4B3F-4675-813A-28386E671D78}"/>
              </a:ext>
            </a:extLst>
          </p:cNvPr>
          <p:cNvGrpSpPr/>
          <p:nvPr/>
        </p:nvGrpSpPr>
        <p:grpSpPr>
          <a:xfrm>
            <a:off x="6896051" y="846188"/>
            <a:ext cx="4174026" cy="1077536"/>
            <a:chOff x="6516672" y="846188"/>
            <a:chExt cx="4174026" cy="1077536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79DD7A8-B5CD-44BE-8DDC-02960E868E07}"/>
                </a:ext>
              </a:extLst>
            </p:cNvPr>
            <p:cNvSpPr txBox="1"/>
            <p:nvPr/>
          </p:nvSpPr>
          <p:spPr>
            <a:xfrm>
              <a:off x="6516672" y="846188"/>
              <a:ext cx="3911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medium" pitchFamily="2" charset="0"/>
                  <a:ea typeface="Roboto medium" pitchFamily="2" charset="0"/>
                  <a:cs typeface="+mn-cs"/>
                </a:rPr>
                <a:t>Tipo de </a:t>
              </a:r>
              <a:r>
                <a:rPr kumimoji="0" lang="pt-B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medium" pitchFamily="2" charset="0"/>
                  <a:ea typeface="Roboto medium" pitchFamily="2" charset="0"/>
                  <a:cs typeface="+mn-cs"/>
                </a:rPr>
                <a:t>job</a:t>
              </a:r>
              <a:endPara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Roboto medium" pitchFamily="2" charset="0"/>
                <a:ea typeface="Roboto medium" pitchFamily="2" charset="0"/>
                <a:cs typeface="+mn-cs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FDED7FF-F10F-49EA-A47B-C193ABE93073}"/>
                </a:ext>
              </a:extLst>
            </p:cNvPr>
            <p:cNvSpPr txBox="1"/>
            <p:nvPr/>
          </p:nvSpPr>
          <p:spPr>
            <a:xfrm>
              <a:off x="6516672" y="1215838"/>
              <a:ext cx="41740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Processamento de algoritmos Word Count (Batch)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0166BCF-8C40-4E3A-AEBD-A3F95635D959}"/>
              </a:ext>
            </a:extLst>
          </p:cNvPr>
          <p:cNvGrpSpPr/>
          <p:nvPr/>
        </p:nvGrpSpPr>
        <p:grpSpPr>
          <a:xfrm>
            <a:off x="6896051" y="2151448"/>
            <a:ext cx="4670136" cy="1385313"/>
            <a:chOff x="6516672" y="2256698"/>
            <a:chExt cx="4670136" cy="1385313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1AB5AC3-7544-48D4-8D2A-8647C648805A}"/>
                </a:ext>
              </a:extLst>
            </p:cNvPr>
            <p:cNvSpPr txBox="1"/>
            <p:nvPr/>
          </p:nvSpPr>
          <p:spPr>
            <a:xfrm>
              <a:off x="6516672" y="2256698"/>
              <a:ext cx="3911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medium" pitchFamily="2" charset="0"/>
                  <a:ea typeface="Roboto medium" pitchFamily="2" charset="0"/>
                  <a:cs typeface="+mn-cs"/>
                </a:rPr>
                <a:t>Características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08E0887-F732-4E94-8F12-17BA0287467C}"/>
                </a:ext>
              </a:extLst>
            </p:cNvPr>
            <p:cNvSpPr txBox="1"/>
            <p:nvPr/>
          </p:nvSpPr>
          <p:spPr>
            <a:xfrm>
              <a:off x="6516672" y="2626348"/>
              <a:ext cx="46701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Comparação do algoritmo processando 24GB de dados (por nó) em ambientes com a mesma quantidade de clusters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907EA4C-D984-4972-BEEA-1828243E8BEC}"/>
              </a:ext>
            </a:extLst>
          </p:cNvPr>
          <p:cNvGrpSpPr/>
          <p:nvPr/>
        </p:nvGrpSpPr>
        <p:grpSpPr>
          <a:xfrm>
            <a:off x="6896050" y="3745028"/>
            <a:ext cx="4456129" cy="2020322"/>
            <a:chOff x="6516671" y="2237242"/>
            <a:chExt cx="4456129" cy="2020322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45E6FA3-BE11-41C5-98D2-CB18670DC9E3}"/>
                </a:ext>
              </a:extLst>
            </p:cNvPr>
            <p:cNvSpPr txBox="1"/>
            <p:nvPr/>
          </p:nvSpPr>
          <p:spPr>
            <a:xfrm>
              <a:off x="6516672" y="2237242"/>
              <a:ext cx="3911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ED145B"/>
                  </a:solidFill>
                  <a:effectLst/>
                  <a:uLnTx/>
                  <a:uFillTx/>
                  <a:latin typeface="Roboto medium" pitchFamily="2" charset="0"/>
                  <a:ea typeface="Roboto medium" pitchFamily="2" charset="0"/>
                  <a:cs typeface="+mn-cs"/>
                </a:rPr>
                <a:t>Resultados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961DB78-BBCC-4B40-9BB2-06512FF4AE47}"/>
                </a:ext>
              </a:extLst>
            </p:cNvPr>
            <p:cNvSpPr txBox="1"/>
            <p:nvPr/>
          </p:nvSpPr>
          <p:spPr>
            <a:xfrm>
              <a:off x="6516671" y="2626348"/>
              <a:ext cx="445612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Em ambiente com menos clusters (2 até 4) não percebe-se diferenças significativas</a:t>
              </a:r>
            </a:p>
            <a:p>
              <a:pPr marL="342900" marR="0" lvl="0" indent="-34290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Em ambientes com mais clusters, o </a:t>
              </a:r>
              <a:r>
                <a:rPr kumimoji="0" lang="pt-BR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Flink</a:t>
              </a: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 performa melhor 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AE91F81-68D3-4D08-B62D-C7D38D78D800}"/>
              </a:ext>
            </a:extLst>
          </p:cNvPr>
          <p:cNvGrpSpPr/>
          <p:nvPr/>
        </p:nvGrpSpPr>
        <p:grpSpPr>
          <a:xfrm>
            <a:off x="1028577" y="3046682"/>
            <a:ext cx="4749653" cy="2667941"/>
            <a:chOff x="2906565" y="3755704"/>
            <a:chExt cx="4883635" cy="2743200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223FA0F-1972-40AE-94B3-817E00725CAB}"/>
                </a:ext>
              </a:extLst>
            </p:cNvPr>
            <p:cNvSpPr txBox="1"/>
            <p:nvPr/>
          </p:nvSpPr>
          <p:spPr>
            <a:xfrm>
              <a:off x="2906565" y="4445027"/>
              <a:ext cx="379750" cy="137223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</a:rPr>
                <a:t>Tempo * 100</a:t>
              </a:r>
            </a:p>
          </p:txBody>
        </p:sp>
        <p:graphicFrame>
          <p:nvGraphicFramePr>
            <p:cNvPr id="23" name="Gráfico 22">
              <a:extLst>
                <a:ext uri="{FF2B5EF4-FFF2-40B4-BE49-F238E27FC236}">
                  <a16:creationId xmlns:a16="http://schemas.microsoft.com/office/drawing/2014/main" id="{032D68D7-8478-4ACE-BA88-8ED2BD5D81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3712951"/>
                </p:ext>
              </p:extLst>
            </p:nvPr>
          </p:nvGraphicFramePr>
          <p:xfrm>
            <a:off x="3218200" y="3755704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31866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A57059-F0B1-7E89-14AB-0EB035083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5">
            <a:extLst>
              <a:ext uri="{FF2B5EF4-FFF2-40B4-BE49-F238E27FC236}">
                <a16:creationId xmlns:a16="http://schemas.microsoft.com/office/drawing/2014/main" id="{8F4EDD30-49AB-278D-27F2-6E1FC6A93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192" y="1792424"/>
            <a:ext cx="9753616" cy="2825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>
                <a:solidFill>
                  <a:srgbClr val="ED145B"/>
                </a:solidFill>
                <a:latin typeface="Roboto medium" pitchFamily="2" charset="0"/>
                <a:ea typeface="Roboto medium" pitchFamily="2" charset="0"/>
              </a:rPr>
              <a:t>Tipo de </a:t>
            </a:r>
            <a:r>
              <a:rPr lang="pt-BR" sz="1600" dirty="0" err="1">
                <a:solidFill>
                  <a:srgbClr val="ED145B"/>
                </a:solidFill>
                <a:latin typeface="Roboto medium" pitchFamily="2" charset="0"/>
                <a:ea typeface="Roboto medium" pitchFamily="2" charset="0"/>
              </a:rPr>
              <a:t>job</a:t>
            </a:r>
            <a:r>
              <a:rPr lang="pt-BR" sz="1600" dirty="0">
                <a:solidFill>
                  <a:srgbClr val="ED145B"/>
                </a:solidFill>
                <a:latin typeface="Roboto medium" pitchFamily="2" charset="0"/>
                <a:ea typeface="Roboto medium" pitchFamily="2" charset="0"/>
              </a:rPr>
              <a:t>: </a:t>
            </a:r>
            <a:r>
              <a:rPr lang="pt-B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Processamento de algoritmos “K-</a:t>
            </a:r>
            <a:r>
              <a:rPr lang="pt-B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means</a:t>
            </a:r>
            <a:r>
              <a:rPr lang="pt-B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” (Batch)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ED145B"/>
                </a:solidFill>
                <a:latin typeface="Roboto medium" pitchFamily="2" charset="0"/>
                <a:ea typeface="Roboto medium" pitchFamily="2" charset="0"/>
              </a:rPr>
              <a:t>Características: </a:t>
            </a:r>
            <a:r>
              <a:rPr lang="pt-B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Performar um algoritmo de classificação não supervisionado, processando 50GB por nó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ED145B"/>
                </a:solidFill>
                <a:latin typeface="Roboto medium" pitchFamily="2" charset="0"/>
                <a:ea typeface="Roboto medium" pitchFamily="2" charset="0"/>
              </a:rPr>
              <a:t>Resultados: </a:t>
            </a:r>
            <a:r>
              <a:rPr lang="pt-B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Em ambientes menores, até 8 nós, a performance entre as duas ferramentas foi semelhante; não observamos diferenças significativas</a:t>
            </a:r>
          </a:p>
          <a:p>
            <a:pPr marL="0" indent="0">
              <a:buNone/>
            </a:pPr>
            <a:r>
              <a:rPr lang="pt-B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Entretanto, ao levar a mesma tarefa para ambientes maiores, a performance do Apache </a:t>
            </a:r>
            <a:r>
              <a:rPr lang="pt-BR" sz="16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Flink</a:t>
            </a:r>
            <a:r>
              <a:rPr lang="pt-BR" sz="1600" dirty="0">
                <a:latin typeface="Roboto light" panose="02000000000000000000" pitchFamily="2" charset="0"/>
                <a:ea typeface="Roboto light" panose="02000000000000000000" pitchFamily="2" charset="0"/>
              </a:rPr>
              <a:t> entrega resultados significativamente melhores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0181F60-A497-DE5A-ACD2-DBD71728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314" y="287304"/>
            <a:ext cx="10021111" cy="1325563"/>
          </a:xfrm>
        </p:spPr>
        <p:txBody>
          <a:bodyPr/>
          <a:lstStyle/>
          <a:p>
            <a:pPr algn="ctr"/>
            <a:r>
              <a:rPr lang="pt-BR" sz="3800" dirty="0">
                <a:latin typeface="Gotham HTF Book" pitchFamily="50" charset="0"/>
              </a:rPr>
              <a:t>FLINK X SPARK</a:t>
            </a:r>
            <a:br>
              <a:rPr lang="pt-BR" dirty="0">
                <a:latin typeface="Gotham HTF Book" pitchFamily="50" charset="0"/>
              </a:rPr>
            </a:br>
            <a:r>
              <a:rPr lang="pt-BR" sz="1800" dirty="0">
                <a:latin typeface="Gotham HTF Light" pitchFamily="50" charset="0"/>
              </a:rPr>
              <a:t>Benchmarking Yahoo, case 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E8FD9C-7206-89D4-D422-D87C9412C4BC}"/>
              </a:ext>
            </a:extLst>
          </p:cNvPr>
          <p:cNvSpPr txBox="1"/>
          <p:nvPr/>
        </p:nvSpPr>
        <p:spPr>
          <a:xfrm>
            <a:off x="839788" y="4496047"/>
            <a:ext cx="369332" cy="13722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</a:rPr>
              <a:t>Tempo * 100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D7CA65-53EE-4FB1-16A5-DDE12D07C1A8}"/>
              </a:ext>
            </a:extLst>
          </p:cNvPr>
          <p:cNvSpPr txBox="1"/>
          <p:nvPr/>
        </p:nvSpPr>
        <p:spPr>
          <a:xfrm>
            <a:off x="6536954" y="4496047"/>
            <a:ext cx="369332" cy="13722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</a:rPr>
              <a:t>Tempo * 100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D687AD7-87F5-54E1-86B5-161BB785BD7A}"/>
              </a:ext>
            </a:extLst>
          </p:cNvPr>
          <p:cNvGraphicFramePr>
            <a:graphicFrameLocks/>
          </p:cNvGraphicFramePr>
          <p:nvPr/>
        </p:nvGraphicFramePr>
        <p:xfrm>
          <a:off x="1301453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CC9CED3E-462B-4440-A2AF-8D2CA7EDCD20}"/>
              </a:ext>
            </a:extLst>
          </p:cNvPr>
          <p:cNvGraphicFramePr>
            <a:graphicFrameLocks/>
          </p:cNvGraphicFramePr>
          <p:nvPr/>
        </p:nvGraphicFramePr>
        <p:xfrm>
          <a:off x="6998619" y="37966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3056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D0CCA01-4C34-4AC5-8A3A-548259A79718}"/>
              </a:ext>
            </a:extLst>
          </p:cNvPr>
          <p:cNvSpPr txBox="1"/>
          <p:nvPr/>
        </p:nvSpPr>
        <p:spPr>
          <a:xfrm>
            <a:off x="1789814" y="3013502"/>
            <a:ext cx="86123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</a:rPr>
              <a:t>STREAM 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Gotham HTF" pitchFamily="50" charset="0"/>
                <a:ea typeface="Roboto light" panose="02000000000000000000" pitchFamily="2" charset="0"/>
              </a:rPr>
              <a:t>X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</a:rPr>
              <a:t> BATCH </a:t>
            </a:r>
          </a:p>
        </p:txBody>
      </p:sp>
    </p:spTree>
    <p:extLst>
      <p:ext uri="{BB962C8B-B14F-4D97-AF65-F5344CB8AC3E}">
        <p14:creationId xmlns:p14="http://schemas.microsoft.com/office/powerpoint/2010/main" val="2404652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96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A28722C5-6DBF-4FA0-B217-FD244D16D4C7}"/>
              </a:ext>
            </a:extLst>
          </p:cNvPr>
          <p:cNvSpPr txBox="1"/>
          <p:nvPr/>
        </p:nvSpPr>
        <p:spPr>
          <a:xfrm>
            <a:off x="1037708" y="1012199"/>
            <a:ext cx="5101834" cy="83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33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BATCH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F08240-62BC-4187-AC54-F4BD3FE02BCE}"/>
              </a:ext>
            </a:extLst>
          </p:cNvPr>
          <p:cNvSpPr txBox="1"/>
          <p:nvPr/>
        </p:nvSpPr>
        <p:spPr>
          <a:xfrm>
            <a:off x="1084171" y="1761682"/>
            <a:ext cx="51018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Processamento </a:t>
            </a:r>
          </a:p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dos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2656E8-00B7-4BA5-BBD9-295B815CA6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9" t="59999" r="55057" b="34111"/>
          <a:stretch/>
        </p:blipFill>
        <p:spPr>
          <a:xfrm>
            <a:off x="5335555" y="1194319"/>
            <a:ext cx="435428" cy="41365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2E99988-77D9-420D-BFB8-2B097A9A0944}"/>
              </a:ext>
            </a:extLst>
          </p:cNvPr>
          <p:cNvSpPr txBox="1"/>
          <p:nvPr/>
        </p:nvSpPr>
        <p:spPr>
          <a:xfrm>
            <a:off x="5920901" y="1159458"/>
            <a:ext cx="56355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Em algum momento determinado, os dados são coletados com referência a um certo período </a:t>
            </a:r>
          </a:p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de tempo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31F430E-4663-47E4-9D18-E24AD9F61D5B}"/>
              </a:ext>
            </a:extLst>
          </p:cNvPr>
          <p:cNvGrpSpPr/>
          <p:nvPr/>
        </p:nvGrpSpPr>
        <p:grpSpPr>
          <a:xfrm>
            <a:off x="4231532" y="2358505"/>
            <a:ext cx="7075031" cy="3086384"/>
            <a:chOff x="4182894" y="2805978"/>
            <a:chExt cx="7075031" cy="308638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B5F774F-CD1F-45C5-A7EC-81646C09BDAA}"/>
                </a:ext>
              </a:extLst>
            </p:cNvPr>
            <p:cNvSpPr txBox="1"/>
            <p:nvPr/>
          </p:nvSpPr>
          <p:spPr>
            <a:xfrm>
              <a:off x="5843081" y="4722811"/>
              <a:ext cx="462388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As rotinas são atualizadas trazendo os dados da referência inicial até o dia anterior à execução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endParaRP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medium" pitchFamily="2" charset="0"/>
                  <a:ea typeface="Roboto medium" pitchFamily="2" charset="0"/>
                  <a:cs typeface="+mn-cs"/>
                </a:rPr>
                <a:t>Exemplo: </a:t>
              </a: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rotinas mensais executadas no dia 01/01 trazem informações de 01/12 até 31/12</a:t>
              </a:r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F321D335-6939-43A0-AF5B-0986DD2AB553}"/>
                </a:ext>
              </a:extLst>
            </p:cNvPr>
            <p:cNvGrpSpPr/>
            <p:nvPr/>
          </p:nvGrpSpPr>
          <p:grpSpPr>
            <a:xfrm>
              <a:off x="4182894" y="2805978"/>
              <a:ext cx="7075031" cy="2701892"/>
              <a:chOff x="742851" y="4360777"/>
              <a:chExt cx="5576425" cy="2129588"/>
            </a:xfrm>
          </p:grpSpPr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B82A9B89-68F0-4A15-995E-88BF98F9E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6879" y="4763660"/>
                <a:ext cx="889393" cy="552038"/>
              </a:xfrm>
              <a:prstGeom prst="straightConnector1">
                <a:avLst/>
              </a:prstGeom>
              <a:ln>
                <a:solidFill>
                  <a:srgbClr val="ED14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>
                <a:extLst>
                  <a:ext uri="{FF2B5EF4-FFF2-40B4-BE49-F238E27FC236}">
                    <a16:creationId xmlns:a16="http://schemas.microsoft.com/office/drawing/2014/main" id="{E0F5364D-BC72-41C0-8B5B-3DB23AB5E1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8217" y="5407704"/>
                <a:ext cx="835722" cy="728382"/>
              </a:xfrm>
              <a:prstGeom prst="straightConnector1">
                <a:avLst/>
              </a:prstGeom>
              <a:ln>
                <a:solidFill>
                  <a:srgbClr val="ED14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de Seta Reta 34">
                <a:extLst>
                  <a:ext uri="{FF2B5EF4-FFF2-40B4-BE49-F238E27FC236}">
                    <a16:creationId xmlns:a16="http://schemas.microsoft.com/office/drawing/2014/main" id="{6A2F4620-046C-478B-A7C4-6C4C941AFC71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 flipV="1">
                <a:off x="3221733" y="5362724"/>
                <a:ext cx="265970" cy="1"/>
              </a:xfrm>
              <a:prstGeom prst="straightConnector1">
                <a:avLst/>
              </a:prstGeom>
              <a:ln>
                <a:solidFill>
                  <a:srgbClr val="ED14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4BAC76BE-222C-47B3-BFA8-FDB0DFAC7D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4843" y="5362724"/>
                <a:ext cx="265970" cy="1"/>
              </a:xfrm>
              <a:prstGeom prst="straightConnector1">
                <a:avLst/>
              </a:prstGeom>
              <a:ln>
                <a:solidFill>
                  <a:srgbClr val="ED14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85AE3CC2-CEE2-40D6-A2FA-8A5919D09A41}"/>
                  </a:ext>
                </a:extLst>
              </p:cNvPr>
              <p:cNvSpPr/>
              <p:nvPr/>
            </p:nvSpPr>
            <p:spPr>
              <a:xfrm>
                <a:off x="742851" y="4360777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 medium" pitchFamily="2" charset="0"/>
                    <a:ea typeface="Roboto medium" pitchFamily="2" charset="0"/>
                  </a:rPr>
                  <a:t>01/12</a:t>
                </a:r>
              </a:p>
            </p:txBody>
          </p: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FA74CF98-78BF-42DD-A582-7DD65C3A8432}"/>
                  </a:ext>
                </a:extLst>
              </p:cNvPr>
              <p:cNvSpPr/>
              <p:nvPr/>
            </p:nvSpPr>
            <p:spPr>
              <a:xfrm>
                <a:off x="1039851" y="5158674"/>
                <a:ext cx="126000" cy="12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77AAE87A-0115-4299-AF1E-9C026AB7FC1D}"/>
                  </a:ext>
                </a:extLst>
              </p:cNvPr>
              <p:cNvSpPr/>
              <p:nvPr/>
            </p:nvSpPr>
            <p:spPr>
              <a:xfrm>
                <a:off x="1039851" y="5362571"/>
                <a:ext cx="126000" cy="12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241822EB-3A4B-4EF7-83B0-F0CAFA1CD1FF}"/>
                  </a:ext>
                </a:extLst>
              </p:cNvPr>
              <p:cNvSpPr/>
              <p:nvPr/>
            </p:nvSpPr>
            <p:spPr>
              <a:xfrm>
                <a:off x="1039851" y="5566468"/>
                <a:ext cx="126000" cy="126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87EF9661-F05B-4555-B7D0-36B33E8B42BD}"/>
                  </a:ext>
                </a:extLst>
              </p:cNvPr>
              <p:cNvSpPr/>
              <p:nvPr/>
            </p:nvSpPr>
            <p:spPr>
              <a:xfrm>
                <a:off x="742851" y="5770365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3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 medium" pitchFamily="2" charset="0"/>
                    <a:ea typeface="Roboto medium" pitchFamily="2" charset="0"/>
                  </a:rPr>
                  <a:t>31/12</a:t>
                </a:r>
              </a:p>
            </p:txBody>
          </p:sp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44E2143B-C89B-46D6-BE96-1D3CB01F24A6}"/>
                  </a:ext>
                </a:extLst>
              </p:cNvPr>
              <p:cNvSpPr/>
              <p:nvPr/>
            </p:nvSpPr>
            <p:spPr>
              <a:xfrm>
                <a:off x="2122508" y="5080777"/>
                <a:ext cx="1099225" cy="5638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</a:rPr>
                  <a:t>LOTE MENSAL</a:t>
                </a:r>
              </a:p>
            </p:txBody>
          </p:sp>
          <p:sp>
            <p:nvSpPr>
              <p:cNvPr id="48" name="Retângulo: Cantos Arredondados 47">
                <a:extLst>
                  <a:ext uri="{FF2B5EF4-FFF2-40B4-BE49-F238E27FC236}">
                    <a16:creationId xmlns:a16="http://schemas.microsoft.com/office/drawing/2014/main" id="{3DA10D32-0208-4041-9DA2-E5C382929709}"/>
                  </a:ext>
                </a:extLst>
              </p:cNvPr>
              <p:cNvSpPr/>
              <p:nvPr/>
            </p:nvSpPr>
            <p:spPr>
              <a:xfrm>
                <a:off x="3579272" y="5080777"/>
                <a:ext cx="1311524" cy="5638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</a:rPr>
                  <a:t>MOTOR DE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</a:rPr>
                  <a:t>PROCESSAMENTO</a:t>
                </a:r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AD04E7EE-7D4A-4A51-8D97-C29CF5C6CE61}"/>
                  </a:ext>
                </a:extLst>
              </p:cNvPr>
              <p:cNvSpPr/>
              <p:nvPr/>
            </p:nvSpPr>
            <p:spPr>
              <a:xfrm>
                <a:off x="5220051" y="5080777"/>
                <a:ext cx="1099225" cy="5638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</a:rPr>
                  <a:t>DESTINO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65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A28722C5-6DBF-4FA0-B217-FD244D16D4C7}"/>
              </a:ext>
            </a:extLst>
          </p:cNvPr>
          <p:cNvSpPr txBox="1"/>
          <p:nvPr/>
        </p:nvSpPr>
        <p:spPr>
          <a:xfrm>
            <a:off x="1037708" y="1012199"/>
            <a:ext cx="5101834" cy="83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BATCH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F08240-62BC-4187-AC54-F4BD3FE02BCE}"/>
              </a:ext>
            </a:extLst>
          </p:cNvPr>
          <p:cNvSpPr txBox="1"/>
          <p:nvPr/>
        </p:nvSpPr>
        <p:spPr>
          <a:xfrm>
            <a:off x="1084171" y="1761682"/>
            <a:ext cx="51018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Processamento </a:t>
            </a:r>
          </a:p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dos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2656E8-00B7-4BA5-BBD9-295B815CA6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9" t="59999" r="55057" b="34111"/>
          <a:stretch/>
        </p:blipFill>
        <p:spPr>
          <a:xfrm>
            <a:off x="5335555" y="1194319"/>
            <a:ext cx="435428" cy="41365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2E99988-77D9-420D-BFB8-2B097A9A0944}"/>
              </a:ext>
            </a:extLst>
          </p:cNvPr>
          <p:cNvSpPr txBox="1"/>
          <p:nvPr/>
        </p:nvSpPr>
        <p:spPr>
          <a:xfrm>
            <a:off x="5920901" y="1159458"/>
            <a:ext cx="56355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Intervalos regulares de execução dos 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jobs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determinada por uma janela de tempo de acordo com </a:t>
            </a:r>
          </a:p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a necessidade</a:t>
            </a:r>
          </a:p>
        </p:txBody>
      </p:sp>
    </p:spTree>
    <p:extLst>
      <p:ext uri="{BB962C8B-B14F-4D97-AF65-F5344CB8AC3E}">
        <p14:creationId xmlns:p14="http://schemas.microsoft.com/office/powerpoint/2010/main" val="137681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A28722C5-6DBF-4FA0-B217-FD244D16D4C7}"/>
              </a:ext>
            </a:extLst>
          </p:cNvPr>
          <p:cNvSpPr txBox="1"/>
          <p:nvPr/>
        </p:nvSpPr>
        <p:spPr>
          <a:xfrm>
            <a:off x="1037708" y="1012199"/>
            <a:ext cx="5101834" cy="83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STREAM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F08240-62BC-4187-AC54-F4BD3FE02BCE}"/>
              </a:ext>
            </a:extLst>
          </p:cNvPr>
          <p:cNvSpPr txBox="1"/>
          <p:nvPr/>
        </p:nvSpPr>
        <p:spPr>
          <a:xfrm>
            <a:off x="1084171" y="1761682"/>
            <a:ext cx="51018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Processamento </a:t>
            </a:r>
          </a:p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dos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2656E8-00B7-4BA5-BBD9-295B815CA6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9" t="59999" r="55057" b="34111"/>
          <a:stretch/>
        </p:blipFill>
        <p:spPr>
          <a:xfrm>
            <a:off x="5335555" y="1194319"/>
            <a:ext cx="435428" cy="41365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2E99988-77D9-420D-BFB8-2B097A9A0944}"/>
              </a:ext>
            </a:extLst>
          </p:cNvPr>
          <p:cNvSpPr txBox="1"/>
          <p:nvPr/>
        </p:nvSpPr>
        <p:spPr>
          <a:xfrm>
            <a:off x="5920901" y="1159458"/>
            <a:ext cx="5635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O dado é processado pela arquitetura 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Stream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à medida </a:t>
            </a:r>
          </a:p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que ele nasce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5F774F-CD1F-45C5-A7EC-81646C09BDAA}"/>
              </a:ext>
            </a:extLst>
          </p:cNvPr>
          <p:cNvSpPr txBox="1"/>
          <p:nvPr/>
        </p:nvSpPr>
        <p:spPr>
          <a:xfrm>
            <a:off x="5911174" y="4547713"/>
            <a:ext cx="5392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Não existe delay entre a geração e o consumo da informação</a:t>
            </a:r>
          </a:p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prstClr val="black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prstClr val="black"/>
                </a:solidFill>
                <a:latin typeface="Roboto medium" pitchFamily="2" charset="0"/>
                <a:ea typeface="Roboto medium" pitchFamily="2" charset="0"/>
              </a:rPr>
              <a:t>Exemplo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medium" pitchFamily="2" charset="0"/>
                <a:ea typeface="Roboto medium" pitchFamily="2" charset="0"/>
              </a:rPr>
              <a:t>: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os dados gerados pelos sensores de uma fábrica são processados e usados à medida em que “nascem”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2DDE719-00A3-47B4-B9CA-2056D8FA6EB7}"/>
              </a:ext>
            </a:extLst>
          </p:cNvPr>
          <p:cNvGrpSpPr/>
          <p:nvPr/>
        </p:nvGrpSpPr>
        <p:grpSpPr>
          <a:xfrm>
            <a:off x="5930613" y="2819244"/>
            <a:ext cx="5399696" cy="1441471"/>
            <a:chOff x="5930613" y="2926248"/>
            <a:chExt cx="5399696" cy="1441471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AA69563E-63F3-4792-996A-A71FDB2D083B}"/>
                </a:ext>
              </a:extLst>
            </p:cNvPr>
            <p:cNvGrpSpPr/>
            <p:nvPr/>
          </p:nvGrpSpPr>
          <p:grpSpPr>
            <a:xfrm>
              <a:off x="5930613" y="2926248"/>
              <a:ext cx="2464357" cy="1441471"/>
              <a:chOff x="5930613" y="2790060"/>
              <a:chExt cx="2464357" cy="1441471"/>
            </a:xfrm>
          </p:grpSpPr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5C5F95D7-A61E-4A26-9016-0FC2EB710DD0}"/>
                  </a:ext>
                </a:extLst>
              </p:cNvPr>
              <p:cNvSpPr/>
              <p:nvPr/>
            </p:nvSpPr>
            <p:spPr>
              <a:xfrm>
                <a:off x="5936821" y="279006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</a:rPr>
                  <a:t>NOVO DADO</a:t>
                </a:r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EC4407D8-9334-48CA-91F4-B7516D32E583}"/>
                  </a:ext>
                </a:extLst>
              </p:cNvPr>
              <p:cNvSpPr/>
              <p:nvPr/>
            </p:nvSpPr>
            <p:spPr>
              <a:xfrm>
                <a:off x="6703344" y="279006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</a:rPr>
                  <a:t>NOVO DADO</a:t>
                </a: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9AADEED5-904E-4B14-97BA-67A71BCA80A6}"/>
                  </a:ext>
                </a:extLst>
              </p:cNvPr>
              <p:cNvSpPr/>
              <p:nvPr/>
            </p:nvSpPr>
            <p:spPr>
              <a:xfrm>
                <a:off x="7469867" y="2790060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</a:rPr>
                  <a:t>NOVO DADO</a:t>
                </a:r>
              </a:p>
            </p:txBody>
          </p:sp>
          <p:sp>
            <p:nvSpPr>
              <p:cNvPr id="24" name="Seta: para a Direita 23">
                <a:extLst>
                  <a:ext uri="{FF2B5EF4-FFF2-40B4-BE49-F238E27FC236}">
                    <a16:creationId xmlns:a16="http://schemas.microsoft.com/office/drawing/2014/main" id="{687F2982-376D-418F-BA8A-C186922CA83F}"/>
                  </a:ext>
                </a:extLst>
              </p:cNvPr>
              <p:cNvSpPr/>
              <p:nvPr/>
            </p:nvSpPr>
            <p:spPr>
              <a:xfrm>
                <a:off x="5930613" y="3609287"/>
                <a:ext cx="2464357" cy="622244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</a:rPr>
                  <a:t>TEMPO REAL</a:t>
                </a:r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9CBF08CC-C295-4D4D-A1A8-C3E1D50C0905}"/>
                </a:ext>
              </a:extLst>
            </p:cNvPr>
            <p:cNvGrpSpPr/>
            <p:nvPr/>
          </p:nvGrpSpPr>
          <p:grpSpPr>
            <a:xfrm>
              <a:off x="8404144" y="2996119"/>
              <a:ext cx="2926165" cy="602209"/>
              <a:chOff x="7830212" y="3271997"/>
              <a:chExt cx="3476351" cy="715438"/>
            </a:xfrm>
          </p:grpSpPr>
          <p:cxnSp>
            <p:nvCxnSpPr>
              <p:cNvPr id="39" name="Conector de Seta Reta 38">
                <a:extLst>
                  <a:ext uri="{FF2B5EF4-FFF2-40B4-BE49-F238E27FC236}">
                    <a16:creationId xmlns:a16="http://schemas.microsoft.com/office/drawing/2014/main" id="{DCF7308B-78FC-4724-9358-C8C496BF60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8579" y="3629715"/>
                <a:ext cx="337447" cy="1"/>
              </a:xfrm>
              <a:prstGeom prst="straightConnector1">
                <a:avLst/>
              </a:prstGeom>
              <a:ln>
                <a:solidFill>
                  <a:srgbClr val="ED14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791E0AE7-73CA-49CD-A8E2-7E735ACAD70A}"/>
                  </a:ext>
                </a:extLst>
              </p:cNvPr>
              <p:cNvSpPr/>
              <p:nvPr/>
            </p:nvSpPr>
            <p:spPr>
              <a:xfrm>
                <a:off x="7830212" y="3271997"/>
                <a:ext cx="1663982" cy="7154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</a:rPr>
                  <a:t>MOTOR DE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</a:rPr>
                  <a:t>PROCESSAMENTO</a:t>
                </a: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id="{B29EA87C-64B8-43D8-8E8C-728421B9D326}"/>
                  </a:ext>
                </a:extLst>
              </p:cNvPr>
              <p:cNvSpPr/>
              <p:nvPr/>
            </p:nvSpPr>
            <p:spPr>
              <a:xfrm>
                <a:off x="9911933" y="3271997"/>
                <a:ext cx="1394630" cy="7154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ED145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</a:rPr>
                  <a:t>DESTINO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332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A28722C5-6DBF-4FA0-B217-FD244D16D4C7}"/>
              </a:ext>
            </a:extLst>
          </p:cNvPr>
          <p:cNvSpPr txBox="1"/>
          <p:nvPr/>
        </p:nvSpPr>
        <p:spPr>
          <a:xfrm>
            <a:off x="1037708" y="1012199"/>
            <a:ext cx="5101834" cy="83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STREAM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F08240-62BC-4187-AC54-F4BD3FE02BCE}"/>
              </a:ext>
            </a:extLst>
          </p:cNvPr>
          <p:cNvSpPr txBox="1"/>
          <p:nvPr/>
        </p:nvSpPr>
        <p:spPr>
          <a:xfrm>
            <a:off x="1084171" y="1761682"/>
            <a:ext cx="51018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Processamento </a:t>
            </a:r>
          </a:p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HTF Light" pitchFamily="50" charset="0"/>
                <a:ea typeface="Roboto light" panose="02000000000000000000" pitchFamily="2" charset="0"/>
                <a:cs typeface="+mn-cs"/>
              </a:rPr>
              <a:t>dos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12656E8-00B7-4BA5-BBD9-295B815CA6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39" t="59999" r="55057" b="34111"/>
          <a:stretch/>
        </p:blipFill>
        <p:spPr>
          <a:xfrm>
            <a:off x="5335555" y="1194319"/>
            <a:ext cx="435428" cy="41365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2E99988-77D9-420D-BFB8-2B097A9A0944}"/>
              </a:ext>
            </a:extLst>
          </p:cNvPr>
          <p:cNvSpPr txBox="1"/>
          <p:nvPr/>
        </p:nvSpPr>
        <p:spPr>
          <a:xfrm>
            <a:off x="5920901" y="1159458"/>
            <a:ext cx="56355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Os 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jobs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 se mantêm em execução continuamente desde que os dados continuem sendo gerados pelos produtores</a:t>
            </a:r>
          </a:p>
        </p:txBody>
      </p:sp>
    </p:spTree>
    <p:extLst>
      <p:ext uri="{BB962C8B-B14F-4D97-AF65-F5344CB8AC3E}">
        <p14:creationId xmlns:p14="http://schemas.microsoft.com/office/powerpoint/2010/main" val="74631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D0CCA01-4C34-4AC5-8A3A-548259A79718}"/>
              </a:ext>
            </a:extLst>
          </p:cNvPr>
          <p:cNvSpPr txBox="1"/>
          <p:nvPr/>
        </p:nvSpPr>
        <p:spPr>
          <a:xfrm>
            <a:off x="1789814" y="2644171"/>
            <a:ext cx="86123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QUANDO 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Gotham HTF" pitchFamily="50" charset="0"/>
                <a:ea typeface="Roboto light" panose="02000000000000000000" pitchFamily="2" charset="0"/>
              </a:rPr>
              <a:t>ESCOLHER</a:t>
            </a: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 </a:t>
            </a:r>
          </a:p>
          <a:p>
            <a:pPr marL="0" marR="0" lvl="0" indent="0" algn="ctr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UMA OU OUTRA?</a:t>
            </a:r>
          </a:p>
        </p:txBody>
      </p:sp>
    </p:spTree>
    <p:extLst>
      <p:ext uri="{BB962C8B-B14F-4D97-AF65-F5344CB8AC3E}">
        <p14:creationId xmlns:p14="http://schemas.microsoft.com/office/powerpoint/2010/main" val="335504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DD42094-4C52-4300-82FB-3D94AEA45B07}"/>
              </a:ext>
            </a:extLst>
          </p:cNvPr>
          <p:cNvSpPr txBox="1"/>
          <p:nvPr/>
        </p:nvSpPr>
        <p:spPr>
          <a:xfrm>
            <a:off x="1319197" y="1021992"/>
            <a:ext cx="50593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BATCH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1467240-BAC0-44D1-A67B-333A7C95A36C}"/>
              </a:ext>
            </a:extLst>
          </p:cNvPr>
          <p:cNvGrpSpPr/>
          <p:nvPr/>
        </p:nvGrpSpPr>
        <p:grpSpPr>
          <a:xfrm>
            <a:off x="4968287" y="1206111"/>
            <a:ext cx="6276888" cy="830997"/>
            <a:chOff x="7759337" y="1316704"/>
            <a:chExt cx="7532264" cy="99719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3F26C55-135E-49B8-A7AF-727A7A88B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79DD7A8-B5CD-44BE-8DDC-02960E868E07}"/>
                </a:ext>
              </a:extLst>
            </p:cNvPr>
            <p:cNvSpPr txBox="1"/>
            <p:nvPr/>
          </p:nvSpPr>
          <p:spPr>
            <a:xfrm>
              <a:off x="8461752" y="1316704"/>
              <a:ext cx="6829849" cy="997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Usado quando o acesso ao histórico </a:t>
              </a:r>
            </a:p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é necessário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570B267-65DF-4D6F-B9EB-EEE84D27B9B0}"/>
              </a:ext>
            </a:extLst>
          </p:cNvPr>
          <p:cNvGrpSpPr/>
          <p:nvPr/>
        </p:nvGrpSpPr>
        <p:grpSpPr>
          <a:xfrm>
            <a:off x="4968287" y="2412340"/>
            <a:ext cx="5965603" cy="2698175"/>
            <a:chOff x="7759337" y="1316704"/>
            <a:chExt cx="7158723" cy="3237811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1E03AD2-5152-44E8-9B5F-C2645DA39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0613E30-49DE-43DE-9531-8083072527A7}"/>
                </a:ext>
              </a:extLst>
            </p:cNvPr>
            <p:cNvSpPr txBox="1"/>
            <p:nvPr/>
          </p:nvSpPr>
          <p:spPr>
            <a:xfrm>
              <a:off x="8461753" y="1316704"/>
              <a:ext cx="6456307" cy="3237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Usado quando o volume de dados processados é mais importante do que a velocidade</a:t>
              </a:r>
              <a:br>
                <a:rPr kumimoji="0" lang="pt-BR" sz="2667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</a:b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 </a:t>
              </a:r>
            </a:p>
            <a:p>
              <a:pPr marL="285750" marR="0" lvl="0" indent="-28575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AFAFAF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Análises exploratórias </a:t>
              </a:r>
            </a:p>
            <a:p>
              <a:pPr marL="285750" marR="0" lvl="0" indent="-28575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AFAFAF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Encontrar os clientes com potencial de saída </a:t>
              </a:r>
            </a:p>
            <a:p>
              <a:pPr marL="285750" marR="0" lvl="0" indent="-28575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AFAFAF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Encontrar os impactos de curto, médio ou longo    prazo de uma ação gerada pela empresa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33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DD42094-4C52-4300-82FB-3D94AEA45B07}"/>
              </a:ext>
            </a:extLst>
          </p:cNvPr>
          <p:cNvSpPr txBox="1"/>
          <p:nvPr/>
        </p:nvSpPr>
        <p:spPr>
          <a:xfrm>
            <a:off x="1319197" y="1021992"/>
            <a:ext cx="50593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809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STREAM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570B267-65DF-4D6F-B9EB-EEE84D27B9B0}"/>
              </a:ext>
            </a:extLst>
          </p:cNvPr>
          <p:cNvGrpSpPr/>
          <p:nvPr/>
        </p:nvGrpSpPr>
        <p:grpSpPr>
          <a:xfrm>
            <a:off x="4968287" y="1225566"/>
            <a:ext cx="5965603" cy="3436838"/>
            <a:chOff x="7759337" y="1316704"/>
            <a:chExt cx="7158723" cy="4124207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1E03AD2-5152-44E8-9B5F-C2645DA39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9" t="59999" r="55057" b="34111"/>
            <a:stretch/>
          </p:blipFill>
          <p:spPr>
            <a:xfrm>
              <a:off x="7759337" y="1358537"/>
              <a:ext cx="522514" cy="496389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0613E30-49DE-43DE-9531-8083072527A7}"/>
                </a:ext>
              </a:extLst>
            </p:cNvPr>
            <p:cNvSpPr txBox="1"/>
            <p:nvPr/>
          </p:nvSpPr>
          <p:spPr>
            <a:xfrm>
              <a:off x="8461753" y="1316704"/>
              <a:ext cx="6456307" cy="4124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Usado quando a velocidade de análise ou resposta é mais importante do que o volume processado</a:t>
              </a:r>
              <a:br>
                <a:rPr kumimoji="0" lang="pt-BR" sz="2667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</a:br>
              <a:r>
                <a:rPr kumimoji="0" lang="pt-B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5F5F5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 </a:t>
              </a:r>
            </a:p>
            <a:p>
              <a:pPr marL="285750" marR="0" lvl="0" indent="-28575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AFAFAF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Detecção de fraude</a:t>
              </a:r>
            </a:p>
            <a:p>
              <a:pPr marL="285750" marR="0" lvl="0" indent="-28575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AFAFAF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Monitoramento operacional (troca ou regulação         de sensores, filas em </a:t>
              </a:r>
              <a:r>
                <a:rPr kumimoji="0" lang="pt-B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FAFAF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call</a:t>
              </a: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AFAFAF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 centers)</a:t>
              </a:r>
            </a:p>
            <a:p>
              <a:pPr marL="285750" marR="0" lvl="0" indent="-285750" algn="l" defTabSz="380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AFAFAF"/>
                  </a:solidFill>
                  <a:effectLst/>
                  <a:uLnTx/>
                  <a:uFillTx/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rPr>
                <a:t>Inferência em dados novos realizada por modelos treinados previamente (análise de sentimento em redes sociais, oferta de produtos de acordo com navegação no app ou site)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509072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8740B4C0987B4D86879E800A26E446" ma:contentTypeVersion="15" ma:contentTypeDescription="Crie um novo documento." ma:contentTypeScope="" ma:versionID="ee4cd191cbf4558c715df92246d92f6a">
  <xsd:schema xmlns:xsd="http://www.w3.org/2001/XMLSchema" xmlns:xs="http://www.w3.org/2001/XMLSchema" xmlns:p="http://schemas.microsoft.com/office/2006/metadata/properties" xmlns:ns2="2220af93-035a-443f-80b0-3b9b401ad9a6" xmlns:ns3="d48fd270-4a57-47e1-b674-c7d4969804ad" targetNamespace="http://schemas.microsoft.com/office/2006/metadata/properties" ma:root="true" ma:fieldsID="109ea137a2eb25086a7f4c7056070476" ns2:_="" ns3:_="">
    <xsd:import namespace="2220af93-035a-443f-80b0-3b9b401ad9a6"/>
    <xsd:import namespace="d48fd270-4a57-47e1-b674-c7d496980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af93-035a-443f-80b0-3b9b401ad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fd270-4a57-47e1-b674-c7d4969804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04c2c100-d553-4c8e-a0cc-71e94ec5782d}" ma:internalName="TaxCatchAll" ma:showField="CatchAllData" ma:web="d48fd270-4a57-47e1-b674-c7d4969804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8fd270-4a57-47e1-b674-c7d4969804ad" xsi:nil="true"/>
    <lcf76f155ced4ddcb4097134ff3c332f xmlns="2220af93-035a-443f-80b0-3b9b401ad9a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42D09BA-4C79-4ED2-9313-5C514D8684E4}"/>
</file>

<file path=customXml/itemProps2.xml><?xml version="1.0" encoding="utf-8"?>
<ds:datastoreItem xmlns:ds="http://schemas.openxmlformats.org/officeDocument/2006/customXml" ds:itemID="{5FDDF932-B824-46EF-AA5F-0E2A5F4EDA92}"/>
</file>

<file path=customXml/itemProps3.xml><?xml version="1.0" encoding="utf-8"?>
<ds:datastoreItem xmlns:ds="http://schemas.openxmlformats.org/officeDocument/2006/customXml" ds:itemID="{747E991C-0537-4723-9493-2E73B071678F}"/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842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Gotham HTF</vt:lpstr>
      <vt:lpstr>Gotham HTF Book</vt:lpstr>
      <vt:lpstr>Gotham HTF Light</vt:lpstr>
      <vt:lpstr>Roboto</vt:lpstr>
      <vt:lpstr>Roboto light</vt:lpstr>
      <vt:lpstr>Roboto medium</vt:lpstr>
      <vt:lpstr>1_Tema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FLINK X SPARK Benchmarking Yahoo, case 4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x Betch – Processamento dos dados</dc:title>
  <dc:creator>Vinícius Santos</dc:creator>
  <cp:lastModifiedBy>Tabata Chorwat</cp:lastModifiedBy>
  <cp:revision>16</cp:revision>
  <dcterms:created xsi:type="dcterms:W3CDTF">2024-02-24T10:45:50Z</dcterms:created>
  <dcterms:modified xsi:type="dcterms:W3CDTF">2024-04-23T21:43:55Z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0x010100968740B4C0987B4D86879E800A26E446</vt:lpwstr>
  </property>
</Properties>
</file>