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76" r:id="rId3"/>
    <p:sldId id="269" r:id="rId4"/>
    <p:sldId id="256" r:id="rId5"/>
    <p:sldId id="383" r:id="rId6"/>
    <p:sldId id="385" r:id="rId7"/>
    <p:sldId id="258" r:id="rId8"/>
    <p:sldId id="259" r:id="rId9"/>
    <p:sldId id="386" r:id="rId10"/>
    <p:sldId id="387" r:id="rId11"/>
    <p:sldId id="262" r:id="rId12"/>
    <p:sldId id="265" r:id="rId13"/>
    <p:sldId id="266" r:id="rId14"/>
    <p:sldId id="263" r:id="rId15"/>
    <p:sldId id="388" r:id="rId16"/>
    <p:sldId id="389" r:id="rId17"/>
    <p:sldId id="390" r:id="rId18"/>
    <p:sldId id="391" r:id="rId19"/>
    <p:sldId id="291" r:id="rId20"/>
    <p:sldId id="393" r:id="rId21"/>
    <p:sldId id="394" r:id="rId22"/>
    <p:sldId id="395" r:id="rId23"/>
    <p:sldId id="396" r:id="rId24"/>
    <p:sldId id="397" r:id="rId25"/>
    <p:sldId id="382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932E7FA-6DA5-467A-F5F5-136BDA6CD00D}" name="Thayse Tarossi" initials="TT" userId="5e783b4b369ff7f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F5F5F5"/>
    <a:srgbClr val="757575"/>
    <a:srgbClr val="AFAFAF"/>
    <a:srgbClr val="D30F59"/>
    <a:srgbClr val="FF5A00"/>
    <a:srgbClr val="FF6699"/>
    <a:srgbClr val="BFBFBF"/>
    <a:srgbClr val="6BE374"/>
    <a:srgbClr val="00B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E2C2A5-AC79-1DDE-F935-E8116A0060D3}" v="3" dt="2024-04-23T16:41:56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2" d="100"/>
          <a:sy n="42" d="100"/>
        </p:scale>
        <p:origin x="72" y="7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ustomXml" Target="../customXml/item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36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35" Type="http://schemas.openxmlformats.org/officeDocument/2006/relationships/customXml" Target="../customXml/item2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5AC4A-46F5-4C87-93B9-9B0EDC8E2C95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F8290-F8EF-4C08-B8E7-792BBBFE3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469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1FA09-10C1-B3A2-8FC8-2ADBDAD3B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1A472F-860B-DFAC-BB7C-518B7B3C6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759167-334E-AA54-D1FD-0924AB47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B1FE-CBB7-41A3-B38D-E660D2909FB3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3609F5-AD3E-BFE7-2A00-05AFEC53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10E31C-60C5-9718-3ACD-9BFC327A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0CF2-64AE-4218-A490-F7FB49B8F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19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50411-2D2F-DEE6-562B-0C6F3AB0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08AF08-405B-2AA4-03FD-D8DD80323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34A89B-C8B8-532E-5DBB-667B2608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B1FE-CBB7-41A3-B38D-E660D2909FB3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E19CD7-04AB-69C3-5558-3C964A8D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569D41-6A7C-645A-F43C-E368156C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0CF2-64AE-4218-A490-F7FB49B8F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23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06FE53-FB54-3D42-5130-AE0F1D900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57954A-71AC-A721-0F5B-182FEF6CF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8C7763-54F2-B16E-01DE-AFB10BE6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B1FE-CBB7-41A3-B38D-E660D2909FB3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C66809-525B-524A-2A9A-B2984B54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F1043B-D906-0E1B-885C-D8433A33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0CF2-64AE-4218-A490-F7FB49B8F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494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0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602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536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707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867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7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25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140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85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FD304-D93D-282C-5EEE-FA288C71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F013D8-E0E7-B6D6-9777-5F2D256AC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6B0096-ADB5-4311-FACE-5DC41A4C5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B1FE-CBB7-41A3-B38D-E660D2909FB3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2BED1E-DC45-9589-149E-7A91C0BC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AF50C6-CF3E-E5C4-8D89-14AA1BA8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0CF2-64AE-4218-A490-F7FB49B8F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049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3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0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0845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5835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0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5450E-2A9E-B6F9-794A-9467B405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336310-4D4D-A3DE-4A5B-71DBFE1D1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28405F-E9F9-8450-413D-AF95C946C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B1FE-CBB7-41A3-B38D-E660D2909FB3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A0C329-D5C5-E4F6-BC7D-9C9CFA9E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2BFCF1-24EC-C5F0-6628-60D1D24C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0CF2-64AE-4218-A490-F7FB49B8F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64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31EE9-7EED-9396-EFC3-3E934586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5CFEF1-3E6B-C1D4-5BE7-3DFF6B2FB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E2FAA6-3439-7632-B3F1-935514DA8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7212BE-E2B5-4950-152F-580E568E0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B1FE-CBB7-41A3-B38D-E660D2909FB3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893A1D-CC1A-34EF-ABC4-2CC32BE5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434309-2F43-AAD3-0C17-9E7A7BBD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0CF2-64AE-4218-A490-F7FB49B8F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09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949D6-6B74-80F6-0099-4E50757B3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02506D-9E7D-5EAF-DEC3-19239945B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9EA730-3A82-5552-3B38-4C8FE379F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1A42D9-D0D6-92B5-340B-07B188418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F653222-4151-46C8-7EE4-8A4012390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42D02CA-96DF-89D9-1AE2-E220019B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B1FE-CBB7-41A3-B38D-E660D2909FB3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BE64F47-1985-CC67-F2CE-FBF4F20B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F5B48C4-FB55-BD84-5087-BC5549DF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0CF2-64AE-4218-A490-F7FB49B8F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35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3C956-A0DB-B83E-3A3D-7D0A3C0E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81FCD8D-E2BD-F012-F826-E0773B87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B1FE-CBB7-41A3-B38D-E660D2909FB3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17FC02-6E9E-0D90-2C8A-2585EC84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E187888-2080-DE1C-DB98-3BC7FEB03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0CF2-64AE-4218-A490-F7FB49B8F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44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9A465DB-028F-F49C-8105-563E26B0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B1FE-CBB7-41A3-B38D-E660D2909FB3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034E33B-BD7E-2783-0DC1-BECF9F05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BD1867-B450-EAEC-D1D1-B93EDD72E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0CF2-64AE-4218-A490-F7FB49B8F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3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D03D6-70B7-0242-B724-AC2B24799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5E3251-E8A5-B1D5-1DF4-78BA6B0CF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6D14DA-8F30-5441-0D07-103D20314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46EF3B-1F69-34D7-A6E9-DD6D6DBAD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B1FE-CBB7-41A3-B38D-E660D2909FB3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8F5A45-E4CA-9AD7-D9DC-6D3E57065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5993F0-1FAA-5065-C5B8-ACAA3FEF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0CF2-64AE-4218-A490-F7FB49B8F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28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DF54B-85F2-53C5-5BCF-1F63771E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3F92DFE-CB82-B211-532C-66F16D1A9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EB880C-8C8B-9E99-688B-B25511F32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E6D58B-E82F-F877-631F-8A3922114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B1FE-CBB7-41A3-B38D-E660D2909FB3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A0ADC4-66BF-AF2B-0351-D9FD85B9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5E1140-E11C-6761-1E90-65A26763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0CF2-64AE-4218-A490-F7FB49B8F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80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E47EE70-1A1C-237F-D657-208AA3BF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822D3C-EF3E-5DCC-4367-B6E028F1F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965F63-9B5E-6FC3-A42A-8B97E7922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0B1FE-CBB7-41A3-B38D-E660D2909FB3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D2F13A-654B-7D16-CB63-382FCC7D2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A7CFAE-7E04-4E5E-B3F6-8DF77B673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90CF2-64AE-4218-A490-F7FB49B8F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77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5D045-B26C-42B0-A375-DBE65EA43142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278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18" Type="http://schemas.openxmlformats.org/officeDocument/2006/relationships/image" Target="../media/image27.sv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6.png"/><Relationship Id="rId2" Type="http://schemas.openxmlformats.org/officeDocument/2006/relationships/image" Target="../media/image2.png"/><Relationship Id="rId16" Type="http://schemas.openxmlformats.org/officeDocument/2006/relationships/image" Target="../media/image25.svg"/><Relationship Id="rId20" Type="http://schemas.openxmlformats.org/officeDocument/2006/relationships/image" Target="../media/image2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24" Type="http://schemas.openxmlformats.org/officeDocument/2006/relationships/image" Target="../media/image33.sv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svg"/><Relationship Id="rId19" Type="http://schemas.openxmlformats.org/officeDocument/2006/relationships/image" Target="../media/image28.pn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Relationship Id="rId22" Type="http://schemas.openxmlformats.org/officeDocument/2006/relationships/image" Target="../media/image3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18" Type="http://schemas.openxmlformats.org/officeDocument/2006/relationships/image" Target="../media/image27.sv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6.png"/><Relationship Id="rId2" Type="http://schemas.openxmlformats.org/officeDocument/2006/relationships/image" Target="../media/image2.png"/><Relationship Id="rId16" Type="http://schemas.openxmlformats.org/officeDocument/2006/relationships/image" Target="../media/image25.svg"/><Relationship Id="rId20" Type="http://schemas.openxmlformats.org/officeDocument/2006/relationships/image" Target="../media/image2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24" Type="http://schemas.openxmlformats.org/officeDocument/2006/relationships/image" Target="../media/image33.sv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svg"/><Relationship Id="rId19" Type="http://schemas.openxmlformats.org/officeDocument/2006/relationships/image" Target="../media/image28.pn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Relationship Id="rId22" Type="http://schemas.openxmlformats.org/officeDocument/2006/relationships/image" Target="../media/image3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7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33.svg"/><Relationship Id="rId2" Type="http://schemas.openxmlformats.org/officeDocument/2006/relationships/image" Target="../media/image12.png"/><Relationship Id="rId16" Type="http://schemas.openxmlformats.org/officeDocument/2006/relationships/image" Target="../media/image32.png"/><Relationship Id="rId20" Type="http://schemas.openxmlformats.org/officeDocument/2006/relationships/image" Target="../media/image2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31.svg"/><Relationship Id="rId10" Type="http://schemas.openxmlformats.org/officeDocument/2006/relationships/image" Target="../media/image20.png"/><Relationship Id="rId19" Type="http://schemas.openxmlformats.org/officeDocument/2006/relationships/image" Target="../media/image28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1.svg"/><Relationship Id="rId5" Type="http://schemas.openxmlformats.org/officeDocument/2006/relationships/image" Target="../media/image36.png"/><Relationship Id="rId10" Type="http://schemas.openxmlformats.org/officeDocument/2006/relationships/image" Target="../media/image30.png"/><Relationship Id="rId4" Type="http://schemas.openxmlformats.org/officeDocument/2006/relationships/image" Target="../media/image15.svg"/><Relationship Id="rId9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8F1B788-3E0D-4CF2-8125-85FF0B0FF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D01C231-B0CF-4F60-8D57-AE4AC476CB5C}"/>
              </a:ext>
            </a:extLst>
          </p:cNvPr>
          <p:cNvSpPr txBox="1"/>
          <p:nvPr/>
        </p:nvSpPr>
        <p:spPr>
          <a:xfrm>
            <a:off x="992666" y="2037903"/>
            <a:ext cx="937407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750" b="0" i="0" u="none" strike="noStrike" kern="120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Big Data Pipelines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03EB35A-3761-423D-8526-92BCD0EDD983}"/>
              </a:ext>
            </a:extLst>
          </p:cNvPr>
          <p:cNvSpPr txBox="1"/>
          <p:nvPr/>
        </p:nvSpPr>
        <p:spPr>
          <a:xfrm>
            <a:off x="939500" y="2680770"/>
            <a:ext cx="89753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000" b="0" i="0" u="none" strike="noStrike" kern="120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Gotham HTF Book" pitchFamily="50" charset="0"/>
                <a:ea typeface="Roboto light" panose="02000000000000000000" pitchFamily="2" charset="0"/>
                <a:cs typeface="+mn-cs"/>
              </a:rPr>
              <a:t>FERRAMENTAS BATCH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4328DB0-8C94-48CA-9267-B9ABABBF78D2}"/>
              </a:ext>
            </a:extLst>
          </p:cNvPr>
          <p:cNvSpPr txBox="1"/>
          <p:nvPr/>
        </p:nvSpPr>
        <p:spPr>
          <a:xfrm>
            <a:off x="974944" y="5781931"/>
            <a:ext cx="3968903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750" b="0" i="0" u="none" strike="noStrike" kern="1200" cap="none" spc="0" normalizeH="0" baseline="0" noProof="0" dirty="0">
                <a:ln>
                  <a:noFill/>
                </a:ln>
                <a:solidFill>
                  <a:srgbClr val="ED145B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Vinicius dos Santos</a:t>
            </a:r>
          </a:p>
        </p:txBody>
      </p:sp>
    </p:spTree>
    <p:extLst>
      <p:ext uri="{BB962C8B-B14F-4D97-AF65-F5344CB8AC3E}">
        <p14:creationId xmlns:p14="http://schemas.microsoft.com/office/powerpoint/2010/main" val="4212599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Agrupar 39">
            <a:extLst>
              <a:ext uri="{FF2B5EF4-FFF2-40B4-BE49-F238E27FC236}">
                <a16:creationId xmlns:a16="http://schemas.microsoft.com/office/drawing/2014/main" id="{47B9B093-3572-46DB-B447-F5B3F8212B0E}"/>
              </a:ext>
            </a:extLst>
          </p:cNvPr>
          <p:cNvGrpSpPr/>
          <p:nvPr/>
        </p:nvGrpSpPr>
        <p:grpSpPr>
          <a:xfrm>
            <a:off x="1311581" y="1534789"/>
            <a:ext cx="9568839" cy="3788423"/>
            <a:chOff x="852237" y="1725700"/>
            <a:chExt cx="9568839" cy="3788423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42AE63FE-0EB5-DC07-D5E2-D639B54CE67E}"/>
                </a:ext>
              </a:extLst>
            </p:cNvPr>
            <p:cNvSpPr/>
            <p:nvPr/>
          </p:nvSpPr>
          <p:spPr>
            <a:xfrm>
              <a:off x="2936240" y="2225041"/>
              <a:ext cx="3545886" cy="27025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ED145B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D10FD254-B582-FA22-D69E-5C34C1916E33}"/>
                </a:ext>
              </a:extLst>
            </p:cNvPr>
            <p:cNvSpPr/>
            <p:nvPr/>
          </p:nvSpPr>
          <p:spPr>
            <a:xfrm>
              <a:off x="3647440" y="2605003"/>
              <a:ext cx="306000" cy="306000"/>
            </a:xfrm>
            <a:prstGeom prst="rect">
              <a:avLst/>
            </a:prstGeom>
            <a:solidFill>
              <a:srgbClr val="00B0C9"/>
            </a:solidFill>
            <a:ln>
              <a:solidFill>
                <a:srgbClr val="00B0C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4E3AB27-822E-118A-AA1E-581ECACE23F5}"/>
                </a:ext>
              </a:extLst>
            </p:cNvPr>
            <p:cNvSpPr/>
            <p:nvPr/>
          </p:nvSpPr>
          <p:spPr>
            <a:xfrm>
              <a:off x="4124960" y="2605003"/>
              <a:ext cx="306000" cy="306000"/>
            </a:xfrm>
            <a:prstGeom prst="rect">
              <a:avLst/>
            </a:prstGeom>
            <a:solidFill>
              <a:srgbClr val="00B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DE718D8-8C42-73A6-B8C9-5649715031BA}"/>
                </a:ext>
              </a:extLst>
            </p:cNvPr>
            <p:cNvSpPr/>
            <p:nvPr/>
          </p:nvSpPr>
          <p:spPr>
            <a:xfrm>
              <a:off x="4570202" y="2605003"/>
              <a:ext cx="306000" cy="306000"/>
            </a:xfrm>
            <a:prstGeom prst="rect">
              <a:avLst/>
            </a:prstGeom>
            <a:solidFill>
              <a:srgbClr val="00B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7C914B24-4E51-6E4A-E872-45AF623BAE31}"/>
                </a:ext>
              </a:extLst>
            </p:cNvPr>
            <p:cNvSpPr/>
            <p:nvPr/>
          </p:nvSpPr>
          <p:spPr>
            <a:xfrm>
              <a:off x="5060579" y="2605003"/>
              <a:ext cx="306000" cy="30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539675F4-B19B-07C4-23FD-8D85D3CE8D2C}"/>
                </a:ext>
              </a:extLst>
            </p:cNvPr>
            <p:cNvSpPr/>
            <p:nvPr/>
          </p:nvSpPr>
          <p:spPr>
            <a:xfrm>
              <a:off x="5550956" y="2605003"/>
              <a:ext cx="306000" cy="30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F7BD504-456F-5D27-281F-41BDC83F1360}"/>
                </a:ext>
              </a:extLst>
            </p:cNvPr>
            <p:cNvSpPr/>
            <p:nvPr/>
          </p:nvSpPr>
          <p:spPr>
            <a:xfrm>
              <a:off x="3647440" y="3146104"/>
              <a:ext cx="306000" cy="306000"/>
            </a:xfrm>
            <a:prstGeom prst="rect">
              <a:avLst/>
            </a:prstGeom>
            <a:solidFill>
              <a:srgbClr val="8D7A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76DAD792-FF1D-3796-F92A-5840E6FDDA6A}"/>
                </a:ext>
              </a:extLst>
            </p:cNvPr>
            <p:cNvSpPr/>
            <p:nvPr/>
          </p:nvSpPr>
          <p:spPr>
            <a:xfrm>
              <a:off x="4124960" y="3146104"/>
              <a:ext cx="306000" cy="306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A058903C-95B8-EE2F-C2C0-66329E0F0956}"/>
                </a:ext>
              </a:extLst>
            </p:cNvPr>
            <p:cNvSpPr/>
            <p:nvPr/>
          </p:nvSpPr>
          <p:spPr>
            <a:xfrm>
              <a:off x="4570202" y="3146104"/>
              <a:ext cx="306000" cy="306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26B74870-A65C-35C2-602F-66A69FBFDDC5}"/>
                </a:ext>
              </a:extLst>
            </p:cNvPr>
            <p:cNvSpPr/>
            <p:nvPr/>
          </p:nvSpPr>
          <p:spPr>
            <a:xfrm>
              <a:off x="5060579" y="3146104"/>
              <a:ext cx="306000" cy="306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F7209E36-85DB-0778-C167-0919FC2AD3B1}"/>
                </a:ext>
              </a:extLst>
            </p:cNvPr>
            <p:cNvSpPr/>
            <p:nvPr/>
          </p:nvSpPr>
          <p:spPr>
            <a:xfrm>
              <a:off x="5550956" y="3146104"/>
              <a:ext cx="306000" cy="306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910CE25D-393F-85B8-B38B-2CB82AE10613}"/>
                </a:ext>
              </a:extLst>
            </p:cNvPr>
            <p:cNvSpPr/>
            <p:nvPr/>
          </p:nvSpPr>
          <p:spPr>
            <a:xfrm>
              <a:off x="3647440" y="3712280"/>
              <a:ext cx="306000" cy="306000"/>
            </a:xfrm>
            <a:prstGeom prst="rect">
              <a:avLst/>
            </a:prstGeom>
            <a:solidFill>
              <a:srgbClr val="FF9B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FA71817-E229-6260-846D-476884850A35}"/>
                </a:ext>
              </a:extLst>
            </p:cNvPr>
            <p:cNvSpPr/>
            <p:nvPr/>
          </p:nvSpPr>
          <p:spPr>
            <a:xfrm>
              <a:off x="4124960" y="3712280"/>
              <a:ext cx="306000" cy="306000"/>
            </a:xfrm>
            <a:prstGeom prst="rect">
              <a:avLst/>
            </a:prstGeom>
            <a:solidFill>
              <a:srgbClr val="FF5A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47B18768-3FCD-349F-3B48-8088A240DEB5}"/>
                </a:ext>
              </a:extLst>
            </p:cNvPr>
            <p:cNvSpPr/>
            <p:nvPr/>
          </p:nvSpPr>
          <p:spPr>
            <a:xfrm>
              <a:off x="4570202" y="3712280"/>
              <a:ext cx="306000" cy="306000"/>
            </a:xfrm>
            <a:prstGeom prst="rect">
              <a:avLst/>
            </a:prstGeom>
            <a:solidFill>
              <a:srgbClr val="FF9B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18704EAC-6327-55F3-DA56-4834C6755953}"/>
                </a:ext>
              </a:extLst>
            </p:cNvPr>
            <p:cNvSpPr/>
            <p:nvPr/>
          </p:nvSpPr>
          <p:spPr>
            <a:xfrm>
              <a:off x="5060579" y="3712280"/>
              <a:ext cx="306000" cy="306000"/>
            </a:xfrm>
            <a:prstGeom prst="rect">
              <a:avLst/>
            </a:prstGeom>
            <a:solidFill>
              <a:srgbClr val="FF5A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5F296B54-F0F2-71B6-26DA-87C77981662C}"/>
                </a:ext>
              </a:extLst>
            </p:cNvPr>
            <p:cNvSpPr/>
            <p:nvPr/>
          </p:nvSpPr>
          <p:spPr>
            <a:xfrm>
              <a:off x="5550956" y="3712280"/>
              <a:ext cx="306000" cy="306000"/>
            </a:xfrm>
            <a:prstGeom prst="rect">
              <a:avLst/>
            </a:prstGeom>
            <a:solidFill>
              <a:srgbClr val="FF9B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70EA04CB-B66A-E3C7-3DDF-CA32E533DB6B}"/>
                </a:ext>
              </a:extLst>
            </p:cNvPr>
            <p:cNvSpPr/>
            <p:nvPr/>
          </p:nvSpPr>
          <p:spPr>
            <a:xfrm>
              <a:off x="3647440" y="4218940"/>
              <a:ext cx="306000" cy="30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6982FA18-E984-2736-4A1F-B37E15A6B319}"/>
                </a:ext>
              </a:extLst>
            </p:cNvPr>
            <p:cNvSpPr/>
            <p:nvPr/>
          </p:nvSpPr>
          <p:spPr>
            <a:xfrm>
              <a:off x="4124960" y="4218940"/>
              <a:ext cx="306000" cy="30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999ECE68-4980-6036-AD2B-5F94CF9389E9}"/>
                </a:ext>
              </a:extLst>
            </p:cNvPr>
            <p:cNvSpPr/>
            <p:nvPr/>
          </p:nvSpPr>
          <p:spPr>
            <a:xfrm>
              <a:off x="4570202" y="4218940"/>
              <a:ext cx="306000" cy="30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901491C-328A-2ECE-876F-0509C0C4D7D3}"/>
                </a:ext>
              </a:extLst>
            </p:cNvPr>
            <p:cNvSpPr/>
            <p:nvPr/>
          </p:nvSpPr>
          <p:spPr>
            <a:xfrm>
              <a:off x="5060579" y="4218940"/>
              <a:ext cx="306000" cy="30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9A1EB703-9B01-8A47-7DD1-42E0BEA6BD5F}"/>
                </a:ext>
              </a:extLst>
            </p:cNvPr>
            <p:cNvSpPr/>
            <p:nvPr/>
          </p:nvSpPr>
          <p:spPr>
            <a:xfrm>
              <a:off x="5550956" y="4218940"/>
              <a:ext cx="306000" cy="30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69E35F84-06A2-9F89-6817-2FABE9E37E49}"/>
                </a:ext>
              </a:extLst>
            </p:cNvPr>
            <p:cNvSpPr/>
            <p:nvPr/>
          </p:nvSpPr>
          <p:spPr>
            <a:xfrm>
              <a:off x="3202198" y="2605003"/>
              <a:ext cx="306000" cy="30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5B7E3904-CFF8-02D0-D71D-A76F25654C39}"/>
                </a:ext>
              </a:extLst>
            </p:cNvPr>
            <p:cNvSpPr/>
            <p:nvPr/>
          </p:nvSpPr>
          <p:spPr>
            <a:xfrm>
              <a:off x="3202198" y="3146104"/>
              <a:ext cx="306000" cy="30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B7CE417F-E39F-96D3-C00D-D352F99781CF}"/>
                </a:ext>
              </a:extLst>
            </p:cNvPr>
            <p:cNvSpPr/>
            <p:nvPr/>
          </p:nvSpPr>
          <p:spPr>
            <a:xfrm>
              <a:off x="3202198" y="3712280"/>
              <a:ext cx="306000" cy="30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CCE22041-AAF3-CDFC-0A6D-DC9A2B221397}"/>
                </a:ext>
              </a:extLst>
            </p:cNvPr>
            <p:cNvSpPr/>
            <p:nvPr/>
          </p:nvSpPr>
          <p:spPr>
            <a:xfrm>
              <a:off x="3202198" y="4218940"/>
              <a:ext cx="306000" cy="30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FBC68144-603A-B31B-0471-DCB2194B60BF}"/>
                </a:ext>
              </a:extLst>
            </p:cNvPr>
            <p:cNvSpPr txBox="1"/>
            <p:nvPr/>
          </p:nvSpPr>
          <p:spPr>
            <a:xfrm>
              <a:off x="5930804" y="2607283"/>
              <a:ext cx="394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Roboto" pitchFamily="2" charset="0"/>
                  <a:ea typeface="Roboto" pitchFamily="2" charset="0"/>
                </a:rPr>
                <a:t>P1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E124F306-F31E-11D7-1A65-3A4D5AB6F685}"/>
                </a:ext>
              </a:extLst>
            </p:cNvPr>
            <p:cNvSpPr txBox="1"/>
            <p:nvPr/>
          </p:nvSpPr>
          <p:spPr>
            <a:xfrm>
              <a:off x="5930804" y="3162679"/>
              <a:ext cx="394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Roboto" pitchFamily="2" charset="0"/>
                  <a:ea typeface="Roboto" pitchFamily="2" charset="0"/>
                </a:rPr>
                <a:t>P2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BACA2078-4439-14E8-70D4-531AF4641CD5}"/>
                </a:ext>
              </a:extLst>
            </p:cNvPr>
            <p:cNvSpPr txBox="1"/>
            <p:nvPr/>
          </p:nvSpPr>
          <p:spPr>
            <a:xfrm>
              <a:off x="5930804" y="3718075"/>
              <a:ext cx="394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Roboto" pitchFamily="2" charset="0"/>
                  <a:ea typeface="Roboto" pitchFamily="2" charset="0"/>
                </a:rPr>
                <a:t>P3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7E87F970-829A-851F-71F5-D64067458983}"/>
                </a:ext>
              </a:extLst>
            </p:cNvPr>
            <p:cNvSpPr txBox="1"/>
            <p:nvPr/>
          </p:nvSpPr>
          <p:spPr>
            <a:xfrm>
              <a:off x="5930804" y="4273472"/>
              <a:ext cx="394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Roboto" pitchFamily="2" charset="0"/>
                  <a:ea typeface="Roboto" pitchFamily="2" charset="0"/>
                </a:rPr>
                <a:t>P4</a:t>
              </a:r>
            </a:p>
          </p:txBody>
        </p:sp>
        <p:pic>
          <p:nvPicPr>
            <p:cNvPr id="4100" name="Picture 4" descr="Mobile App icon PNG and SVG Vector Free Download">
              <a:extLst>
                <a:ext uri="{FF2B5EF4-FFF2-40B4-BE49-F238E27FC236}">
                  <a16:creationId xmlns:a16="http://schemas.microsoft.com/office/drawing/2014/main" id="{0AB7639F-0573-8620-9AC7-27396806EB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908" y="2586479"/>
              <a:ext cx="377507" cy="649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Website - Free computer icons">
              <a:extLst>
                <a:ext uri="{FF2B5EF4-FFF2-40B4-BE49-F238E27FC236}">
                  <a16:creationId xmlns:a16="http://schemas.microsoft.com/office/drawing/2014/main" id="{BF132DF3-DED7-53D7-73AA-E1F7428AD9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237" y="3638704"/>
              <a:ext cx="602848" cy="602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1BEB1D47-970A-A421-6624-766FB617F433}"/>
                </a:ext>
              </a:extLst>
            </p:cNvPr>
            <p:cNvCxnSpPr>
              <a:cxnSpLocks/>
              <a:stCxn id="4100" idx="3"/>
              <a:endCxn id="28" idx="1"/>
            </p:cNvCxnSpPr>
            <p:nvPr/>
          </p:nvCxnSpPr>
          <p:spPr>
            <a:xfrm flipV="1">
              <a:off x="1342415" y="2758003"/>
              <a:ext cx="1859783" cy="153000"/>
            </a:xfrm>
            <a:prstGeom prst="straightConnector1">
              <a:avLst/>
            </a:prstGeom>
            <a:ln w="28575">
              <a:solidFill>
                <a:srgbClr val="75757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566DC13E-434C-9946-3A52-006E218F34FF}"/>
                </a:ext>
              </a:extLst>
            </p:cNvPr>
            <p:cNvCxnSpPr>
              <a:cxnSpLocks/>
              <a:stCxn id="4100" idx="3"/>
              <a:endCxn id="29" idx="1"/>
            </p:cNvCxnSpPr>
            <p:nvPr/>
          </p:nvCxnSpPr>
          <p:spPr>
            <a:xfrm>
              <a:off x="1342415" y="2911003"/>
              <a:ext cx="1859783" cy="388101"/>
            </a:xfrm>
            <a:prstGeom prst="straightConnector1">
              <a:avLst/>
            </a:prstGeom>
            <a:ln w="28575">
              <a:solidFill>
                <a:srgbClr val="75757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ECB96DA3-CFEF-B063-7936-A45ADB1CCBE5}"/>
                </a:ext>
              </a:extLst>
            </p:cNvPr>
            <p:cNvCxnSpPr>
              <a:cxnSpLocks/>
              <a:stCxn id="4102" idx="3"/>
              <a:endCxn id="29" idx="1"/>
            </p:cNvCxnSpPr>
            <p:nvPr/>
          </p:nvCxnSpPr>
          <p:spPr>
            <a:xfrm flipV="1">
              <a:off x="1455085" y="3299104"/>
              <a:ext cx="1747113" cy="641024"/>
            </a:xfrm>
            <a:prstGeom prst="straightConnector1">
              <a:avLst/>
            </a:prstGeom>
            <a:ln w="28575">
              <a:solidFill>
                <a:srgbClr val="75757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E7B39ED5-ABA5-B537-699E-F8327A35883F}"/>
                </a:ext>
              </a:extLst>
            </p:cNvPr>
            <p:cNvCxnSpPr>
              <a:cxnSpLocks/>
              <a:stCxn id="4102" idx="3"/>
              <a:endCxn id="30" idx="1"/>
            </p:cNvCxnSpPr>
            <p:nvPr/>
          </p:nvCxnSpPr>
          <p:spPr>
            <a:xfrm flipV="1">
              <a:off x="1455085" y="3865280"/>
              <a:ext cx="1747113" cy="74848"/>
            </a:xfrm>
            <a:prstGeom prst="straightConnector1">
              <a:avLst/>
            </a:prstGeom>
            <a:ln w="28575">
              <a:solidFill>
                <a:srgbClr val="75757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35EB8E9C-5C28-5B71-3413-8B5A64EA1912}"/>
                </a:ext>
              </a:extLst>
            </p:cNvPr>
            <p:cNvSpPr/>
            <p:nvPr/>
          </p:nvSpPr>
          <p:spPr>
            <a:xfrm>
              <a:off x="2328382" y="2679851"/>
              <a:ext cx="306000" cy="306000"/>
            </a:xfrm>
            <a:prstGeom prst="rect">
              <a:avLst/>
            </a:prstGeom>
            <a:solidFill>
              <a:srgbClr val="00B0C9"/>
            </a:solidFill>
            <a:ln>
              <a:solidFill>
                <a:srgbClr val="00B0C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5DA56BC3-347D-AF79-3C62-23F8E8F297EE}"/>
                </a:ext>
              </a:extLst>
            </p:cNvPr>
            <p:cNvSpPr/>
            <p:nvPr/>
          </p:nvSpPr>
          <p:spPr>
            <a:xfrm>
              <a:off x="7991076" y="1725700"/>
              <a:ext cx="2430000" cy="102616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Roboto Bold" pitchFamily="2" charset="0"/>
                <a:ea typeface="Roboto Bold" pitchFamily="2" charset="0"/>
              </a:endParaRPr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FDCC29AB-84C5-1CC2-CC0E-CCD8D6629410}"/>
                </a:ext>
              </a:extLst>
            </p:cNvPr>
            <p:cNvSpPr/>
            <p:nvPr/>
          </p:nvSpPr>
          <p:spPr>
            <a:xfrm>
              <a:off x="7991076" y="3063241"/>
              <a:ext cx="2430000" cy="102616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Roboto Bold" pitchFamily="2" charset="0"/>
                <a:ea typeface="Roboto Bold" pitchFamily="2" charset="0"/>
              </a:endParaRP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8162D24D-B8C5-7293-25D0-89E8DC7A4F68}"/>
                </a:ext>
              </a:extLst>
            </p:cNvPr>
            <p:cNvSpPr/>
            <p:nvPr/>
          </p:nvSpPr>
          <p:spPr>
            <a:xfrm>
              <a:off x="7991076" y="4400783"/>
              <a:ext cx="2430000" cy="102616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Roboto Bold" pitchFamily="2" charset="0"/>
                <a:ea typeface="Roboto Bold" pitchFamily="2" charset="0"/>
              </a:endParaRPr>
            </a:p>
          </p:txBody>
        </p:sp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F734FCFD-696D-B84A-2B31-547BA8AB2E4D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V="1">
              <a:off x="6482126" y="2203269"/>
              <a:ext cx="1399131" cy="1373052"/>
            </a:xfrm>
            <a:prstGeom prst="straightConnector1">
              <a:avLst/>
            </a:prstGeom>
            <a:ln w="28575">
              <a:solidFill>
                <a:srgbClr val="75757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>
              <a:extLst>
                <a:ext uri="{FF2B5EF4-FFF2-40B4-BE49-F238E27FC236}">
                  <a16:creationId xmlns:a16="http://schemas.microsoft.com/office/drawing/2014/main" id="{97DA2BA4-2B61-EDCA-3326-DF277FFB2B1E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6482126" y="3576321"/>
              <a:ext cx="1373005" cy="0"/>
            </a:xfrm>
            <a:prstGeom prst="straightConnector1">
              <a:avLst/>
            </a:prstGeom>
            <a:ln w="28575">
              <a:solidFill>
                <a:srgbClr val="75757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7" name="Conector de Seta Reta 4096">
              <a:extLst>
                <a:ext uri="{FF2B5EF4-FFF2-40B4-BE49-F238E27FC236}">
                  <a16:creationId xmlns:a16="http://schemas.microsoft.com/office/drawing/2014/main" id="{F1D9ADF6-C19E-62BE-7FAD-F62CADEDFB71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6482126" y="3576321"/>
              <a:ext cx="1381714" cy="1344022"/>
            </a:xfrm>
            <a:prstGeom prst="straightConnector1">
              <a:avLst/>
            </a:prstGeom>
            <a:ln w="28575">
              <a:solidFill>
                <a:srgbClr val="75757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239F6665-5255-4119-B4C9-CE03429E27A3}"/>
                </a:ext>
              </a:extLst>
            </p:cNvPr>
            <p:cNvGrpSpPr/>
            <p:nvPr/>
          </p:nvGrpSpPr>
          <p:grpSpPr>
            <a:xfrm>
              <a:off x="8188361" y="2229692"/>
              <a:ext cx="1804133" cy="584775"/>
              <a:chOff x="8188359" y="2168732"/>
              <a:chExt cx="1619942" cy="584775"/>
            </a:xfrm>
          </p:grpSpPr>
          <p:sp>
            <p:nvSpPr>
              <p:cNvPr id="4109" name="CaixaDeTexto 4108">
                <a:extLst>
                  <a:ext uri="{FF2B5EF4-FFF2-40B4-BE49-F238E27FC236}">
                    <a16:creationId xmlns:a16="http://schemas.microsoft.com/office/drawing/2014/main" id="{9AD20711-4C13-61EC-0FAC-FD5F20F2F071}"/>
                  </a:ext>
                </a:extLst>
              </p:cNvPr>
              <p:cNvSpPr txBox="1"/>
              <p:nvPr/>
            </p:nvSpPr>
            <p:spPr>
              <a:xfrm>
                <a:off x="8188359" y="2168732"/>
                <a:ext cx="3945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latin typeface="Roboto" pitchFamily="2" charset="0"/>
                    <a:ea typeface="Roboto" pitchFamily="2" charset="0"/>
                  </a:rPr>
                  <a:t>P1</a:t>
                </a:r>
              </a:p>
            </p:txBody>
          </p:sp>
          <p:sp>
            <p:nvSpPr>
              <p:cNvPr id="4110" name="CaixaDeTexto 4109">
                <a:extLst>
                  <a:ext uri="{FF2B5EF4-FFF2-40B4-BE49-F238E27FC236}">
                    <a16:creationId xmlns:a16="http://schemas.microsoft.com/office/drawing/2014/main" id="{A6A27F4D-F830-FBCE-A17A-DA41CE3CB622}"/>
                  </a:ext>
                </a:extLst>
              </p:cNvPr>
              <p:cNvSpPr txBox="1"/>
              <p:nvPr/>
            </p:nvSpPr>
            <p:spPr>
              <a:xfrm>
                <a:off x="8586392" y="2168732"/>
                <a:ext cx="3945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latin typeface="Roboto" pitchFamily="2" charset="0"/>
                    <a:ea typeface="Roboto" pitchFamily="2" charset="0"/>
                  </a:rPr>
                  <a:t>P2</a:t>
                </a:r>
              </a:p>
            </p:txBody>
          </p:sp>
          <p:sp>
            <p:nvSpPr>
              <p:cNvPr id="4111" name="CaixaDeTexto 4110">
                <a:extLst>
                  <a:ext uri="{FF2B5EF4-FFF2-40B4-BE49-F238E27FC236}">
                    <a16:creationId xmlns:a16="http://schemas.microsoft.com/office/drawing/2014/main" id="{9BBE36CF-0456-5B8D-0D93-F64C596A058F}"/>
                  </a:ext>
                </a:extLst>
              </p:cNvPr>
              <p:cNvSpPr txBox="1"/>
              <p:nvPr/>
            </p:nvSpPr>
            <p:spPr>
              <a:xfrm>
                <a:off x="9000062" y="2168732"/>
                <a:ext cx="3945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latin typeface="Roboto" pitchFamily="2" charset="0"/>
                    <a:ea typeface="Roboto" pitchFamily="2" charset="0"/>
                  </a:rPr>
                  <a:t>P3</a:t>
                </a:r>
              </a:p>
            </p:txBody>
          </p:sp>
          <p:sp>
            <p:nvSpPr>
              <p:cNvPr id="4112" name="CaixaDeTexto 4111">
                <a:extLst>
                  <a:ext uri="{FF2B5EF4-FFF2-40B4-BE49-F238E27FC236}">
                    <a16:creationId xmlns:a16="http://schemas.microsoft.com/office/drawing/2014/main" id="{E94DBA16-1679-3D2F-B519-92C349158AC2}"/>
                  </a:ext>
                </a:extLst>
              </p:cNvPr>
              <p:cNvSpPr txBox="1"/>
              <p:nvPr/>
            </p:nvSpPr>
            <p:spPr>
              <a:xfrm>
                <a:off x="9413735" y="2168732"/>
                <a:ext cx="3945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latin typeface="Roboto" pitchFamily="2" charset="0"/>
                    <a:ea typeface="Roboto" pitchFamily="2" charset="0"/>
                  </a:rPr>
                  <a:t>P4</a:t>
                </a:r>
              </a:p>
            </p:txBody>
          </p:sp>
        </p:grpSp>
        <p:sp>
          <p:nvSpPr>
            <p:cNvPr id="4122" name="CaixaDeTexto 4121">
              <a:extLst>
                <a:ext uri="{FF2B5EF4-FFF2-40B4-BE49-F238E27FC236}">
                  <a16:creationId xmlns:a16="http://schemas.microsoft.com/office/drawing/2014/main" id="{F5BCE328-1F35-562A-CC22-864CEF636242}"/>
                </a:ext>
              </a:extLst>
            </p:cNvPr>
            <p:cNvSpPr txBox="1"/>
            <p:nvPr/>
          </p:nvSpPr>
          <p:spPr>
            <a:xfrm>
              <a:off x="8150667" y="1947817"/>
              <a:ext cx="1616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solidFill>
                    <a:srgbClr val="ED145B"/>
                  </a:solidFill>
                  <a:latin typeface="Roboto" pitchFamily="2" charset="0"/>
                  <a:ea typeface="Roboto" pitchFamily="2" charset="0"/>
                </a:rPr>
                <a:t>Broker A </a:t>
              </a:r>
              <a:r>
                <a:rPr lang="pt-BR" sz="1200" dirty="0">
                  <a:solidFill>
                    <a:srgbClr val="ED145B"/>
                  </a:solidFill>
                  <a:latin typeface="Roboto" pitchFamily="2" charset="0"/>
                  <a:ea typeface="Roboto" pitchFamily="2" charset="0"/>
                </a:rPr>
                <a:t>– us-east-1</a:t>
              </a:r>
            </a:p>
          </p:txBody>
        </p:sp>
        <p:sp>
          <p:nvSpPr>
            <p:cNvPr id="4123" name="CaixaDeTexto 4122">
              <a:extLst>
                <a:ext uri="{FF2B5EF4-FFF2-40B4-BE49-F238E27FC236}">
                  <a16:creationId xmlns:a16="http://schemas.microsoft.com/office/drawing/2014/main" id="{78B9E7DF-4596-DF15-9835-7067876FC8E9}"/>
                </a:ext>
              </a:extLst>
            </p:cNvPr>
            <p:cNvSpPr txBox="1"/>
            <p:nvPr/>
          </p:nvSpPr>
          <p:spPr>
            <a:xfrm>
              <a:off x="8150667" y="3300046"/>
              <a:ext cx="1616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solidFill>
                    <a:srgbClr val="ED145B"/>
                  </a:solidFill>
                  <a:latin typeface="Roboto" pitchFamily="2" charset="0"/>
                  <a:ea typeface="Roboto" pitchFamily="2" charset="0"/>
                </a:rPr>
                <a:t>Broker B </a:t>
              </a:r>
              <a:r>
                <a:rPr lang="pt-BR" sz="1200" dirty="0">
                  <a:solidFill>
                    <a:srgbClr val="ED145B"/>
                  </a:solidFill>
                  <a:latin typeface="Roboto" pitchFamily="2" charset="0"/>
                  <a:ea typeface="Roboto" pitchFamily="2" charset="0"/>
                </a:rPr>
                <a:t>– sa-east-1</a:t>
              </a:r>
            </a:p>
          </p:txBody>
        </p:sp>
        <p:sp>
          <p:nvSpPr>
            <p:cNvPr id="4124" name="CaixaDeTexto 4123">
              <a:extLst>
                <a:ext uri="{FF2B5EF4-FFF2-40B4-BE49-F238E27FC236}">
                  <a16:creationId xmlns:a16="http://schemas.microsoft.com/office/drawing/2014/main" id="{9767EE6F-0A1A-4727-42C0-9BFABD908164}"/>
                </a:ext>
              </a:extLst>
            </p:cNvPr>
            <p:cNvSpPr txBox="1"/>
            <p:nvPr/>
          </p:nvSpPr>
          <p:spPr>
            <a:xfrm>
              <a:off x="8150667" y="4643086"/>
              <a:ext cx="1777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solidFill>
                    <a:srgbClr val="ED145B"/>
                  </a:solidFill>
                  <a:latin typeface="Roboto" pitchFamily="2" charset="0"/>
                  <a:ea typeface="Roboto" pitchFamily="2" charset="0"/>
                </a:rPr>
                <a:t>Broker C </a:t>
              </a:r>
              <a:r>
                <a:rPr lang="pt-BR" sz="1200" dirty="0">
                  <a:solidFill>
                    <a:srgbClr val="ED145B"/>
                  </a:solidFill>
                  <a:latin typeface="Roboto" pitchFamily="2" charset="0"/>
                  <a:ea typeface="Roboto" pitchFamily="2" charset="0"/>
                </a:rPr>
                <a:t>– ap-south-1</a:t>
              </a:r>
            </a:p>
          </p:txBody>
        </p:sp>
        <p:grpSp>
          <p:nvGrpSpPr>
            <p:cNvPr id="60" name="Agrupar 59">
              <a:extLst>
                <a:ext uri="{FF2B5EF4-FFF2-40B4-BE49-F238E27FC236}">
                  <a16:creationId xmlns:a16="http://schemas.microsoft.com/office/drawing/2014/main" id="{F071AA62-118A-495F-9959-003474954F84}"/>
                </a:ext>
              </a:extLst>
            </p:cNvPr>
            <p:cNvGrpSpPr/>
            <p:nvPr/>
          </p:nvGrpSpPr>
          <p:grpSpPr>
            <a:xfrm>
              <a:off x="8188361" y="3596938"/>
              <a:ext cx="1804133" cy="584775"/>
              <a:chOff x="8188359" y="2168732"/>
              <a:chExt cx="1619942" cy="584775"/>
            </a:xfrm>
          </p:grpSpPr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E1E52D58-07BB-4CE1-8911-282591D30546}"/>
                  </a:ext>
                </a:extLst>
              </p:cNvPr>
              <p:cNvSpPr txBox="1"/>
              <p:nvPr/>
            </p:nvSpPr>
            <p:spPr>
              <a:xfrm>
                <a:off x="8188359" y="2168732"/>
                <a:ext cx="3945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latin typeface="Roboto" pitchFamily="2" charset="0"/>
                    <a:ea typeface="Roboto" pitchFamily="2" charset="0"/>
                  </a:rPr>
                  <a:t>P1</a:t>
                </a:r>
              </a:p>
            </p:txBody>
          </p:sp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6C3A0346-D2E6-4356-A095-C8A463495147}"/>
                  </a:ext>
                </a:extLst>
              </p:cNvPr>
              <p:cNvSpPr txBox="1"/>
              <p:nvPr/>
            </p:nvSpPr>
            <p:spPr>
              <a:xfrm>
                <a:off x="8586392" y="2168732"/>
                <a:ext cx="3945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latin typeface="Roboto" pitchFamily="2" charset="0"/>
                    <a:ea typeface="Roboto" pitchFamily="2" charset="0"/>
                  </a:rPr>
                  <a:t>P2</a:t>
                </a:r>
              </a:p>
            </p:txBody>
          </p:sp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11A7B56B-74EA-4141-BB04-579BB7C418B9}"/>
                  </a:ext>
                </a:extLst>
              </p:cNvPr>
              <p:cNvSpPr txBox="1"/>
              <p:nvPr/>
            </p:nvSpPr>
            <p:spPr>
              <a:xfrm>
                <a:off x="9000062" y="2168732"/>
                <a:ext cx="3945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latin typeface="Roboto" pitchFamily="2" charset="0"/>
                    <a:ea typeface="Roboto" pitchFamily="2" charset="0"/>
                  </a:rPr>
                  <a:t>P3</a:t>
                </a:r>
              </a:p>
            </p:txBody>
          </p:sp>
          <p:sp>
            <p:nvSpPr>
              <p:cNvPr id="66" name="CaixaDeTexto 65">
                <a:extLst>
                  <a:ext uri="{FF2B5EF4-FFF2-40B4-BE49-F238E27FC236}">
                    <a16:creationId xmlns:a16="http://schemas.microsoft.com/office/drawing/2014/main" id="{DCB71DD4-3DA2-433C-9D4C-6F0DC8C57388}"/>
                  </a:ext>
                </a:extLst>
              </p:cNvPr>
              <p:cNvSpPr txBox="1"/>
              <p:nvPr/>
            </p:nvSpPr>
            <p:spPr>
              <a:xfrm>
                <a:off x="9413735" y="2168732"/>
                <a:ext cx="3945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latin typeface="Roboto" pitchFamily="2" charset="0"/>
                    <a:ea typeface="Roboto" pitchFamily="2" charset="0"/>
                  </a:rPr>
                  <a:t>P4</a:t>
                </a:r>
              </a:p>
            </p:txBody>
          </p:sp>
        </p:grpSp>
        <p:grpSp>
          <p:nvGrpSpPr>
            <p:cNvPr id="67" name="Agrupar 66">
              <a:extLst>
                <a:ext uri="{FF2B5EF4-FFF2-40B4-BE49-F238E27FC236}">
                  <a16:creationId xmlns:a16="http://schemas.microsoft.com/office/drawing/2014/main" id="{06FB0A42-229D-4744-8F3B-2F16D66B30C6}"/>
                </a:ext>
              </a:extLst>
            </p:cNvPr>
            <p:cNvGrpSpPr/>
            <p:nvPr/>
          </p:nvGrpSpPr>
          <p:grpSpPr>
            <a:xfrm>
              <a:off x="8188361" y="4929348"/>
              <a:ext cx="1804133" cy="584775"/>
              <a:chOff x="8188359" y="2168732"/>
              <a:chExt cx="1619942" cy="584775"/>
            </a:xfrm>
          </p:grpSpPr>
          <p:sp>
            <p:nvSpPr>
              <p:cNvPr id="68" name="CaixaDeTexto 67">
                <a:extLst>
                  <a:ext uri="{FF2B5EF4-FFF2-40B4-BE49-F238E27FC236}">
                    <a16:creationId xmlns:a16="http://schemas.microsoft.com/office/drawing/2014/main" id="{71FF24DE-B113-4219-8272-5DA57C07B2A7}"/>
                  </a:ext>
                </a:extLst>
              </p:cNvPr>
              <p:cNvSpPr txBox="1"/>
              <p:nvPr/>
            </p:nvSpPr>
            <p:spPr>
              <a:xfrm>
                <a:off x="8188359" y="2168732"/>
                <a:ext cx="3945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latin typeface="Roboto" pitchFamily="2" charset="0"/>
                    <a:ea typeface="Roboto" pitchFamily="2" charset="0"/>
                  </a:rPr>
                  <a:t>P1</a:t>
                </a:r>
              </a:p>
            </p:txBody>
          </p:sp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FF2D452C-EFCB-4EE8-8A3C-8035FC0568D9}"/>
                  </a:ext>
                </a:extLst>
              </p:cNvPr>
              <p:cNvSpPr txBox="1"/>
              <p:nvPr/>
            </p:nvSpPr>
            <p:spPr>
              <a:xfrm>
                <a:off x="8586392" y="2168732"/>
                <a:ext cx="3945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latin typeface="Roboto" pitchFamily="2" charset="0"/>
                    <a:ea typeface="Roboto" pitchFamily="2" charset="0"/>
                  </a:rPr>
                  <a:t>P2</a:t>
                </a:r>
              </a:p>
            </p:txBody>
          </p:sp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FCA5582C-30D8-4323-8FAF-7ED80DCF580E}"/>
                  </a:ext>
                </a:extLst>
              </p:cNvPr>
              <p:cNvSpPr txBox="1"/>
              <p:nvPr/>
            </p:nvSpPr>
            <p:spPr>
              <a:xfrm>
                <a:off x="9000062" y="2168732"/>
                <a:ext cx="3945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latin typeface="Roboto" pitchFamily="2" charset="0"/>
                    <a:ea typeface="Roboto" pitchFamily="2" charset="0"/>
                  </a:rPr>
                  <a:t>P3</a:t>
                </a:r>
              </a:p>
            </p:txBody>
          </p:sp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528E5C1C-86D4-4DA7-8614-3B63FF4C9BCD}"/>
                  </a:ext>
                </a:extLst>
              </p:cNvPr>
              <p:cNvSpPr txBox="1"/>
              <p:nvPr/>
            </p:nvSpPr>
            <p:spPr>
              <a:xfrm>
                <a:off x="9413735" y="2168732"/>
                <a:ext cx="3945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latin typeface="Roboto" pitchFamily="2" charset="0"/>
                    <a:ea typeface="Roboto" pitchFamily="2" charset="0"/>
                  </a:rPr>
                  <a:t>P4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0639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Agrupar 21">
            <a:extLst>
              <a:ext uri="{FF2B5EF4-FFF2-40B4-BE49-F238E27FC236}">
                <a16:creationId xmlns:a16="http://schemas.microsoft.com/office/drawing/2014/main" id="{9B790902-888A-49F7-AA7D-2CDC777A7312}"/>
              </a:ext>
            </a:extLst>
          </p:cNvPr>
          <p:cNvGrpSpPr/>
          <p:nvPr/>
        </p:nvGrpSpPr>
        <p:grpSpPr>
          <a:xfrm>
            <a:off x="2087062" y="1913647"/>
            <a:ext cx="8017876" cy="3030707"/>
            <a:chOff x="2936240" y="1896894"/>
            <a:chExt cx="8017876" cy="3030707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42AE63FE-0EB5-DC07-D5E2-D639B54CE67E}"/>
                </a:ext>
              </a:extLst>
            </p:cNvPr>
            <p:cNvSpPr/>
            <p:nvPr/>
          </p:nvSpPr>
          <p:spPr>
            <a:xfrm>
              <a:off x="2936240" y="2645923"/>
              <a:ext cx="3545886" cy="22816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ED145B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D10FD254-B582-FA22-D69E-5C34C1916E33}"/>
                </a:ext>
              </a:extLst>
            </p:cNvPr>
            <p:cNvSpPr/>
            <p:nvPr/>
          </p:nvSpPr>
          <p:spPr>
            <a:xfrm>
              <a:off x="3569619" y="3250209"/>
              <a:ext cx="306000" cy="306000"/>
            </a:xfrm>
            <a:prstGeom prst="rect">
              <a:avLst/>
            </a:prstGeom>
            <a:solidFill>
              <a:srgbClr val="00B0C9"/>
            </a:solidFill>
            <a:ln>
              <a:solidFill>
                <a:srgbClr val="00B0C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4E3AB27-822E-118A-AA1E-581ECACE23F5}"/>
                </a:ext>
              </a:extLst>
            </p:cNvPr>
            <p:cNvSpPr/>
            <p:nvPr/>
          </p:nvSpPr>
          <p:spPr>
            <a:xfrm>
              <a:off x="4047139" y="3250209"/>
              <a:ext cx="306000" cy="306000"/>
            </a:xfrm>
            <a:prstGeom prst="rect">
              <a:avLst/>
            </a:prstGeom>
            <a:solidFill>
              <a:srgbClr val="00B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DE718D8-8C42-73A6-B8C9-5649715031BA}"/>
                </a:ext>
              </a:extLst>
            </p:cNvPr>
            <p:cNvSpPr/>
            <p:nvPr/>
          </p:nvSpPr>
          <p:spPr>
            <a:xfrm>
              <a:off x="4492381" y="3250209"/>
              <a:ext cx="306000" cy="306000"/>
            </a:xfrm>
            <a:prstGeom prst="rect">
              <a:avLst/>
            </a:prstGeom>
            <a:solidFill>
              <a:srgbClr val="00B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7C914B24-4E51-6E4A-E872-45AF623BAE31}"/>
                </a:ext>
              </a:extLst>
            </p:cNvPr>
            <p:cNvSpPr/>
            <p:nvPr/>
          </p:nvSpPr>
          <p:spPr>
            <a:xfrm>
              <a:off x="4982758" y="3250209"/>
              <a:ext cx="306000" cy="30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539675F4-B19B-07C4-23FD-8D85D3CE8D2C}"/>
                </a:ext>
              </a:extLst>
            </p:cNvPr>
            <p:cNvSpPr/>
            <p:nvPr/>
          </p:nvSpPr>
          <p:spPr>
            <a:xfrm>
              <a:off x="5473135" y="3250209"/>
              <a:ext cx="306000" cy="30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F7BD504-456F-5D27-281F-41BDC83F1360}"/>
                </a:ext>
              </a:extLst>
            </p:cNvPr>
            <p:cNvSpPr/>
            <p:nvPr/>
          </p:nvSpPr>
          <p:spPr>
            <a:xfrm>
              <a:off x="3569619" y="3791310"/>
              <a:ext cx="306000" cy="306000"/>
            </a:xfrm>
            <a:prstGeom prst="rect">
              <a:avLst/>
            </a:prstGeom>
            <a:solidFill>
              <a:srgbClr val="8D7A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76DAD792-FF1D-3796-F92A-5840E6FDDA6A}"/>
                </a:ext>
              </a:extLst>
            </p:cNvPr>
            <p:cNvSpPr/>
            <p:nvPr/>
          </p:nvSpPr>
          <p:spPr>
            <a:xfrm>
              <a:off x="4047139" y="3791310"/>
              <a:ext cx="306000" cy="306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A058903C-95B8-EE2F-C2C0-66329E0F0956}"/>
                </a:ext>
              </a:extLst>
            </p:cNvPr>
            <p:cNvSpPr/>
            <p:nvPr/>
          </p:nvSpPr>
          <p:spPr>
            <a:xfrm>
              <a:off x="4492381" y="3791310"/>
              <a:ext cx="306000" cy="306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26B74870-A65C-35C2-602F-66A69FBFDDC5}"/>
                </a:ext>
              </a:extLst>
            </p:cNvPr>
            <p:cNvSpPr/>
            <p:nvPr/>
          </p:nvSpPr>
          <p:spPr>
            <a:xfrm>
              <a:off x="4982758" y="3791310"/>
              <a:ext cx="306000" cy="306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F7209E36-85DB-0778-C167-0919FC2AD3B1}"/>
                </a:ext>
              </a:extLst>
            </p:cNvPr>
            <p:cNvSpPr/>
            <p:nvPr/>
          </p:nvSpPr>
          <p:spPr>
            <a:xfrm>
              <a:off x="5473135" y="3791310"/>
              <a:ext cx="306000" cy="306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910CE25D-393F-85B8-B38B-2CB82AE10613}"/>
                </a:ext>
              </a:extLst>
            </p:cNvPr>
            <p:cNvSpPr/>
            <p:nvPr/>
          </p:nvSpPr>
          <p:spPr>
            <a:xfrm>
              <a:off x="3569619" y="4357486"/>
              <a:ext cx="306000" cy="306000"/>
            </a:xfrm>
            <a:prstGeom prst="rect">
              <a:avLst/>
            </a:prstGeom>
            <a:solidFill>
              <a:srgbClr val="FF9B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FA71817-E229-6260-846D-476884850A35}"/>
                </a:ext>
              </a:extLst>
            </p:cNvPr>
            <p:cNvSpPr/>
            <p:nvPr/>
          </p:nvSpPr>
          <p:spPr>
            <a:xfrm>
              <a:off x="4047139" y="4357486"/>
              <a:ext cx="306000" cy="306000"/>
            </a:xfrm>
            <a:prstGeom prst="rect">
              <a:avLst/>
            </a:prstGeom>
            <a:solidFill>
              <a:srgbClr val="FF5A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47B18768-3FCD-349F-3B48-8088A240DEB5}"/>
                </a:ext>
              </a:extLst>
            </p:cNvPr>
            <p:cNvSpPr/>
            <p:nvPr/>
          </p:nvSpPr>
          <p:spPr>
            <a:xfrm>
              <a:off x="4492381" y="4357486"/>
              <a:ext cx="306000" cy="306000"/>
            </a:xfrm>
            <a:prstGeom prst="rect">
              <a:avLst/>
            </a:prstGeom>
            <a:solidFill>
              <a:srgbClr val="FF9B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18704EAC-6327-55F3-DA56-4834C6755953}"/>
                </a:ext>
              </a:extLst>
            </p:cNvPr>
            <p:cNvSpPr/>
            <p:nvPr/>
          </p:nvSpPr>
          <p:spPr>
            <a:xfrm>
              <a:off x="4982758" y="4357486"/>
              <a:ext cx="306000" cy="306000"/>
            </a:xfrm>
            <a:prstGeom prst="rect">
              <a:avLst/>
            </a:prstGeom>
            <a:solidFill>
              <a:srgbClr val="FF5A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5F296B54-F0F2-71B6-26DA-87C77981662C}"/>
                </a:ext>
              </a:extLst>
            </p:cNvPr>
            <p:cNvSpPr/>
            <p:nvPr/>
          </p:nvSpPr>
          <p:spPr>
            <a:xfrm>
              <a:off x="5473135" y="4357486"/>
              <a:ext cx="306000" cy="306000"/>
            </a:xfrm>
            <a:prstGeom prst="rect">
              <a:avLst/>
            </a:prstGeom>
            <a:solidFill>
              <a:srgbClr val="FF9B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FBC68144-603A-B31B-0471-DCB2194B60BF}"/>
                </a:ext>
              </a:extLst>
            </p:cNvPr>
            <p:cNvSpPr txBox="1"/>
            <p:nvPr/>
          </p:nvSpPr>
          <p:spPr>
            <a:xfrm>
              <a:off x="3066885" y="3260059"/>
              <a:ext cx="394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Roboto" pitchFamily="2" charset="0"/>
                  <a:ea typeface="Roboto" pitchFamily="2" charset="0"/>
                </a:rPr>
                <a:t>P1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E124F306-F31E-11D7-1A65-3A4D5AB6F685}"/>
                </a:ext>
              </a:extLst>
            </p:cNvPr>
            <p:cNvSpPr txBox="1"/>
            <p:nvPr/>
          </p:nvSpPr>
          <p:spPr>
            <a:xfrm>
              <a:off x="3066885" y="3801160"/>
              <a:ext cx="394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Roboto" pitchFamily="2" charset="0"/>
                  <a:ea typeface="Roboto" pitchFamily="2" charset="0"/>
                </a:rPr>
                <a:t>P2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BACA2078-4439-14E8-70D4-531AF4641CD5}"/>
                </a:ext>
              </a:extLst>
            </p:cNvPr>
            <p:cNvSpPr txBox="1"/>
            <p:nvPr/>
          </p:nvSpPr>
          <p:spPr>
            <a:xfrm>
              <a:off x="3066885" y="4367336"/>
              <a:ext cx="394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Roboto" pitchFamily="2" charset="0"/>
                  <a:ea typeface="Roboto" pitchFamily="2" charset="0"/>
                </a:rPr>
                <a:t>P3</a:t>
              </a:r>
            </a:p>
          </p:txBody>
        </p:sp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F734FCFD-696D-B84A-2B31-547BA8AB2E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7833" y="2133600"/>
              <a:ext cx="2993950" cy="1247933"/>
            </a:xfrm>
            <a:prstGeom prst="straightConnector1">
              <a:avLst/>
            </a:prstGeom>
            <a:ln w="19050">
              <a:solidFill>
                <a:srgbClr val="ED145B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>
              <a:extLst>
                <a:ext uri="{FF2B5EF4-FFF2-40B4-BE49-F238E27FC236}">
                  <a16:creationId xmlns:a16="http://schemas.microsoft.com/office/drawing/2014/main" id="{97DA2BA4-2B61-EDCA-3326-DF277FFB2B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9545" y="2760617"/>
              <a:ext cx="2937404" cy="1183693"/>
            </a:xfrm>
            <a:prstGeom prst="straightConnector1">
              <a:avLst/>
            </a:prstGeom>
            <a:ln w="19050">
              <a:solidFill>
                <a:srgbClr val="ED145B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7" name="Conector de Seta Reta 4096">
              <a:extLst>
                <a:ext uri="{FF2B5EF4-FFF2-40B4-BE49-F238E27FC236}">
                  <a16:creationId xmlns:a16="http://schemas.microsoft.com/office/drawing/2014/main" id="{F1D9ADF6-C19E-62BE-7FAD-F62CADEDFB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9171" y="3387634"/>
              <a:ext cx="2870360" cy="1119219"/>
            </a:xfrm>
            <a:prstGeom prst="straightConnector1">
              <a:avLst/>
            </a:prstGeom>
            <a:ln w="19050">
              <a:solidFill>
                <a:srgbClr val="ED145B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3BFB82A-A09F-C928-31A5-7468AA5A3B9B}"/>
                </a:ext>
              </a:extLst>
            </p:cNvPr>
            <p:cNvSpPr/>
            <p:nvPr/>
          </p:nvSpPr>
          <p:spPr>
            <a:xfrm>
              <a:off x="8929991" y="1896894"/>
              <a:ext cx="2024125" cy="4182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CONSUMIDOR </a:t>
              </a:r>
              <a:r>
                <a:rPr lang="pt-BR" sz="1600" dirty="0">
                  <a:solidFill>
                    <a:schemeClr val="tx1"/>
                  </a:solidFill>
                  <a:latin typeface="Roboto Bold" pitchFamily="2" charset="0"/>
                  <a:ea typeface="Roboto Bold" pitchFamily="2" charset="0"/>
                </a:rPr>
                <a:t>01</a:t>
              </a: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D2A0D8ED-D256-21BF-6664-6D856B05B3B1}"/>
                </a:ext>
              </a:extLst>
            </p:cNvPr>
            <p:cNvSpPr/>
            <p:nvPr/>
          </p:nvSpPr>
          <p:spPr>
            <a:xfrm>
              <a:off x="8929991" y="2517407"/>
              <a:ext cx="2024125" cy="4182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CONSUMIDOR </a:t>
              </a:r>
              <a:r>
                <a:rPr lang="pt-BR" sz="1600" dirty="0">
                  <a:solidFill>
                    <a:schemeClr val="tx1"/>
                  </a:solidFill>
                  <a:latin typeface="Roboto Bold" pitchFamily="2" charset="0"/>
                  <a:ea typeface="Roboto Bold" pitchFamily="2" charset="0"/>
                </a:rPr>
                <a:t>02</a:t>
              </a: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934FD88A-3B3A-C64D-C036-AF816AFAF84D}"/>
                </a:ext>
              </a:extLst>
            </p:cNvPr>
            <p:cNvSpPr/>
            <p:nvPr/>
          </p:nvSpPr>
          <p:spPr>
            <a:xfrm>
              <a:off x="8929991" y="3137920"/>
              <a:ext cx="2024125" cy="4182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CONSUMIDOR </a:t>
              </a:r>
              <a:r>
                <a:rPr lang="pt-BR" sz="1600" dirty="0">
                  <a:solidFill>
                    <a:schemeClr val="tx1"/>
                  </a:solidFill>
                  <a:latin typeface="Roboto Bold" pitchFamily="2" charset="0"/>
                  <a:ea typeface="Roboto Bold" pitchFamily="2" charset="0"/>
                </a:rPr>
                <a:t>03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EA399444-0492-BABD-63E5-3A1FC0446E67}"/>
                </a:ext>
              </a:extLst>
            </p:cNvPr>
            <p:cNvSpPr txBox="1"/>
            <p:nvPr/>
          </p:nvSpPr>
          <p:spPr>
            <a:xfrm>
              <a:off x="3535985" y="2778296"/>
              <a:ext cx="22582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rgbClr val="ED145B"/>
                  </a:solidFill>
                  <a:latin typeface="Roboto medium" pitchFamily="2" charset="0"/>
                  <a:ea typeface="Roboto medium" pitchFamily="2" charset="0"/>
                </a:rPr>
                <a:t>Tópico vendas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0193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D450E4-2D0B-4ABB-A4EE-464D5420ECD4}"/>
              </a:ext>
            </a:extLst>
          </p:cNvPr>
          <p:cNvGrpSpPr/>
          <p:nvPr/>
        </p:nvGrpSpPr>
        <p:grpSpPr>
          <a:xfrm>
            <a:off x="1868383" y="1098894"/>
            <a:ext cx="8455235" cy="4660212"/>
            <a:chOff x="2936240" y="1432713"/>
            <a:chExt cx="8455235" cy="4660212"/>
          </a:xfrm>
        </p:grpSpPr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BF5A9DEA-4E78-8002-D560-CC562108D8AE}"/>
                </a:ext>
              </a:extLst>
            </p:cNvPr>
            <p:cNvSpPr/>
            <p:nvPr/>
          </p:nvSpPr>
          <p:spPr>
            <a:xfrm>
              <a:off x="8492633" y="3811247"/>
              <a:ext cx="2898842" cy="22816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F821CA94-AC7A-0CEF-C061-4B84E585DC04}"/>
                </a:ext>
              </a:extLst>
            </p:cNvPr>
            <p:cNvSpPr/>
            <p:nvPr/>
          </p:nvSpPr>
          <p:spPr>
            <a:xfrm>
              <a:off x="8461324" y="1432713"/>
              <a:ext cx="2898842" cy="22816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42AE63FE-0EB5-DC07-D5E2-D639B54CE67E}"/>
                </a:ext>
              </a:extLst>
            </p:cNvPr>
            <p:cNvSpPr/>
            <p:nvPr/>
          </p:nvSpPr>
          <p:spPr>
            <a:xfrm>
              <a:off x="2936240" y="2645923"/>
              <a:ext cx="3545886" cy="22816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ED145B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D10FD254-B582-FA22-D69E-5C34C1916E33}"/>
                </a:ext>
              </a:extLst>
            </p:cNvPr>
            <p:cNvSpPr/>
            <p:nvPr/>
          </p:nvSpPr>
          <p:spPr>
            <a:xfrm>
              <a:off x="3569619" y="3250209"/>
              <a:ext cx="306000" cy="306000"/>
            </a:xfrm>
            <a:prstGeom prst="rect">
              <a:avLst/>
            </a:prstGeom>
            <a:solidFill>
              <a:srgbClr val="00B0C9"/>
            </a:solidFill>
            <a:ln>
              <a:solidFill>
                <a:srgbClr val="00B0C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4E3AB27-822E-118A-AA1E-581ECACE23F5}"/>
                </a:ext>
              </a:extLst>
            </p:cNvPr>
            <p:cNvSpPr/>
            <p:nvPr/>
          </p:nvSpPr>
          <p:spPr>
            <a:xfrm>
              <a:off x="4047139" y="3250209"/>
              <a:ext cx="306000" cy="306000"/>
            </a:xfrm>
            <a:prstGeom prst="rect">
              <a:avLst/>
            </a:prstGeom>
            <a:solidFill>
              <a:srgbClr val="00B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DE718D8-8C42-73A6-B8C9-5649715031BA}"/>
                </a:ext>
              </a:extLst>
            </p:cNvPr>
            <p:cNvSpPr/>
            <p:nvPr/>
          </p:nvSpPr>
          <p:spPr>
            <a:xfrm>
              <a:off x="4492381" y="3250209"/>
              <a:ext cx="306000" cy="306000"/>
            </a:xfrm>
            <a:prstGeom prst="rect">
              <a:avLst/>
            </a:prstGeom>
            <a:solidFill>
              <a:srgbClr val="00B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7C914B24-4E51-6E4A-E872-45AF623BAE31}"/>
                </a:ext>
              </a:extLst>
            </p:cNvPr>
            <p:cNvSpPr/>
            <p:nvPr/>
          </p:nvSpPr>
          <p:spPr>
            <a:xfrm>
              <a:off x="4982758" y="3250209"/>
              <a:ext cx="306000" cy="30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539675F4-B19B-07C4-23FD-8D85D3CE8D2C}"/>
                </a:ext>
              </a:extLst>
            </p:cNvPr>
            <p:cNvSpPr/>
            <p:nvPr/>
          </p:nvSpPr>
          <p:spPr>
            <a:xfrm>
              <a:off x="5473135" y="3250209"/>
              <a:ext cx="306000" cy="30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F7BD504-456F-5D27-281F-41BDC83F1360}"/>
                </a:ext>
              </a:extLst>
            </p:cNvPr>
            <p:cNvSpPr/>
            <p:nvPr/>
          </p:nvSpPr>
          <p:spPr>
            <a:xfrm>
              <a:off x="3569619" y="3791310"/>
              <a:ext cx="306000" cy="306000"/>
            </a:xfrm>
            <a:prstGeom prst="rect">
              <a:avLst/>
            </a:prstGeom>
            <a:solidFill>
              <a:srgbClr val="8D7A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76DAD792-FF1D-3796-F92A-5840E6FDDA6A}"/>
                </a:ext>
              </a:extLst>
            </p:cNvPr>
            <p:cNvSpPr/>
            <p:nvPr/>
          </p:nvSpPr>
          <p:spPr>
            <a:xfrm>
              <a:off x="4047139" y="3791310"/>
              <a:ext cx="306000" cy="306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A058903C-95B8-EE2F-C2C0-66329E0F0956}"/>
                </a:ext>
              </a:extLst>
            </p:cNvPr>
            <p:cNvSpPr/>
            <p:nvPr/>
          </p:nvSpPr>
          <p:spPr>
            <a:xfrm>
              <a:off x="4492381" y="3791310"/>
              <a:ext cx="306000" cy="306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26B74870-A65C-35C2-602F-66A69FBFDDC5}"/>
                </a:ext>
              </a:extLst>
            </p:cNvPr>
            <p:cNvSpPr/>
            <p:nvPr/>
          </p:nvSpPr>
          <p:spPr>
            <a:xfrm>
              <a:off x="4982758" y="3791310"/>
              <a:ext cx="306000" cy="306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F7209E36-85DB-0778-C167-0919FC2AD3B1}"/>
                </a:ext>
              </a:extLst>
            </p:cNvPr>
            <p:cNvSpPr/>
            <p:nvPr/>
          </p:nvSpPr>
          <p:spPr>
            <a:xfrm>
              <a:off x="5473135" y="3791310"/>
              <a:ext cx="306000" cy="306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910CE25D-393F-85B8-B38B-2CB82AE10613}"/>
                </a:ext>
              </a:extLst>
            </p:cNvPr>
            <p:cNvSpPr/>
            <p:nvPr/>
          </p:nvSpPr>
          <p:spPr>
            <a:xfrm>
              <a:off x="3569619" y="4357486"/>
              <a:ext cx="306000" cy="306000"/>
            </a:xfrm>
            <a:prstGeom prst="rect">
              <a:avLst/>
            </a:prstGeom>
            <a:solidFill>
              <a:srgbClr val="FF9B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FA71817-E229-6260-846D-476884850A35}"/>
                </a:ext>
              </a:extLst>
            </p:cNvPr>
            <p:cNvSpPr/>
            <p:nvPr/>
          </p:nvSpPr>
          <p:spPr>
            <a:xfrm>
              <a:off x="4047139" y="4357486"/>
              <a:ext cx="306000" cy="306000"/>
            </a:xfrm>
            <a:prstGeom prst="rect">
              <a:avLst/>
            </a:prstGeom>
            <a:solidFill>
              <a:srgbClr val="FF5A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47B18768-3FCD-349F-3B48-8088A240DEB5}"/>
                </a:ext>
              </a:extLst>
            </p:cNvPr>
            <p:cNvSpPr/>
            <p:nvPr/>
          </p:nvSpPr>
          <p:spPr>
            <a:xfrm>
              <a:off x="4492381" y="4357486"/>
              <a:ext cx="306000" cy="306000"/>
            </a:xfrm>
            <a:prstGeom prst="rect">
              <a:avLst/>
            </a:prstGeom>
            <a:solidFill>
              <a:srgbClr val="FF9B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18704EAC-6327-55F3-DA56-4834C6755953}"/>
                </a:ext>
              </a:extLst>
            </p:cNvPr>
            <p:cNvSpPr/>
            <p:nvPr/>
          </p:nvSpPr>
          <p:spPr>
            <a:xfrm>
              <a:off x="4982758" y="4357486"/>
              <a:ext cx="306000" cy="306000"/>
            </a:xfrm>
            <a:prstGeom prst="rect">
              <a:avLst/>
            </a:prstGeom>
            <a:solidFill>
              <a:srgbClr val="FF5A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5F296B54-F0F2-71B6-26DA-87C77981662C}"/>
                </a:ext>
              </a:extLst>
            </p:cNvPr>
            <p:cNvSpPr/>
            <p:nvPr/>
          </p:nvSpPr>
          <p:spPr>
            <a:xfrm>
              <a:off x="5473135" y="4357486"/>
              <a:ext cx="306000" cy="306000"/>
            </a:xfrm>
            <a:prstGeom prst="rect">
              <a:avLst/>
            </a:prstGeom>
            <a:solidFill>
              <a:srgbClr val="FF9B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FBC68144-603A-B31B-0471-DCB2194B60BF}"/>
                </a:ext>
              </a:extLst>
            </p:cNvPr>
            <p:cNvSpPr txBox="1"/>
            <p:nvPr/>
          </p:nvSpPr>
          <p:spPr>
            <a:xfrm>
              <a:off x="3058176" y="3268768"/>
              <a:ext cx="394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Roboto" pitchFamily="2" charset="0"/>
                  <a:ea typeface="Roboto" pitchFamily="2" charset="0"/>
                </a:rPr>
                <a:t>P1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E124F306-F31E-11D7-1A65-3A4D5AB6F685}"/>
                </a:ext>
              </a:extLst>
            </p:cNvPr>
            <p:cNvSpPr txBox="1"/>
            <p:nvPr/>
          </p:nvSpPr>
          <p:spPr>
            <a:xfrm>
              <a:off x="3058176" y="3809869"/>
              <a:ext cx="394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Roboto" pitchFamily="2" charset="0"/>
                  <a:ea typeface="Roboto" pitchFamily="2" charset="0"/>
                </a:rPr>
                <a:t>P2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BACA2078-4439-14E8-70D4-531AF4641CD5}"/>
                </a:ext>
              </a:extLst>
            </p:cNvPr>
            <p:cNvSpPr txBox="1"/>
            <p:nvPr/>
          </p:nvSpPr>
          <p:spPr>
            <a:xfrm>
              <a:off x="3058176" y="4376045"/>
              <a:ext cx="394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Roboto" pitchFamily="2" charset="0"/>
                  <a:ea typeface="Roboto" pitchFamily="2" charset="0"/>
                </a:rPr>
                <a:t>P3</a:t>
              </a:r>
            </a:p>
          </p:txBody>
        </p:sp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F734FCFD-696D-B84A-2B31-547BA8AB2E4D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V="1">
              <a:off x="5827833" y="2106039"/>
              <a:ext cx="3102158" cy="1275493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>
              <a:extLst>
                <a:ext uri="{FF2B5EF4-FFF2-40B4-BE49-F238E27FC236}">
                  <a16:creationId xmlns:a16="http://schemas.microsoft.com/office/drawing/2014/main" id="{97DA2BA4-2B61-EDCA-3326-DF277FFB2B1E}"/>
                </a:ext>
              </a:extLst>
            </p:cNvPr>
            <p:cNvCxnSpPr>
              <a:cxnSpLocks/>
              <a:stCxn id="14" idx="3"/>
              <a:endCxn id="41" idx="1"/>
            </p:cNvCxnSpPr>
            <p:nvPr/>
          </p:nvCxnSpPr>
          <p:spPr>
            <a:xfrm flipV="1">
              <a:off x="5779135" y="2726552"/>
              <a:ext cx="3150856" cy="1217758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7" name="Conector de Seta Reta 4096">
              <a:extLst>
                <a:ext uri="{FF2B5EF4-FFF2-40B4-BE49-F238E27FC236}">
                  <a16:creationId xmlns:a16="http://schemas.microsoft.com/office/drawing/2014/main" id="{F1D9ADF6-C19E-62BE-7FAD-F62CADEDFB71}"/>
                </a:ext>
              </a:extLst>
            </p:cNvPr>
            <p:cNvCxnSpPr>
              <a:cxnSpLocks/>
              <a:stCxn id="19" idx="3"/>
              <a:endCxn id="42" idx="1"/>
            </p:cNvCxnSpPr>
            <p:nvPr/>
          </p:nvCxnSpPr>
          <p:spPr>
            <a:xfrm flipV="1">
              <a:off x="5779135" y="3347065"/>
              <a:ext cx="3150856" cy="1163421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3BFB82A-A09F-C928-31A5-7468AA5A3B9B}"/>
                </a:ext>
              </a:extLst>
            </p:cNvPr>
            <p:cNvSpPr/>
            <p:nvPr/>
          </p:nvSpPr>
          <p:spPr>
            <a:xfrm>
              <a:off x="8929991" y="1896894"/>
              <a:ext cx="2024125" cy="4182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Consumidor </a:t>
              </a:r>
              <a:r>
                <a:rPr lang="pt-BR" sz="1600" dirty="0">
                  <a:solidFill>
                    <a:schemeClr val="tx1"/>
                  </a:solidFill>
                  <a:latin typeface="Roboto Bold" pitchFamily="2" charset="0"/>
                  <a:ea typeface="Roboto Bold" pitchFamily="2" charset="0"/>
                </a:rPr>
                <a:t>01</a:t>
              </a: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D2A0D8ED-D256-21BF-6664-6D856B05B3B1}"/>
                </a:ext>
              </a:extLst>
            </p:cNvPr>
            <p:cNvSpPr/>
            <p:nvPr/>
          </p:nvSpPr>
          <p:spPr>
            <a:xfrm>
              <a:off x="8929991" y="2517407"/>
              <a:ext cx="2024125" cy="4182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Consumidor </a:t>
              </a:r>
              <a:r>
                <a:rPr lang="pt-BR" sz="1600" dirty="0">
                  <a:solidFill>
                    <a:schemeClr val="tx1"/>
                  </a:solidFill>
                  <a:latin typeface="Roboto Bold" pitchFamily="2" charset="0"/>
                  <a:ea typeface="Roboto Bold" pitchFamily="2" charset="0"/>
                </a:rPr>
                <a:t>02</a:t>
              </a: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934FD88A-3B3A-C64D-C036-AF816AFAF84D}"/>
                </a:ext>
              </a:extLst>
            </p:cNvPr>
            <p:cNvSpPr/>
            <p:nvPr/>
          </p:nvSpPr>
          <p:spPr>
            <a:xfrm>
              <a:off x="8929991" y="3137920"/>
              <a:ext cx="2024125" cy="4182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Consumidor </a:t>
              </a:r>
              <a:r>
                <a:rPr lang="pt-BR" sz="1600" dirty="0">
                  <a:solidFill>
                    <a:schemeClr val="tx1"/>
                  </a:solidFill>
                  <a:latin typeface="Roboto Bold" pitchFamily="2" charset="0"/>
                  <a:ea typeface="Roboto Bold" pitchFamily="2" charset="0"/>
                </a:rPr>
                <a:t>03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EA399444-0492-BABD-63E5-3A1FC0446E67}"/>
                </a:ext>
              </a:extLst>
            </p:cNvPr>
            <p:cNvSpPr txBox="1"/>
            <p:nvPr/>
          </p:nvSpPr>
          <p:spPr>
            <a:xfrm>
              <a:off x="3562110" y="2787004"/>
              <a:ext cx="2258214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600" dirty="0">
                  <a:solidFill>
                    <a:srgbClr val="ED145B"/>
                  </a:solidFill>
                  <a:latin typeface="Roboto medium" pitchFamily="2" charset="0"/>
                  <a:ea typeface="Roboto medium" pitchFamily="2" charset="0"/>
                </a:rPr>
                <a:t>Tópico vendas</a:t>
              </a:r>
            </a:p>
          </p:txBody>
        </p:sp>
        <p:sp>
          <p:nvSpPr>
            <p:cNvPr id="2" name="Retângulo: Cantos Arredondados 1">
              <a:extLst>
                <a:ext uri="{FF2B5EF4-FFF2-40B4-BE49-F238E27FC236}">
                  <a16:creationId xmlns:a16="http://schemas.microsoft.com/office/drawing/2014/main" id="{7D25C623-EECC-18EF-4590-5312DC53C9E5}"/>
                </a:ext>
              </a:extLst>
            </p:cNvPr>
            <p:cNvSpPr/>
            <p:nvPr/>
          </p:nvSpPr>
          <p:spPr>
            <a:xfrm>
              <a:off x="8914337" y="4387717"/>
              <a:ext cx="2024125" cy="4182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Consumidor </a:t>
              </a:r>
              <a:r>
                <a:rPr lang="pt-BR" sz="1600" dirty="0">
                  <a:solidFill>
                    <a:schemeClr val="tx1"/>
                  </a:solidFill>
                  <a:latin typeface="Roboto Bold" pitchFamily="2" charset="0"/>
                  <a:ea typeface="Roboto Bold" pitchFamily="2" charset="0"/>
                </a:rPr>
                <a:t>04</a:t>
              </a:r>
            </a:p>
          </p:txBody>
        </p:sp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A6C7C221-80B7-79AA-F701-C20C0F11F693}"/>
                </a:ext>
              </a:extLst>
            </p:cNvPr>
            <p:cNvSpPr/>
            <p:nvPr/>
          </p:nvSpPr>
          <p:spPr>
            <a:xfrm>
              <a:off x="8914337" y="4938393"/>
              <a:ext cx="2024125" cy="4182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Consumidor </a:t>
              </a:r>
              <a:r>
                <a:rPr lang="pt-BR" sz="1600" dirty="0">
                  <a:solidFill>
                    <a:schemeClr val="tx1"/>
                  </a:solidFill>
                  <a:latin typeface="Roboto Bold" pitchFamily="2" charset="0"/>
                  <a:ea typeface="Roboto Bold" pitchFamily="2" charset="0"/>
                </a:rPr>
                <a:t>05</a:t>
              </a:r>
            </a:p>
          </p:txBody>
        </p: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9B42F172-A70E-54F6-132B-C3E04F75447C}"/>
                </a:ext>
              </a:extLst>
            </p:cNvPr>
            <p:cNvSpPr/>
            <p:nvPr/>
          </p:nvSpPr>
          <p:spPr>
            <a:xfrm>
              <a:off x="8914337" y="5489068"/>
              <a:ext cx="2024125" cy="4182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Consumidor </a:t>
              </a:r>
              <a:r>
                <a:rPr lang="pt-BR" sz="1600" dirty="0">
                  <a:solidFill>
                    <a:schemeClr val="tx1"/>
                  </a:solidFill>
                  <a:latin typeface="Roboto Bold" pitchFamily="2" charset="0"/>
                  <a:ea typeface="Roboto Bold" pitchFamily="2" charset="0"/>
                </a:rPr>
                <a:t>06</a:t>
              </a:r>
            </a:p>
          </p:txBody>
        </p: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9F2E4BFB-3445-EE55-FC43-BDD2D9F6EA10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>
              <a:off x="5779135" y="4510486"/>
              <a:ext cx="3135202" cy="1187727"/>
            </a:xfrm>
            <a:prstGeom prst="straightConnector1">
              <a:avLst/>
            </a:prstGeom>
            <a:ln w="19050">
              <a:solidFill>
                <a:srgbClr val="FFC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F129C1E5-9319-8EF1-2A41-2EF5F64DD655}"/>
                </a:ext>
              </a:extLst>
            </p:cNvPr>
            <p:cNvCxnSpPr>
              <a:cxnSpLocks/>
              <a:stCxn id="14" idx="3"/>
              <a:endCxn id="3" idx="1"/>
            </p:cNvCxnSpPr>
            <p:nvPr/>
          </p:nvCxnSpPr>
          <p:spPr>
            <a:xfrm>
              <a:off x="5779135" y="3944310"/>
              <a:ext cx="3135202" cy="1203228"/>
            </a:xfrm>
            <a:prstGeom prst="straightConnector1">
              <a:avLst/>
            </a:prstGeom>
            <a:ln w="19050">
              <a:solidFill>
                <a:srgbClr val="FFC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FB1BA25E-6530-5D88-78DF-DCD63EDFE919}"/>
                </a:ext>
              </a:extLst>
            </p:cNvPr>
            <p:cNvCxnSpPr>
              <a:cxnSpLocks/>
              <a:stCxn id="9" idx="3"/>
              <a:endCxn id="2" idx="1"/>
            </p:cNvCxnSpPr>
            <p:nvPr/>
          </p:nvCxnSpPr>
          <p:spPr>
            <a:xfrm>
              <a:off x="5779135" y="3403209"/>
              <a:ext cx="3135202" cy="1193653"/>
            </a:xfrm>
            <a:prstGeom prst="straightConnector1">
              <a:avLst/>
            </a:prstGeom>
            <a:ln w="19050">
              <a:solidFill>
                <a:srgbClr val="FFC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7514375B-74D4-10DC-05C7-F16C4E2854DB}"/>
                </a:ext>
              </a:extLst>
            </p:cNvPr>
            <p:cNvSpPr txBox="1"/>
            <p:nvPr/>
          </p:nvSpPr>
          <p:spPr>
            <a:xfrm>
              <a:off x="9152894" y="1512870"/>
              <a:ext cx="158560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600" dirty="0">
                  <a:solidFill>
                    <a:srgbClr val="ED145B"/>
                  </a:solidFill>
                  <a:latin typeface="Roboto medium" pitchFamily="2" charset="0"/>
                  <a:ea typeface="Roboto medium" pitchFamily="2" charset="0"/>
                </a:rPr>
                <a:t>Grupo “A”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BEAD8703-6FB1-3217-FB23-9EBD0F3030E1}"/>
                </a:ext>
              </a:extLst>
            </p:cNvPr>
            <p:cNvSpPr txBox="1"/>
            <p:nvPr/>
          </p:nvSpPr>
          <p:spPr>
            <a:xfrm>
              <a:off x="9161602" y="3953484"/>
              <a:ext cx="158560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600" dirty="0">
                  <a:solidFill>
                    <a:srgbClr val="ED145B"/>
                  </a:solidFill>
                  <a:latin typeface="Roboto medium" pitchFamily="2" charset="0"/>
                  <a:ea typeface="Roboto medium" pitchFamily="2" charset="0"/>
                </a:rPr>
                <a:t>Grupo “B”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9017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4584A52-507D-402A-8214-E5D0EF2264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9" t="8514" r="21428" b="7828"/>
          <a:stretch/>
        </p:blipFill>
        <p:spPr bwMode="auto">
          <a:xfrm>
            <a:off x="6372094" y="2521557"/>
            <a:ext cx="3918858" cy="159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7B946CF8-FC13-4212-B00E-33434B819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392" y="2655611"/>
            <a:ext cx="3455126" cy="1325563"/>
          </a:xfrm>
        </p:spPr>
        <p:txBody>
          <a:bodyPr>
            <a:noAutofit/>
          </a:bodyPr>
          <a:lstStyle/>
          <a:p>
            <a:r>
              <a:rPr lang="pt-BR" sz="4200" dirty="0">
                <a:solidFill>
                  <a:srgbClr val="ED145B"/>
                </a:solidFill>
                <a:latin typeface="Gotham HTF Book" pitchFamily="50" charset="0"/>
              </a:rPr>
              <a:t>/</a:t>
            </a:r>
            <a:r>
              <a:rPr lang="pt-BR" sz="4200" dirty="0">
                <a:latin typeface="Gotham HTF Book" pitchFamily="50" charset="0"/>
              </a:rPr>
              <a:t> APANCHE </a:t>
            </a:r>
            <a:br>
              <a:rPr lang="pt-BR" sz="4200" dirty="0">
                <a:latin typeface="Gotham HTF Book" pitchFamily="50" charset="0"/>
              </a:rPr>
            </a:br>
            <a:r>
              <a:rPr lang="pt-BR" sz="4200" dirty="0">
                <a:latin typeface="Gotham HTF Book" pitchFamily="50" charset="0"/>
              </a:rPr>
              <a:t>FLINK</a:t>
            </a:r>
          </a:p>
        </p:txBody>
      </p:sp>
    </p:spTree>
    <p:extLst>
      <p:ext uri="{BB962C8B-B14F-4D97-AF65-F5344CB8AC3E}">
        <p14:creationId xmlns:p14="http://schemas.microsoft.com/office/powerpoint/2010/main" val="3835379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id="{AB56C439-1157-4498-8013-D042B99E351E}"/>
              </a:ext>
            </a:extLst>
          </p:cNvPr>
          <p:cNvGrpSpPr/>
          <p:nvPr/>
        </p:nvGrpSpPr>
        <p:grpSpPr>
          <a:xfrm>
            <a:off x="4398224" y="1875453"/>
            <a:ext cx="3395552" cy="3107094"/>
            <a:chOff x="4227163" y="1791478"/>
            <a:chExt cx="3395552" cy="3107094"/>
          </a:xfrm>
        </p:grpSpPr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C8C9C4C0-565D-4526-8308-AF9DE73E7ED6}"/>
                </a:ext>
              </a:extLst>
            </p:cNvPr>
            <p:cNvSpPr/>
            <p:nvPr/>
          </p:nvSpPr>
          <p:spPr>
            <a:xfrm>
              <a:off x="4227163" y="1791478"/>
              <a:ext cx="3395552" cy="31070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1" name="Picture 4" descr="Material | Apache Flink">
              <a:extLst>
                <a:ext uri="{FF2B5EF4-FFF2-40B4-BE49-F238E27FC236}">
                  <a16:creationId xmlns:a16="http://schemas.microsoft.com/office/drawing/2014/main" id="{EB599B20-F8A4-4A06-9B9E-4864E3D267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417" y="2153817"/>
              <a:ext cx="2326433" cy="2326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F3DE75A5-DF8D-41E7-873F-6A97761099A3}"/>
              </a:ext>
            </a:extLst>
          </p:cNvPr>
          <p:cNvGrpSpPr/>
          <p:nvPr/>
        </p:nvGrpSpPr>
        <p:grpSpPr>
          <a:xfrm>
            <a:off x="1520890" y="2134478"/>
            <a:ext cx="2845837" cy="2589045"/>
            <a:chOff x="1716833" y="2134478"/>
            <a:chExt cx="2845837" cy="2589045"/>
          </a:xfrm>
        </p:grpSpPr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76E558C8-2B52-4FEA-BCE1-B5C40A656D11}"/>
                </a:ext>
              </a:extLst>
            </p:cNvPr>
            <p:cNvSpPr txBox="1"/>
            <p:nvPr/>
          </p:nvSpPr>
          <p:spPr>
            <a:xfrm>
              <a:off x="1716833" y="2134478"/>
              <a:ext cx="2845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Vendas</a:t>
              </a:r>
            </a:p>
          </p:txBody>
        </p: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BF8FCB2C-BFAD-4777-B1CD-FF25AE905DA0}"/>
                </a:ext>
              </a:extLst>
            </p:cNvPr>
            <p:cNvSpPr txBox="1"/>
            <p:nvPr/>
          </p:nvSpPr>
          <p:spPr>
            <a:xfrm>
              <a:off x="1716833" y="2666323"/>
              <a:ext cx="2845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Uso do app</a:t>
              </a:r>
            </a:p>
          </p:txBody>
        </p:sp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A28444BD-65D3-46FE-8DC9-4A181AF96462}"/>
                </a:ext>
              </a:extLst>
            </p:cNvPr>
            <p:cNvSpPr txBox="1"/>
            <p:nvPr/>
          </p:nvSpPr>
          <p:spPr>
            <a:xfrm>
              <a:off x="1716833" y="3198168"/>
              <a:ext cx="2845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Compra de ações</a:t>
              </a: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C0750FC9-8C8F-416E-B9D2-D6BDDE71483E}"/>
                </a:ext>
              </a:extLst>
            </p:cNvPr>
            <p:cNvSpPr txBox="1"/>
            <p:nvPr/>
          </p:nvSpPr>
          <p:spPr>
            <a:xfrm>
              <a:off x="1716833" y="3730013"/>
              <a:ext cx="2845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Sensores </a:t>
              </a:r>
              <a:r>
                <a:rPr lang="pt-BR" sz="2400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IoT</a:t>
              </a:r>
              <a:endParaRPr lang="pt-BR" sz="24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99" name="CaixaDeTexto 98">
              <a:extLst>
                <a:ext uri="{FF2B5EF4-FFF2-40B4-BE49-F238E27FC236}">
                  <a16:creationId xmlns:a16="http://schemas.microsoft.com/office/drawing/2014/main" id="{45616157-5E35-42C3-AED5-B957A7A20BAC}"/>
                </a:ext>
              </a:extLst>
            </p:cNvPr>
            <p:cNvSpPr txBox="1"/>
            <p:nvPr/>
          </p:nvSpPr>
          <p:spPr>
            <a:xfrm>
              <a:off x="1716833" y="4261858"/>
              <a:ext cx="2845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PIX</a:t>
              </a:r>
            </a:p>
          </p:txBody>
        </p:sp>
      </p:grp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0C6BAE29-32CC-4BE3-902E-9A1CDC186A2B}"/>
              </a:ext>
            </a:extLst>
          </p:cNvPr>
          <p:cNvCxnSpPr/>
          <p:nvPr/>
        </p:nvCxnSpPr>
        <p:spPr>
          <a:xfrm>
            <a:off x="2845837" y="2369976"/>
            <a:ext cx="1838130" cy="0"/>
          </a:xfrm>
          <a:prstGeom prst="straightConnector1">
            <a:avLst/>
          </a:prstGeom>
          <a:ln w="28575">
            <a:solidFill>
              <a:srgbClr val="AFAFA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de Seta Reta 103">
            <a:extLst>
              <a:ext uri="{FF2B5EF4-FFF2-40B4-BE49-F238E27FC236}">
                <a16:creationId xmlns:a16="http://schemas.microsoft.com/office/drawing/2014/main" id="{9433E964-8D9B-4C7A-A1C2-0BF040697200}"/>
              </a:ext>
            </a:extLst>
          </p:cNvPr>
          <p:cNvCxnSpPr>
            <a:cxnSpLocks/>
          </p:cNvCxnSpPr>
          <p:nvPr/>
        </p:nvCxnSpPr>
        <p:spPr>
          <a:xfrm>
            <a:off x="3349690" y="2911152"/>
            <a:ext cx="1334277" cy="0"/>
          </a:xfrm>
          <a:prstGeom prst="straightConnector1">
            <a:avLst/>
          </a:prstGeom>
          <a:ln w="28575">
            <a:solidFill>
              <a:srgbClr val="AFAFA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AFF9C22F-8735-4A2D-BC23-64489890D07B}"/>
              </a:ext>
            </a:extLst>
          </p:cNvPr>
          <p:cNvCxnSpPr>
            <a:cxnSpLocks/>
          </p:cNvCxnSpPr>
          <p:nvPr/>
        </p:nvCxnSpPr>
        <p:spPr>
          <a:xfrm>
            <a:off x="4170784" y="3452328"/>
            <a:ext cx="513183" cy="0"/>
          </a:xfrm>
          <a:prstGeom prst="straightConnector1">
            <a:avLst/>
          </a:prstGeom>
          <a:ln w="28575">
            <a:solidFill>
              <a:srgbClr val="AFAFA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de Seta Reta 105">
            <a:extLst>
              <a:ext uri="{FF2B5EF4-FFF2-40B4-BE49-F238E27FC236}">
                <a16:creationId xmlns:a16="http://schemas.microsoft.com/office/drawing/2014/main" id="{1D8537B7-CF60-4DE4-880F-5540B62257B8}"/>
              </a:ext>
            </a:extLst>
          </p:cNvPr>
          <p:cNvCxnSpPr>
            <a:cxnSpLocks/>
          </p:cNvCxnSpPr>
          <p:nvPr/>
        </p:nvCxnSpPr>
        <p:spPr>
          <a:xfrm>
            <a:off x="3536302" y="3984173"/>
            <a:ext cx="1147665" cy="0"/>
          </a:xfrm>
          <a:prstGeom prst="straightConnector1">
            <a:avLst/>
          </a:prstGeom>
          <a:ln w="28575">
            <a:solidFill>
              <a:srgbClr val="AFAFA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>
            <a:extLst>
              <a:ext uri="{FF2B5EF4-FFF2-40B4-BE49-F238E27FC236}">
                <a16:creationId xmlns:a16="http://schemas.microsoft.com/office/drawing/2014/main" id="{1CA5D4B1-7848-419E-A1EE-1D15748F75D5}"/>
              </a:ext>
            </a:extLst>
          </p:cNvPr>
          <p:cNvCxnSpPr>
            <a:cxnSpLocks/>
          </p:cNvCxnSpPr>
          <p:nvPr/>
        </p:nvCxnSpPr>
        <p:spPr>
          <a:xfrm>
            <a:off x="2276669" y="4478695"/>
            <a:ext cx="2407298" cy="0"/>
          </a:xfrm>
          <a:prstGeom prst="straightConnector1">
            <a:avLst/>
          </a:prstGeom>
          <a:ln w="28575">
            <a:solidFill>
              <a:srgbClr val="AFAFA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6" descr="MySQL (@MySQL) / X">
            <a:extLst>
              <a:ext uri="{FF2B5EF4-FFF2-40B4-BE49-F238E27FC236}">
                <a16:creationId xmlns:a16="http://schemas.microsoft.com/office/drawing/2014/main" id="{F9815138-17A4-4755-9970-3F53D831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9" t="13150" r="9485" b="37037"/>
          <a:stretch/>
        </p:blipFill>
        <p:spPr bwMode="auto">
          <a:xfrm>
            <a:off x="9461240" y="1844823"/>
            <a:ext cx="1101013" cy="71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 descr="Postgres Icon? · Issue #197 · PKief/vscode-material-icon ...">
            <a:extLst>
              <a:ext uri="{FF2B5EF4-FFF2-40B4-BE49-F238E27FC236}">
                <a16:creationId xmlns:a16="http://schemas.microsoft.com/office/drawing/2014/main" id="{42862EB9-3ACC-4FCF-AB5C-720D83165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299" y="3591926"/>
            <a:ext cx="556663" cy="5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4" descr="Free Mongodb Logo Icon - Download in Flat Style">
            <a:extLst>
              <a:ext uri="{FF2B5EF4-FFF2-40B4-BE49-F238E27FC236}">
                <a16:creationId xmlns:a16="http://schemas.microsoft.com/office/drawing/2014/main" id="{A33986E5-D09F-42FF-A81E-208D02D2A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644" y="3823330"/>
            <a:ext cx="1384570" cy="138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6" descr="AWS Simple Icons Explained: The Storage Set | Gliffy by Perforce">
            <a:extLst>
              <a:ext uri="{FF2B5EF4-FFF2-40B4-BE49-F238E27FC236}">
                <a16:creationId xmlns:a16="http://schemas.microsoft.com/office/drawing/2014/main" id="{21AEF324-9321-43E6-A2C0-279255904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961" y="2836507"/>
            <a:ext cx="467716" cy="48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" name="Conector de Seta Reta 116">
            <a:extLst>
              <a:ext uri="{FF2B5EF4-FFF2-40B4-BE49-F238E27FC236}">
                <a16:creationId xmlns:a16="http://schemas.microsoft.com/office/drawing/2014/main" id="{E24060D2-521B-482A-BEDD-C86B3D5E27DB}"/>
              </a:ext>
            </a:extLst>
          </p:cNvPr>
          <p:cNvCxnSpPr/>
          <p:nvPr/>
        </p:nvCxnSpPr>
        <p:spPr>
          <a:xfrm>
            <a:off x="7343192" y="2369976"/>
            <a:ext cx="1838130" cy="0"/>
          </a:xfrm>
          <a:prstGeom prst="straightConnector1">
            <a:avLst/>
          </a:prstGeom>
          <a:ln w="28575">
            <a:solidFill>
              <a:srgbClr val="AFAFA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20">
            <a:extLst>
              <a:ext uri="{FF2B5EF4-FFF2-40B4-BE49-F238E27FC236}">
                <a16:creationId xmlns:a16="http://schemas.microsoft.com/office/drawing/2014/main" id="{F7A2B0E1-1EEB-445A-9992-5FE05AF0D97E}"/>
              </a:ext>
            </a:extLst>
          </p:cNvPr>
          <p:cNvCxnSpPr/>
          <p:nvPr/>
        </p:nvCxnSpPr>
        <p:spPr>
          <a:xfrm>
            <a:off x="7343192" y="4506686"/>
            <a:ext cx="1838130" cy="0"/>
          </a:xfrm>
          <a:prstGeom prst="straightConnector1">
            <a:avLst/>
          </a:prstGeom>
          <a:ln w="28575">
            <a:solidFill>
              <a:srgbClr val="AFAFA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de Seta Reta 121">
            <a:extLst>
              <a:ext uri="{FF2B5EF4-FFF2-40B4-BE49-F238E27FC236}">
                <a16:creationId xmlns:a16="http://schemas.microsoft.com/office/drawing/2014/main" id="{DFA238A4-E0E6-4DBB-AD55-03AD955969F5}"/>
              </a:ext>
            </a:extLst>
          </p:cNvPr>
          <p:cNvCxnSpPr/>
          <p:nvPr/>
        </p:nvCxnSpPr>
        <p:spPr>
          <a:xfrm>
            <a:off x="7343192" y="3794450"/>
            <a:ext cx="1838130" cy="0"/>
          </a:xfrm>
          <a:prstGeom prst="straightConnector1">
            <a:avLst/>
          </a:prstGeom>
          <a:ln w="28575">
            <a:solidFill>
              <a:srgbClr val="AFAFA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de Seta Reta 122">
            <a:extLst>
              <a:ext uri="{FF2B5EF4-FFF2-40B4-BE49-F238E27FC236}">
                <a16:creationId xmlns:a16="http://schemas.microsoft.com/office/drawing/2014/main" id="{EABA4ECF-8D02-42AF-939A-8587A6CF2F15}"/>
              </a:ext>
            </a:extLst>
          </p:cNvPr>
          <p:cNvCxnSpPr/>
          <p:nvPr/>
        </p:nvCxnSpPr>
        <p:spPr>
          <a:xfrm>
            <a:off x="7343192" y="3082213"/>
            <a:ext cx="1838130" cy="0"/>
          </a:xfrm>
          <a:prstGeom prst="straightConnector1">
            <a:avLst/>
          </a:prstGeom>
          <a:ln w="28575">
            <a:solidFill>
              <a:srgbClr val="AFAFA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739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>
            <a:extLst>
              <a:ext uri="{FF2B5EF4-FFF2-40B4-BE49-F238E27FC236}">
                <a16:creationId xmlns:a16="http://schemas.microsoft.com/office/drawing/2014/main" id="{BDA02999-CFA4-4103-969A-94399DA6F5D6}"/>
              </a:ext>
            </a:extLst>
          </p:cNvPr>
          <p:cNvGrpSpPr/>
          <p:nvPr/>
        </p:nvGrpSpPr>
        <p:grpSpPr>
          <a:xfrm>
            <a:off x="1691105" y="2207908"/>
            <a:ext cx="8809790" cy="2961780"/>
            <a:chOff x="1585930" y="1788848"/>
            <a:chExt cx="8809790" cy="2961780"/>
          </a:xfrm>
        </p:grpSpPr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42D5722A-50DE-43E0-B094-CC2D5228C598}"/>
                </a:ext>
              </a:extLst>
            </p:cNvPr>
            <p:cNvSpPr txBox="1"/>
            <p:nvPr/>
          </p:nvSpPr>
          <p:spPr>
            <a:xfrm>
              <a:off x="1607081" y="2165305"/>
              <a:ext cx="258236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Roboto light" panose="02000000000000000000" pitchFamily="2" charset="0"/>
                  <a:ea typeface="Roboto light" panose="02000000000000000000" pitchFamily="2" charset="0"/>
                </a:rPr>
                <a:t>O Apache </a:t>
              </a:r>
              <a:r>
                <a:rPr lang="pt-BR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Flink</a:t>
              </a:r>
              <a:r>
                <a:rPr lang="pt-BR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</a:p>
            <a:p>
              <a:r>
                <a:rPr lang="pt-BR" dirty="0">
                  <a:latin typeface="Roboto light" panose="02000000000000000000" pitchFamily="2" charset="0"/>
                  <a:ea typeface="Roboto light" panose="02000000000000000000" pitchFamily="2" charset="0"/>
                </a:rPr>
                <a:t>tem a capacidade de processar centenas de milhões ou até bilhões de eventos por segundo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AD6AD8B2-F4D5-48A7-8BCD-B3B05E2EE079}"/>
                </a:ext>
              </a:extLst>
            </p:cNvPr>
            <p:cNvSpPr txBox="1"/>
            <p:nvPr/>
          </p:nvSpPr>
          <p:spPr>
            <a:xfrm>
              <a:off x="4917084" y="2165305"/>
              <a:ext cx="2831492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Roboto light" panose="02000000000000000000" pitchFamily="2" charset="0"/>
                  <a:ea typeface="Roboto light" panose="02000000000000000000" pitchFamily="2" charset="0"/>
                </a:rPr>
                <a:t>O Apache </a:t>
              </a:r>
              <a:r>
                <a:rPr lang="pt-BR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Flink</a:t>
              </a:r>
              <a:r>
                <a:rPr lang="pt-BR" dirty="0">
                  <a:latin typeface="Roboto light" panose="02000000000000000000" pitchFamily="2" charset="0"/>
                  <a:ea typeface="Roboto light" panose="02000000000000000000" pitchFamily="2" charset="0"/>
                </a:rPr>
                <a:t> nos permite trabalhar com Java, SQL ou Python, permitindo que o desenvolvedor ou desenvolvedora escolha como deseja criar seu processo de tratamento dos dados</a:t>
              </a: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D68C07CC-FFC7-4764-8307-C6CAC49B3793}"/>
                </a:ext>
              </a:extLst>
            </p:cNvPr>
            <p:cNvSpPr txBox="1"/>
            <p:nvPr/>
          </p:nvSpPr>
          <p:spPr>
            <a:xfrm>
              <a:off x="1585930" y="1788848"/>
              <a:ext cx="25916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rgbClr val="ED145B"/>
                  </a:solidFill>
                  <a:latin typeface="Roboto medium" pitchFamily="2" charset="0"/>
                  <a:ea typeface="Roboto medium" pitchFamily="2" charset="0"/>
                </a:rPr>
                <a:t>Escalabilidade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C3EB41D9-C1FA-4FEE-B5F3-FB40AABC69B2}"/>
                </a:ext>
              </a:extLst>
            </p:cNvPr>
            <p:cNvSpPr txBox="1"/>
            <p:nvPr/>
          </p:nvSpPr>
          <p:spPr>
            <a:xfrm>
              <a:off x="4919757" y="1788848"/>
              <a:ext cx="23836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rgbClr val="ED145B"/>
                  </a:solidFill>
                  <a:latin typeface="Roboto medium" pitchFamily="2" charset="0"/>
                  <a:ea typeface="Roboto medium" pitchFamily="2" charset="0"/>
                </a:rPr>
                <a:t>Flexibilidade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E0BA61D4-20E0-4857-9821-33E6D871D928}"/>
                </a:ext>
              </a:extLst>
            </p:cNvPr>
            <p:cNvSpPr txBox="1"/>
            <p:nvPr/>
          </p:nvSpPr>
          <p:spPr>
            <a:xfrm>
              <a:off x="7932554" y="1807510"/>
              <a:ext cx="22299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rgbClr val="ED145B"/>
                  </a:solidFill>
                  <a:latin typeface="Roboto medium" pitchFamily="2" charset="0"/>
                  <a:ea typeface="Roboto medium" pitchFamily="2" charset="0"/>
                </a:rPr>
                <a:t>Unifica o trabalho 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1B8D7FDA-93D9-4CED-BA5B-057C1A383F54}"/>
                </a:ext>
              </a:extLst>
            </p:cNvPr>
            <p:cNvSpPr txBox="1"/>
            <p:nvPr/>
          </p:nvSpPr>
          <p:spPr>
            <a:xfrm>
              <a:off x="7972365" y="2165305"/>
              <a:ext cx="242335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Roboto light" panose="02000000000000000000" pitchFamily="2" charset="0"/>
                  <a:ea typeface="Roboto light" panose="02000000000000000000" pitchFamily="2" charset="0"/>
                </a:rPr>
                <a:t>Dentro da mesma ferramenta podemos trabalhar com </a:t>
              </a:r>
              <a:r>
                <a:rPr lang="pt-BR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Stream</a:t>
              </a:r>
              <a:r>
                <a:rPr lang="pt-BR" dirty="0">
                  <a:latin typeface="Roboto light" panose="02000000000000000000" pitchFamily="2" charset="0"/>
                  <a:ea typeface="Roboto light" panose="02000000000000000000" pitchFamily="2" charset="0"/>
                </a:rPr>
                <a:t>, Batch e </a:t>
              </a:r>
              <a:r>
                <a:rPr lang="pt-BR" dirty="0" err="1">
                  <a:latin typeface="Roboto light" panose="02000000000000000000" pitchFamily="2" charset="0"/>
                  <a:ea typeface="Roboto light" panose="02000000000000000000" pitchFamily="2" charset="0"/>
                </a:rPr>
                <a:t>Analytics</a:t>
              </a:r>
              <a:endParaRPr lang="pt-BR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6991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E679378D-38DE-4FDA-AD33-52CB49AE31A6}"/>
              </a:ext>
            </a:extLst>
          </p:cNvPr>
          <p:cNvSpPr txBox="1"/>
          <p:nvPr/>
        </p:nvSpPr>
        <p:spPr>
          <a:xfrm>
            <a:off x="1994170" y="1162356"/>
            <a:ext cx="8203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Gotham HTF Book" pitchFamily="50" charset="0"/>
              </a:rPr>
              <a:t>JOB GRAPH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5AAE91AE-2D10-43DC-BAF3-96CCB3C8075E}"/>
              </a:ext>
            </a:extLst>
          </p:cNvPr>
          <p:cNvGrpSpPr/>
          <p:nvPr/>
        </p:nvGrpSpPr>
        <p:grpSpPr>
          <a:xfrm>
            <a:off x="1380729" y="2733871"/>
            <a:ext cx="9375420" cy="1813016"/>
            <a:chOff x="2811293" y="2777246"/>
            <a:chExt cx="6514291" cy="1259733"/>
          </a:xfrm>
        </p:grpSpPr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D0D0D8C-B3DC-4433-916E-45E672D1BD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7251" y="3385225"/>
              <a:ext cx="1352144" cy="14591"/>
            </a:xfrm>
            <a:prstGeom prst="straightConnector1">
              <a:avLst/>
            </a:prstGeom>
            <a:ln w="76200">
              <a:solidFill>
                <a:srgbClr val="AFA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97C89241-9583-4329-9518-53E6D6DB41D7}"/>
                </a:ext>
              </a:extLst>
            </p:cNvPr>
            <p:cNvCxnSpPr>
              <a:cxnSpLocks/>
            </p:cNvCxnSpPr>
            <p:nvPr/>
          </p:nvCxnSpPr>
          <p:spPr>
            <a:xfrm>
              <a:off x="6728298" y="3385225"/>
              <a:ext cx="1248383" cy="0"/>
            </a:xfrm>
            <a:prstGeom prst="straightConnector1">
              <a:avLst/>
            </a:prstGeom>
            <a:ln w="76200">
              <a:solidFill>
                <a:srgbClr val="AFA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A57F7D2B-E107-4EC6-BD09-33036FBE4289}"/>
                </a:ext>
              </a:extLst>
            </p:cNvPr>
            <p:cNvSpPr/>
            <p:nvPr/>
          </p:nvSpPr>
          <p:spPr>
            <a:xfrm>
              <a:off x="2811293" y="2821021"/>
              <a:ext cx="1215958" cy="121595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16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OPERADOR</a:t>
              </a: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84DA14C5-34B5-4E55-BAE7-D8AD93322883}"/>
                </a:ext>
              </a:extLst>
            </p:cNvPr>
            <p:cNvSpPr/>
            <p:nvPr/>
          </p:nvSpPr>
          <p:spPr>
            <a:xfrm>
              <a:off x="5512340" y="2777246"/>
              <a:ext cx="1215958" cy="121595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16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OPERADOR</a:t>
              </a: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F20DEF0F-855B-413D-9E45-5DF73C80AC25}"/>
                </a:ext>
              </a:extLst>
            </p:cNvPr>
            <p:cNvSpPr/>
            <p:nvPr/>
          </p:nvSpPr>
          <p:spPr>
            <a:xfrm>
              <a:off x="8109626" y="2777246"/>
              <a:ext cx="1215958" cy="121595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16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OPERADOR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0E639B14-5674-4BD9-AC8B-BB194DFCF584}"/>
                </a:ext>
              </a:extLst>
            </p:cNvPr>
            <p:cNvSpPr txBox="1"/>
            <p:nvPr/>
          </p:nvSpPr>
          <p:spPr>
            <a:xfrm>
              <a:off x="4195891" y="3118010"/>
              <a:ext cx="836579" cy="192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rgbClr val="ED145B"/>
                  </a:solidFill>
                  <a:latin typeface="Roboto medium" pitchFamily="2" charset="0"/>
                  <a:ea typeface="Roboto medium" pitchFamily="2" charset="0"/>
                </a:rPr>
                <a:t>CONEXÃO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88D0A74D-0614-4C69-99A3-354859085C0F}"/>
                </a:ext>
              </a:extLst>
            </p:cNvPr>
            <p:cNvSpPr txBox="1"/>
            <p:nvPr/>
          </p:nvSpPr>
          <p:spPr>
            <a:xfrm>
              <a:off x="6841018" y="3105043"/>
              <a:ext cx="836579" cy="192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rgbClr val="ED145B"/>
                  </a:solidFill>
                  <a:latin typeface="Roboto medium" pitchFamily="2" charset="0"/>
                  <a:ea typeface="Roboto medium" pitchFamily="2" charset="0"/>
                </a:rPr>
                <a:t>CONEXÃO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2592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ixaDeTexto 49">
            <a:extLst>
              <a:ext uri="{FF2B5EF4-FFF2-40B4-BE49-F238E27FC236}">
                <a16:creationId xmlns:a16="http://schemas.microsoft.com/office/drawing/2014/main" id="{DBD6D171-6204-43B7-B58C-C4F9FBABD215}"/>
              </a:ext>
            </a:extLst>
          </p:cNvPr>
          <p:cNvSpPr txBox="1"/>
          <p:nvPr/>
        </p:nvSpPr>
        <p:spPr>
          <a:xfrm>
            <a:off x="914871" y="786110"/>
            <a:ext cx="42262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INSERT INTO TB_RES_LOG_SENSOR</a:t>
            </a:r>
          </a:p>
          <a:p>
            <a:r>
              <a:rPr lang="pt-BR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SELECT </a:t>
            </a:r>
          </a:p>
          <a:p>
            <a:r>
              <a:rPr lang="pt-BR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 ID_SENSOR,</a:t>
            </a:r>
          </a:p>
          <a:p>
            <a:r>
              <a:rPr lang="pt-BR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 AVG(TEMPERATURA) </a:t>
            </a:r>
          </a:p>
          <a:p>
            <a:r>
              <a:rPr lang="pt-BR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FROM TB_LOG_SENSOR</a:t>
            </a:r>
          </a:p>
          <a:p>
            <a:r>
              <a:rPr lang="pt-BR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WHERE ID_SENSOR = 10</a:t>
            </a:r>
          </a:p>
          <a:p>
            <a:r>
              <a:rPr lang="pt-BR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GROUP BY </a:t>
            </a:r>
          </a:p>
          <a:p>
            <a:r>
              <a:rPr lang="pt-BR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ID_SENSOR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AD3471DA-543E-4F44-978B-959CB95B1A80}"/>
              </a:ext>
            </a:extLst>
          </p:cNvPr>
          <p:cNvGrpSpPr/>
          <p:nvPr/>
        </p:nvGrpSpPr>
        <p:grpSpPr>
          <a:xfrm>
            <a:off x="3536300" y="2022935"/>
            <a:ext cx="7940769" cy="3462478"/>
            <a:chOff x="3035587" y="2432228"/>
            <a:chExt cx="8413492" cy="3668603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2E183D4B-5E0E-4156-BF6E-9482154ADFF9}"/>
                </a:ext>
              </a:extLst>
            </p:cNvPr>
            <p:cNvSpPr/>
            <p:nvPr/>
          </p:nvSpPr>
          <p:spPr>
            <a:xfrm>
              <a:off x="3437116" y="2762998"/>
              <a:ext cx="820751" cy="82075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9431F1DF-76AC-4029-BC2D-1EF475A280CB}"/>
                </a:ext>
              </a:extLst>
            </p:cNvPr>
            <p:cNvCxnSpPr>
              <a:cxnSpLocks/>
              <a:stCxn id="37" idx="6"/>
            </p:cNvCxnSpPr>
            <p:nvPr/>
          </p:nvCxnSpPr>
          <p:spPr>
            <a:xfrm>
              <a:off x="4257867" y="3173374"/>
              <a:ext cx="1180291" cy="0"/>
            </a:xfrm>
            <a:prstGeom prst="straightConnector1">
              <a:avLst/>
            </a:prstGeom>
            <a:ln w="38100">
              <a:solidFill>
                <a:srgbClr val="AFA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515989EE-BD56-4CE3-BB88-D6B0A9A321B3}"/>
                </a:ext>
              </a:extLst>
            </p:cNvPr>
            <p:cNvSpPr/>
            <p:nvPr/>
          </p:nvSpPr>
          <p:spPr>
            <a:xfrm>
              <a:off x="5610012" y="2775359"/>
              <a:ext cx="820751" cy="82075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6C016314-6471-4280-B78A-ED47BE24742B}"/>
                </a:ext>
              </a:extLst>
            </p:cNvPr>
            <p:cNvSpPr/>
            <p:nvPr/>
          </p:nvSpPr>
          <p:spPr>
            <a:xfrm>
              <a:off x="7623253" y="2793001"/>
              <a:ext cx="820751" cy="82075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BFE55393-C818-49C0-803A-5313F3E9290E}"/>
                </a:ext>
              </a:extLst>
            </p:cNvPr>
            <p:cNvCxnSpPr>
              <a:cxnSpLocks/>
              <a:stCxn id="39" idx="6"/>
            </p:cNvCxnSpPr>
            <p:nvPr/>
          </p:nvCxnSpPr>
          <p:spPr>
            <a:xfrm>
              <a:off x="6430763" y="3185735"/>
              <a:ext cx="1128025" cy="0"/>
            </a:xfrm>
            <a:prstGeom prst="straightConnector1">
              <a:avLst/>
            </a:prstGeom>
            <a:ln w="38100">
              <a:solidFill>
                <a:srgbClr val="AFA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1E488468-7B1A-44F5-8FBA-323991A8ADB1}"/>
                </a:ext>
              </a:extLst>
            </p:cNvPr>
            <p:cNvCxnSpPr>
              <a:cxnSpLocks/>
              <a:stCxn id="40" idx="6"/>
              <a:endCxn id="43" idx="1"/>
            </p:cNvCxnSpPr>
            <p:nvPr/>
          </p:nvCxnSpPr>
          <p:spPr>
            <a:xfrm>
              <a:off x="8444004" y="3203377"/>
              <a:ext cx="1967190" cy="794342"/>
            </a:xfrm>
            <a:prstGeom prst="straightConnector1">
              <a:avLst/>
            </a:prstGeom>
            <a:ln w="38100">
              <a:solidFill>
                <a:srgbClr val="AFA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7CD75456-747F-4F6C-B019-2E621B060FCA}"/>
                </a:ext>
              </a:extLst>
            </p:cNvPr>
            <p:cNvSpPr/>
            <p:nvPr/>
          </p:nvSpPr>
          <p:spPr>
            <a:xfrm>
              <a:off x="10233121" y="3819646"/>
              <a:ext cx="1215958" cy="121595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200" b="1" dirty="0" err="1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tb_res_log_sensor</a:t>
              </a:r>
              <a:endParaRPr lang="pt-BR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E67547EE-43E8-4395-AB58-5FA1D6D9408B}"/>
                </a:ext>
              </a:extLst>
            </p:cNvPr>
            <p:cNvSpPr/>
            <p:nvPr/>
          </p:nvSpPr>
          <p:spPr>
            <a:xfrm>
              <a:off x="3539838" y="4897128"/>
              <a:ext cx="820751" cy="82075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79027765-A46D-4573-9856-578DB5CC6C25}"/>
                </a:ext>
              </a:extLst>
            </p:cNvPr>
            <p:cNvCxnSpPr>
              <a:cxnSpLocks/>
              <a:stCxn id="44" idx="6"/>
            </p:cNvCxnSpPr>
            <p:nvPr/>
          </p:nvCxnSpPr>
          <p:spPr>
            <a:xfrm>
              <a:off x="4360589" y="5307504"/>
              <a:ext cx="1180291" cy="0"/>
            </a:xfrm>
            <a:prstGeom prst="straightConnector1">
              <a:avLst/>
            </a:prstGeom>
            <a:ln w="38100">
              <a:solidFill>
                <a:srgbClr val="AFA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0AD2E8D2-A1AF-4E65-8F0A-F561C8121CD3}"/>
                </a:ext>
              </a:extLst>
            </p:cNvPr>
            <p:cNvSpPr/>
            <p:nvPr/>
          </p:nvSpPr>
          <p:spPr>
            <a:xfrm>
              <a:off x="5712734" y="4909489"/>
              <a:ext cx="820751" cy="82075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AA7820BC-C19B-475D-9CE4-4634F06EB6E6}"/>
                </a:ext>
              </a:extLst>
            </p:cNvPr>
            <p:cNvSpPr/>
            <p:nvPr/>
          </p:nvSpPr>
          <p:spPr>
            <a:xfrm>
              <a:off x="7725975" y="4927131"/>
              <a:ext cx="820751" cy="82075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2961AC3D-9BD9-41A8-A315-76534C255809}"/>
                </a:ext>
              </a:extLst>
            </p:cNvPr>
            <p:cNvCxnSpPr>
              <a:cxnSpLocks/>
              <a:stCxn id="46" idx="6"/>
            </p:cNvCxnSpPr>
            <p:nvPr/>
          </p:nvCxnSpPr>
          <p:spPr>
            <a:xfrm>
              <a:off x="6533485" y="5319865"/>
              <a:ext cx="1128025" cy="0"/>
            </a:xfrm>
            <a:prstGeom prst="straightConnector1">
              <a:avLst/>
            </a:prstGeom>
            <a:ln w="38100">
              <a:solidFill>
                <a:srgbClr val="AFA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>
              <a:extLst>
                <a:ext uri="{FF2B5EF4-FFF2-40B4-BE49-F238E27FC236}">
                  <a16:creationId xmlns:a16="http://schemas.microsoft.com/office/drawing/2014/main" id="{0E029205-2960-446D-81A9-162777AE4526}"/>
                </a:ext>
              </a:extLst>
            </p:cNvPr>
            <p:cNvCxnSpPr>
              <a:cxnSpLocks/>
              <a:stCxn id="47" idx="6"/>
              <a:endCxn id="43" idx="3"/>
            </p:cNvCxnSpPr>
            <p:nvPr/>
          </p:nvCxnSpPr>
          <p:spPr>
            <a:xfrm flipV="1">
              <a:off x="8546726" y="4857531"/>
              <a:ext cx="1864468" cy="479976"/>
            </a:xfrm>
            <a:prstGeom prst="straightConnector1">
              <a:avLst/>
            </a:prstGeom>
            <a:ln w="38100">
              <a:solidFill>
                <a:srgbClr val="AFA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F57BECA6-EA30-4973-8B12-59414891A1D1}"/>
                </a:ext>
              </a:extLst>
            </p:cNvPr>
            <p:cNvSpPr txBox="1"/>
            <p:nvPr/>
          </p:nvSpPr>
          <p:spPr>
            <a:xfrm>
              <a:off x="3035587" y="2432228"/>
              <a:ext cx="1642642" cy="29348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200" dirty="0">
                  <a:solidFill>
                    <a:srgbClr val="ED145B"/>
                  </a:solidFill>
                  <a:latin typeface="Roboto medium" pitchFamily="2" charset="0"/>
                  <a:ea typeface="Roboto medium" pitchFamily="2" charset="0"/>
                </a:rPr>
                <a:t>TB_LOG_SENSOR</a:t>
              </a:r>
            </a:p>
          </p:txBody>
        </p:sp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D36FCB77-F758-4FEF-8CA1-30B9B4347B48}"/>
                </a:ext>
              </a:extLst>
            </p:cNvPr>
            <p:cNvCxnSpPr>
              <a:cxnSpLocks/>
              <a:stCxn id="46" idx="7"/>
            </p:cNvCxnSpPr>
            <p:nvPr/>
          </p:nvCxnSpPr>
          <p:spPr>
            <a:xfrm flipV="1">
              <a:off x="6413289" y="3670582"/>
              <a:ext cx="1207518" cy="1359103"/>
            </a:xfrm>
            <a:prstGeom prst="straightConnector1">
              <a:avLst/>
            </a:prstGeom>
            <a:ln w="28575">
              <a:solidFill>
                <a:srgbClr val="AFAFA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EBC676E6-EAB9-420D-848C-04167B2D3ECE}"/>
                </a:ext>
              </a:extLst>
            </p:cNvPr>
            <p:cNvSpPr txBox="1"/>
            <p:nvPr/>
          </p:nvSpPr>
          <p:spPr>
            <a:xfrm>
              <a:off x="7736255" y="2432229"/>
              <a:ext cx="561350" cy="29348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200" dirty="0">
                  <a:solidFill>
                    <a:srgbClr val="ED145B"/>
                  </a:solidFill>
                  <a:latin typeface="Roboto medium" pitchFamily="2" charset="0"/>
                  <a:ea typeface="Roboto medium" pitchFamily="2" charset="0"/>
                </a:rPr>
                <a:t>AVG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6C0333F2-522B-495C-8826-5FAA59475E10}"/>
                </a:ext>
              </a:extLst>
            </p:cNvPr>
            <p:cNvSpPr txBox="1"/>
            <p:nvPr/>
          </p:nvSpPr>
          <p:spPr>
            <a:xfrm>
              <a:off x="4906313" y="5807342"/>
              <a:ext cx="2508807" cy="29348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200" dirty="0">
                  <a:solidFill>
                    <a:srgbClr val="ED145B"/>
                  </a:solidFill>
                  <a:latin typeface="Roboto medium" pitchFamily="2" charset="0"/>
                  <a:ea typeface="Roboto medium" pitchFamily="2" charset="0"/>
                </a:rPr>
                <a:t>WHERE ID_SENSOR = 10</a:t>
              </a:r>
            </a:p>
          </p:txBody>
        </p:sp>
        <p:cxnSp>
          <p:nvCxnSpPr>
            <p:cNvPr id="55" name="Conector de Seta Reta 54">
              <a:extLst>
                <a:ext uri="{FF2B5EF4-FFF2-40B4-BE49-F238E27FC236}">
                  <a16:creationId xmlns:a16="http://schemas.microsoft.com/office/drawing/2014/main" id="{5B22EF12-7441-44B0-B4F0-FD59226FF940}"/>
                </a:ext>
              </a:extLst>
            </p:cNvPr>
            <p:cNvCxnSpPr>
              <a:cxnSpLocks/>
              <a:stCxn id="39" idx="5"/>
            </p:cNvCxnSpPr>
            <p:nvPr/>
          </p:nvCxnSpPr>
          <p:spPr>
            <a:xfrm>
              <a:off x="6310567" y="3475914"/>
              <a:ext cx="1415408" cy="1451217"/>
            </a:xfrm>
            <a:prstGeom prst="straightConnector1">
              <a:avLst/>
            </a:prstGeom>
            <a:ln w="28575">
              <a:solidFill>
                <a:srgbClr val="AFAFA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376764EA-188E-40FF-A874-EB8F06EEEF6C}"/>
                </a:ext>
              </a:extLst>
            </p:cNvPr>
            <p:cNvSpPr txBox="1"/>
            <p:nvPr/>
          </p:nvSpPr>
          <p:spPr>
            <a:xfrm>
              <a:off x="4977032" y="4132277"/>
              <a:ext cx="1910762" cy="29348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200" dirty="0">
                  <a:solidFill>
                    <a:srgbClr val="ED145B"/>
                  </a:solidFill>
                  <a:latin typeface="Roboto medium" pitchFamily="2" charset="0"/>
                  <a:ea typeface="Roboto medium" pitchFamily="2" charset="0"/>
                </a:rPr>
                <a:t>GROUP BY ID_SENSOR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1839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D0CCA01-4C34-4AC5-8A3A-548259A79718}"/>
              </a:ext>
            </a:extLst>
          </p:cNvPr>
          <p:cNvSpPr txBox="1"/>
          <p:nvPr/>
        </p:nvSpPr>
        <p:spPr>
          <a:xfrm>
            <a:off x="1545772" y="2644171"/>
            <a:ext cx="910045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380985">
              <a:defRPr/>
            </a:pPr>
            <a:r>
              <a:rPr lang="pt-BR" sz="4800" dirty="0">
                <a:solidFill>
                  <a:srgbClr val="ED145B"/>
                </a:solidFill>
                <a:latin typeface="Gotham HTF" pitchFamily="50" charset="0"/>
                <a:ea typeface="Roboto light" panose="02000000000000000000" pitchFamily="2" charset="0"/>
              </a:rPr>
              <a:t>OS TIPOS </a:t>
            </a:r>
            <a:r>
              <a:rPr lang="pt-BR" sz="4800" dirty="0">
                <a:solidFill>
                  <a:schemeClr val="bg1"/>
                </a:solidFill>
                <a:latin typeface="Gotham HTF Book" pitchFamily="50" charset="0"/>
                <a:ea typeface="Roboto light" panose="02000000000000000000" pitchFamily="2" charset="0"/>
              </a:rPr>
              <a:t>DE DATA SOURCES NO FLINK</a:t>
            </a:r>
          </a:p>
        </p:txBody>
      </p:sp>
    </p:spTree>
    <p:extLst>
      <p:ext uri="{BB962C8B-B14F-4D97-AF65-F5344CB8AC3E}">
        <p14:creationId xmlns:p14="http://schemas.microsoft.com/office/powerpoint/2010/main" val="64160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ADD42094-4C52-4300-82FB-3D94AEA45B07}"/>
              </a:ext>
            </a:extLst>
          </p:cNvPr>
          <p:cNvSpPr txBox="1"/>
          <p:nvPr/>
        </p:nvSpPr>
        <p:spPr>
          <a:xfrm>
            <a:off x="843336" y="658098"/>
            <a:ext cx="50593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80985"/>
            <a:r>
              <a:rPr lang="pt-BR" sz="4800" dirty="0">
                <a:solidFill>
                  <a:srgbClr val="F5F5F5"/>
                </a:solidFill>
                <a:latin typeface="Gotham HTF Book" pitchFamily="50" charset="0"/>
                <a:ea typeface="Roboto light" panose="02000000000000000000" pitchFamily="2" charset="0"/>
              </a:rPr>
              <a:t>ESTÁTICAS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1467240-BAC0-44D1-A67B-333A7C95A36C}"/>
              </a:ext>
            </a:extLst>
          </p:cNvPr>
          <p:cNvGrpSpPr/>
          <p:nvPr/>
        </p:nvGrpSpPr>
        <p:grpSpPr>
          <a:xfrm>
            <a:off x="5802085" y="842217"/>
            <a:ext cx="5170715" cy="1323439"/>
            <a:chOff x="7759337" y="1316704"/>
            <a:chExt cx="5839100" cy="1588127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23F26C55-135E-49B8-A7AF-727A7A88BB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39" t="59999" r="55057" b="34111"/>
            <a:stretch/>
          </p:blipFill>
          <p:spPr>
            <a:xfrm>
              <a:off x="7759337" y="1358537"/>
              <a:ext cx="522514" cy="496389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79DD7A8-B5CD-44BE-8DDC-02960E868E07}"/>
                </a:ext>
              </a:extLst>
            </p:cNvPr>
            <p:cNvSpPr txBox="1"/>
            <p:nvPr/>
          </p:nvSpPr>
          <p:spPr>
            <a:xfrm>
              <a:off x="8461753" y="1316704"/>
              <a:ext cx="5136684" cy="1588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80985"/>
              <a:r>
                <a:rPr lang="pt-BR" sz="2000" dirty="0">
                  <a:solidFill>
                    <a:srgbClr val="F5F5F5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A tabela é criada a partir de uma fonte estática de dados com um corte de atualização ou de quantidade de registros</a:t>
              </a: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D05E38CC-E948-407F-B480-19EC4EF22924}"/>
              </a:ext>
            </a:extLst>
          </p:cNvPr>
          <p:cNvSpPr txBox="1"/>
          <p:nvPr/>
        </p:nvSpPr>
        <p:spPr>
          <a:xfrm>
            <a:off x="893842" y="1466686"/>
            <a:ext cx="4465042" cy="42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80985"/>
            <a:r>
              <a:rPr lang="pt-BR" sz="2167" dirty="0" err="1">
                <a:solidFill>
                  <a:srgbClr val="F5F5F5"/>
                </a:solidFill>
                <a:latin typeface="Gotham HTF Book" pitchFamily="50" charset="0"/>
                <a:ea typeface="Roboto light" panose="02000000000000000000" pitchFamily="2" charset="0"/>
              </a:rPr>
              <a:t>Bounded</a:t>
            </a:r>
            <a:r>
              <a:rPr lang="pt-BR" sz="2167" dirty="0">
                <a:solidFill>
                  <a:srgbClr val="F5F5F5"/>
                </a:solidFill>
                <a:latin typeface="Gotham HTF Book" pitchFamily="50" charset="0"/>
                <a:ea typeface="Roboto light" panose="02000000000000000000" pitchFamily="2" charset="0"/>
              </a:rPr>
              <a:t> Streaming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BE2F3BD9-EFBD-4986-B608-4CC2872AEF03}"/>
              </a:ext>
            </a:extLst>
          </p:cNvPr>
          <p:cNvGrpSpPr/>
          <p:nvPr/>
        </p:nvGrpSpPr>
        <p:grpSpPr>
          <a:xfrm>
            <a:off x="5802085" y="2339780"/>
            <a:ext cx="4865917" cy="1323439"/>
            <a:chOff x="7759337" y="1316704"/>
            <a:chExt cx="5839100" cy="1588127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701E342-771A-47BB-800C-98D85DF487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39" t="59999" r="55057" b="34111"/>
            <a:stretch/>
          </p:blipFill>
          <p:spPr>
            <a:xfrm>
              <a:off x="7759337" y="1358537"/>
              <a:ext cx="522514" cy="496389"/>
            </a:xfrm>
            <a:prstGeom prst="rect">
              <a:avLst/>
            </a:prstGeom>
          </p:spPr>
        </p:pic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96A167E2-7CE3-4E8F-9298-BBF69C006384}"/>
                </a:ext>
              </a:extLst>
            </p:cNvPr>
            <p:cNvSpPr txBox="1"/>
            <p:nvPr/>
          </p:nvSpPr>
          <p:spPr>
            <a:xfrm>
              <a:off x="8461753" y="1316704"/>
              <a:ext cx="5136684" cy="1588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80985"/>
              <a:r>
                <a:rPr lang="pt-BR" sz="2000" dirty="0">
                  <a:solidFill>
                    <a:srgbClr val="F5F5F5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Quando trabalhamos com esse </a:t>
              </a:r>
            </a:p>
            <a:p>
              <a:pPr defTabSz="380985"/>
              <a:r>
                <a:rPr lang="pt-BR" sz="2000" dirty="0">
                  <a:solidFill>
                    <a:srgbClr val="F5F5F5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tipo de tabela, o </a:t>
              </a:r>
              <a:r>
                <a:rPr lang="pt-BR" sz="2000" dirty="0" err="1">
                  <a:solidFill>
                    <a:srgbClr val="F5F5F5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Flink</a:t>
              </a:r>
              <a:r>
                <a:rPr lang="pt-BR" sz="2000" dirty="0">
                  <a:solidFill>
                    <a:srgbClr val="F5F5F5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tem acesso </a:t>
              </a:r>
            </a:p>
            <a:p>
              <a:pPr defTabSz="380985"/>
              <a:r>
                <a:rPr lang="pt-BR" sz="2000" dirty="0">
                  <a:solidFill>
                    <a:srgbClr val="F5F5F5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a todo o conteúdo já no início das consultas, análises e </a:t>
              </a:r>
              <a:r>
                <a:rPr lang="pt-BR" sz="2000" dirty="0" err="1">
                  <a:solidFill>
                    <a:srgbClr val="F5F5F5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querys</a:t>
              </a:r>
              <a:endParaRPr lang="pt-BR" sz="2000" dirty="0">
                <a:solidFill>
                  <a:srgbClr val="F5F5F5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998EB5F4-A703-44F1-A8D8-386F4DCCA41C}"/>
              </a:ext>
            </a:extLst>
          </p:cNvPr>
          <p:cNvGrpSpPr/>
          <p:nvPr/>
        </p:nvGrpSpPr>
        <p:grpSpPr>
          <a:xfrm>
            <a:off x="5802086" y="3837343"/>
            <a:ext cx="5338665" cy="1323439"/>
            <a:chOff x="7759337" y="1316704"/>
            <a:chExt cx="6406397" cy="1588127"/>
          </a:xfrm>
        </p:grpSpPr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245EAD82-60A3-4F65-9C79-23C2955524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39" t="59999" r="55057" b="34111"/>
            <a:stretch/>
          </p:blipFill>
          <p:spPr>
            <a:xfrm>
              <a:off x="7759337" y="1358537"/>
              <a:ext cx="522514" cy="496389"/>
            </a:xfrm>
            <a:prstGeom prst="rect">
              <a:avLst/>
            </a:prstGeom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F8D3D144-EA91-4C2E-9687-F1AB52B340EB}"/>
                </a:ext>
              </a:extLst>
            </p:cNvPr>
            <p:cNvSpPr txBox="1"/>
            <p:nvPr/>
          </p:nvSpPr>
          <p:spPr>
            <a:xfrm>
              <a:off x="8461752" y="1316704"/>
              <a:ext cx="5703982" cy="1588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80985"/>
              <a:r>
                <a:rPr lang="pt-BR" sz="2000" dirty="0">
                  <a:solidFill>
                    <a:srgbClr val="F5F5F5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As operações usando esse tipo </a:t>
              </a:r>
            </a:p>
            <a:p>
              <a:pPr defTabSz="380985"/>
              <a:r>
                <a:rPr lang="pt-BR" sz="2000" dirty="0">
                  <a:solidFill>
                    <a:srgbClr val="F5F5F5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de dado são finalizadas após o processamento da quantidade fixa </a:t>
              </a:r>
            </a:p>
            <a:p>
              <a:pPr defTabSz="380985"/>
              <a:r>
                <a:rPr lang="pt-BR" sz="2000" dirty="0">
                  <a:solidFill>
                    <a:srgbClr val="F5F5F5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de dados que se espera analisar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689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22C1A-9FEA-F0A2-0DCE-CDE8288F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0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800" dirty="0">
                <a:latin typeface="Gotham HTF Book" pitchFamily="50" charset="0"/>
              </a:rPr>
              <a:t>O QUE É?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4945634-FF53-44D7-BA7C-420DF0BBEADF}"/>
              </a:ext>
            </a:extLst>
          </p:cNvPr>
          <p:cNvGrpSpPr/>
          <p:nvPr/>
        </p:nvGrpSpPr>
        <p:grpSpPr>
          <a:xfrm>
            <a:off x="1205289" y="2464595"/>
            <a:ext cx="10214043" cy="2853044"/>
            <a:chOff x="988978" y="2032605"/>
            <a:chExt cx="10214043" cy="2853044"/>
          </a:xfrm>
        </p:grpSpPr>
        <p:sp>
          <p:nvSpPr>
            <p:cNvPr id="4" name="Seta: Pentágono 3">
              <a:extLst>
                <a:ext uri="{FF2B5EF4-FFF2-40B4-BE49-F238E27FC236}">
                  <a16:creationId xmlns:a16="http://schemas.microsoft.com/office/drawing/2014/main" id="{3200D1C4-5B1A-7999-6C15-63749D94454C}"/>
                </a:ext>
              </a:extLst>
            </p:cNvPr>
            <p:cNvSpPr/>
            <p:nvPr/>
          </p:nvSpPr>
          <p:spPr>
            <a:xfrm>
              <a:off x="988978" y="2952343"/>
              <a:ext cx="10214043" cy="953311"/>
            </a:xfrm>
            <a:prstGeom prst="homePlate">
              <a:avLst/>
            </a:prstGeom>
            <a:solidFill>
              <a:srgbClr val="F5F5F5"/>
            </a:solidFill>
            <a:ln w="12700"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3BC5595B-9E66-4835-8B50-558B8CCD9530}"/>
                </a:ext>
              </a:extLst>
            </p:cNvPr>
            <p:cNvGrpSpPr/>
            <p:nvPr/>
          </p:nvGrpSpPr>
          <p:grpSpPr>
            <a:xfrm>
              <a:off x="1115438" y="3103123"/>
              <a:ext cx="9393691" cy="651753"/>
              <a:chOff x="1115438" y="3103123"/>
              <a:chExt cx="9393691" cy="651753"/>
            </a:xfrm>
            <a:solidFill>
              <a:srgbClr val="AFAFAF"/>
            </a:solidFill>
          </p:grpSpPr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4318A292-2262-2128-38EA-7175A712DFF0}"/>
                  </a:ext>
                </a:extLst>
              </p:cNvPr>
              <p:cNvSpPr/>
              <p:nvPr/>
            </p:nvSpPr>
            <p:spPr>
              <a:xfrm>
                <a:off x="1115438" y="3103123"/>
                <a:ext cx="165370" cy="651753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533749C2-1D6E-854A-5563-B0F83F627637}"/>
                  </a:ext>
                </a:extLst>
              </p:cNvPr>
              <p:cNvSpPr/>
              <p:nvPr/>
            </p:nvSpPr>
            <p:spPr>
              <a:xfrm>
                <a:off x="1576854" y="3103123"/>
                <a:ext cx="165370" cy="651753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11F51E3A-205E-18A6-F39A-9442C697338E}"/>
                  </a:ext>
                </a:extLst>
              </p:cNvPr>
              <p:cNvSpPr/>
              <p:nvPr/>
            </p:nvSpPr>
            <p:spPr>
              <a:xfrm>
                <a:off x="2038270" y="3103123"/>
                <a:ext cx="165370" cy="651753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843ACB64-085F-7B1D-C3C3-E54A619F3E4C}"/>
                  </a:ext>
                </a:extLst>
              </p:cNvPr>
              <p:cNvSpPr/>
              <p:nvPr/>
            </p:nvSpPr>
            <p:spPr>
              <a:xfrm>
                <a:off x="2499686" y="3103123"/>
                <a:ext cx="165370" cy="651753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25048EC6-A419-5B33-A76F-E524BBD9BC04}"/>
                  </a:ext>
                </a:extLst>
              </p:cNvPr>
              <p:cNvSpPr/>
              <p:nvPr/>
            </p:nvSpPr>
            <p:spPr>
              <a:xfrm>
                <a:off x="2961102" y="3103123"/>
                <a:ext cx="165370" cy="651753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FE965056-5C8C-16A0-B03A-740E3B0E0A13}"/>
                  </a:ext>
                </a:extLst>
              </p:cNvPr>
              <p:cNvSpPr/>
              <p:nvPr/>
            </p:nvSpPr>
            <p:spPr>
              <a:xfrm>
                <a:off x="3422518" y="3103123"/>
                <a:ext cx="165370" cy="651753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60442BA4-1314-8BF6-D3CB-0DD77AA77A42}"/>
                  </a:ext>
                </a:extLst>
              </p:cNvPr>
              <p:cNvSpPr/>
              <p:nvPr/>
            </p:nvSpPr>
            <p:spPr>
              <a:xfrm>
                <a:off x="3883934" y="3103123"/>
                <a:ext cx="165370" cy="651753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E5E8950C-6F88-3453-09A7-DDAA355C1841}"/>
                  </a:ext>
                </a:extLst>
              </p:cNvPr>
              <p:cNvSpPr/>
              <p:nvPr/>
            </p:nvSpPr>
            <p:spPr>
              <a:xfrm>
                <a:off x="4345350" y="3103123"/>
                <a:ext cx="165370" cy="651753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D7ABE4BD-A15A-E7D5-747B-85FF86A841DB}"/>
                  </a:ext>
                </a:extLst>
              </p:cNvPr>
              <p:cNvSpPr/>
              <p:nvPr/>
            </p:nvSpPr>
            <p:spPr>
              <a:xfrm>
                <a:off x="4806766" y="3103123"/>
                <a:ext cx="165370" cy="651753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36ACEB01-1E99-D40A-D5B5-E21412CC192E}"/>
                  </a:ext>
                </a:extLst>
              </p:cNvPr>
              <p:cNvSpPr/>
              <p:nvPr/>
            </p:nvSpPr>
            <p:spPr>
              <a:xfrm>
                <a:off x="5268182" y="3103123"/>
                <a:ext cx="165370" cy="651753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C7499AD2-2C76-09DF-E25E-839148D3C0DB}"/>
                  </a:ext>
                </a:extLst>
              </p:cNvPr>
              <p:cNvSpPr/>
              <p:nvPr/>
            </p:nvSpPr>
            <p:spPr>
              <a:xfrm>
                <a:off x="5729598" y="3103123"/>
                <a:ext cx="165370" cy="651753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01CA4880-1178-444A-8B77-9E75EAEAF2A9}"/>
                  </a:ext>
                </a:extLst>
              </p:cNvPr>
              <p:cNvSpPr/>
              <p:nvPr/>
            </p:nvSpPr>
            <p:spPr>
              <a:xfrm>
                <a:off x="6191014" y="3103123"/>
                <a:ext cx="165370" cy="651753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47F04EA7-912F-598D-70A8-AF56CD32FF0C}"/>
                  </a:ext>
                </a:extLst>
              </p:cNvPr>
              <p:cNvSpPr/>
              <p:nvPr/>
            </p:nvSpPr>
            <p:spPr>
              <a:xfrm>
                <a:off x="6652430" y="3103123"/>
                <a:ext cx="165370" cy="651753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C9B368C0-7E80-7099-BFF6-2E86214120CC}"/>
                  </a:ext>
                </a:extLst>
              </p:cNvPr>
              <p:cNvSpPr/>
              <p:nvPr/>
            </p:nvSpPr>
            <p:spPr>
              <a:xfrm>
                <a:off x="7113846" y="3103123"/>
                <a:ext cx="165370" cy="651753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51A60C82-612C-E3A6-B005-FB6B87EB2F54}"/>
                  </a:ext>
                </a:extLst>
              </p:cNvPr>
              <p:cNvSpPr/>
              <p:nvPr/>
            </p:nvSpPr>
            <p:spPr>
              <a:xfrm>
                <a:off x="7575262" y="3103123"/>
                <a:ext cx="165370" cy="651753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F8BE9A70-F1E3-C1E5-05CC-E5D0657B4B61}"/>
                  </a:ext>
                </a:extLst>
              </p:cNvPr>
              <p:cNvSpPr/>
              <p:nvPr/>
            </p:nvSpPr>
            <p:spPr>
              <a:xfrm>
                <a:off x="8036678" y="3103123"/>
                <a:ext cx="165370" cy="651753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47AD319-5C3D-B793-3705-538981E417C0}"/>
                  </a:ext>
                </a:extLst>
              </p:cNvPr>
              <p:cNvSpPr/>
              <p:nvPr/>
            </p:nvSpPr>
            <p:spPr>
              <a:xfrm>
                <a:off x="8498094" y="3103123"/>
                <a:ext cx="165370" cy="651753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30ABD935-F486-5886-C5C7-0BC09C5B9B38}"/>
                  </a:ext>
                </a:extLst>
              </p:cNvPr>
              <p:cNvSpPr/>
              <p:nvPr/>
            </p:nvSpPr>
            <p:spPr>
              <a:xfrm>
                <a:off x="8959510" y="3103123"/>
                <a:ext cx="165370" cy="651753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CE052AB8-2924-B032-EAB2-8B2B7CDC4DEE}"/>
                  </a:ext>
                </a:extLst>
              </p:cNvPr>
              <p:cNvSpPr/>
              <p:nvPr/>
            </p:nvSpPr>
            <p:spPr>
              <a:xfrm>
                <a:off x="9420926" y="3103123"/>
                <a:ext cx="165370" cy="651753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E21CB0AC-9555-8CF2-7CAD-098F8E63230A}"/>
                  </a:ext>
                </a:extLst>
              </p:cNvPr>
              <p:cNvSpPr/>
              <p:nvPr/>
            </p:nvSpPr>
            <p:spPr>
              <a:xfrm>
                <a:off x="9882342" y="3103123"/>
                <a:ext cx="165370" cy="651753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FC2742E4-8C3B-BB00-4098-87DDB8862AA8}"/>
                  </a:ext>
                </a:extLst>
              </p:cNvPr>
              <p:cNvSpPr/>
              <p:nvPr/>
            </p:nvSpPr>
            <p:spPr>
              <a:xfrm>
                <a:off x="10343759" y="3103123"/>
                <a:ext cx="165370" cy="651753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D668E25C-70CC-78DD-3FBA-0F1FD48E7EA7}"/>
                </a:ext>
              </a:extLst>
            </p:cNvPr>
            <p:cNvCxnSpPr>
              <a:cxnSpLocks/>
            </p:cNvCxnSpPr>
            <p:nvPr/>
          </p:nvCxnSpPr>
          <p:spPr>
            <a:xfrm>
              <a:off x="6488350" y="3112850"/>
              <a:ext cx="0" cy="1284051"/>
            </a:xfrm>
            <a:prstGeom prst="line">
              <a:avLst/>
            </a:prstGeom>
            <a:ln w="38100">
              <a:solidFill>
                <a:srgbClr val="AFA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D365C618-AC46-E446-61F8-2956F4ADFE85}"/>
                </a:ext>
              </a:extLst>
            </p:cNvPr>
            <p:cNvSpPr txBox="1"/>
            <p:nvPr/>
          </p:nvSpPr>
          <p:spPr>
            <a:xfrm>
              <a:off x="6086764" y="4516317"/>
              <a:ext cx="80317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dirty="0">
                  <a:solidFill>
                    <a:srgbClr val="ED145B"/>
                  </a:solidFill>
                  <a:latin typeface="Roboto Bold" pitchFamily="2" charset="0"/>
                  <a:ea typeface="Roboto Bold" pitchFamily="2" charset="0"/>
                </a:rPr>
                <a:t>Agora</a:t>
              </a: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A39779E0-C52A-DC83-A7A0-0665AB1A83D9}"/>
                </a:ext>
              </a:extLst>
            </p:cNvPr>
            <p:cNvCxnSpPr>
              <a:cxnSpLocks/>
            </p:cNvCxnSpPr>
            <p:nvPr/>
          </p:nvCxnSpPr>
          <p:spPr>
            <a:xfrm>
              <a:off x="1576854" y="2601770"/>
              <a:ext cx="2933866" cy="0"/>
            </a:xfrm>
            <a:prstGeom prst="straightConnector1">
              <a:avLst/>
            </a:prstGeom>
            <a:ln w="28575">
              <a:solidFill>
                <a:srgbClr val="AFAFAF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72E56AFE-BFEB-9BDF-5BC6-0D1E6B462D97}"/>
                </a:ext>
              </a:extLst>
            </p:cNvPr>
            <p:cNvCxnSpPr>
              <a:cxnSpLocks/>
            </p:cNvCxnSpPr>
            <p:nvPr/>
          </p:nvCxnSpPr>
          <p:spPr>
            <a:xfrm>
              <a:off x="4597942" y="2395058"/>
              <a:ext cx="0" cy="413424"/>
            </a:xfrm>
            <a:prstGeom prst="line">
              <a:avLst/>
            </a:prstGeom>
            <a:ln w="38100">
              <a:solidFill>
                <a:srgbClr val="AFA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83ECCE41-E339-0B7D-8242-652FE33AE025}"/>
                </a:ext>
              </a:extLst>
            </p:cNvPr>
            <p:cNvCxnSpPr>
              <a:cxnSpLocks/>
            </p:cNvCxnSpPr>
            <p:nvPr/>
          </p:nvCxnSpPr>
          <p:spPr>
            <a:xfrm>
              <a:off x="1494819" y="2395058"/>
              <a:ext cx="0" cy="413424"/>
            </a:xfrm>
            <a:prstGeom prst="line">
              <a:avLst/>
            </a:prstGeom>
            <a:ln w="38100">
              <a:solidFill>
                <a:srgbClr val="AFA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F7048A69-DEB8-8A79-0CF7-E953C4174D43}"/>
                </a:ext>
              </a:extLst>
            </p:cNvPr>
            <p:cNvSpPr txBox="1"/>
            <p:nvPr/>
          </p:nvSpPr>
          <p:spPr>
            <a:xfrm>
              <a:off x="2099125" y="2032605"/>
              <a:ext cx="187484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dirty="0" err="1">
                  <a:solidFill>
                    <a:srgbClr val="ED145B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Bounded</a:t>
              </a:r>
              <a:r>
                <a:rPr lang="pt-BR" dirty="0">
                  <a:solidFill>
                    <a:srgbClr val="ED145B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pt-BR" dirty="0" err="1">
                  <a:solidFill>
                    <a:srgbClr val="ED145B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Stream</a:t>
              </a:r>
              <a:endParaRPr lang="pt-BR" dirty="0">
                <a:solidFill>
                  <a:srgbClr val="ED145B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A0BBADF8-F2FD-15D2-E7D9-18BE5AA93B93}"/>
                </a:ext>
              </a:extLst>
            </p:cNvPr>
            <p:cNvCxnSpPr>
              <a:cxnSpLocks/>
            </p:cNvCxnSpPr>
            <p:nvPr/>
          </p:nvCxnSpPr>
          <p:spPr>
            <a:xfrm>
              <a:off x="5628431" y="2601770"/>
              <a:ext cx="2933866" cy="0"/>
            </a:xfrm>
            <a:prstGeom prst="straightConnector1">
              <a:avLst/>
            </a:prstGeom>
            <a:ln w="28575" cap="flat" cmpd="sng" algn="ctr">
              <a:solidFill>
                <a:srgbClr val="AFAFAF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4554FC85-FE0C-C1A6-3398-A813EDD39FB3}"/>
                </a:ext>
              </a:extLst>
            </p:cNvPr>
            <p:cNvCxnSpPr>
              <a:cxnSpLocks/>
            </p:cNvCxnSpPr>
            <p:nvPr/>
          </p:nvCxnSpPr>
          <p:spPr>
            <a:xfrm>
              <a:off x="5546396" y="2395058"/>
              <a:ext cx="0" cy="413424"/>
            </a:xfrm>
            <a:prstGeom prst="line">
              <a:avLst/>
            </a:prstGeom>
            <a:ln w="38100">
              <a:solidFill>
                <a:srgbClr val="AFA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226EFF18-A2D9-2E22-EAC2-4E087498F3B0}"/>
                </a:ext>
              </a:extLst>
            </p:cNvPr>
            <p:cNvSpPr txBox="1"/>
            <p:nvPr/>
          </p:nvSpPr>
          <p:spPr>
            <a:xfrm>
              <a:off x="5952510" y="2032605"/>
              <a:ext cx="233545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dirty="0" err="1">
                  <a:solidFill>
                    <a:srgbClr val="ED145B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Unbounded</a:t>
              </a:r>
              <a:r>
                <a:rPr lang="pt-BR" dirty="0">
                  <a:solidFill>
                    <a:srgbClr val="ED145B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pt-BR" dirty="0" err="1">
                  <a:solidFill>
                    <a:srgbClr val="ED145B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Stream</a:t>
              </a:r>
              <a:endParaRPr lang="pt-BR" dirty="0">
                <a:solidFill>
                  <a:srgbClr val="ED145B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117482E9-5D85-47C4-B4A2-AB583D481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7896" y="4224079"/>
              <a:ext cx="4837072" cy="0"/>
            </a:xfrm>
            <a:prstGeom prst="straightConnector1">
              <a:avLst/>
            </a:prstGeom>
            <a:ln w="28575" cap="flat" cmpd="sng" algn="ctr">
              <a:solidFill>
                <a:srgbClr val="AFAFAF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758D5FD9-BFDC-0EAD-524D-C34E49003A27}"/>
                </a:ext>
              </a:extLst>
            </p:cNvPr>
            <p:cNvCxnSpPr>
              <a:cxnSpLocks/>
            </p:cNvCxnSpPr>
            <p:nvPr/>
          </p:nvCxnSpPr>
          <p:spPr>
            <a:xfrm>
              <a:off x="6889935" y="4224079"/>
              <a:ext cx="3703486" cy="0"/>
            </a:xfrm>
            <a:prstGeom prst="straightConnector1">
              <a:avLst/>
            </a:prstGeom>
            <a:ln w="28575" cap="flat" cmpd="sng" algn="ctr">
              <a:solidFill>
                <a:srgbClr val="AFAFAF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1B869EEE-B398-70F3-BB0A-747FC2FCB04B}"/>
                </a:ext>
              </a:extLst>
            </p:cNvPr>
            <p:cNvSpPr txBox="1"/>
            <p:nvPr/>
          </p:nvSpPr>
          <p:spPr>
            <a:xfrm>
              <a:off x="2586726" y="4516317"/>
              <a:ext cx="189678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dirty="0">
                  <a:solidFill>
                    <a:srgbClr val="ED145B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Passado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2C009389-4F2C-1174-12C7-C8A0125FEED7}"/>
                </a:ext>
              </a:extLst>
            </p:cNvPr>
            <p:cNvSpPr txBox="1"/>
            <p:nvPr/>
          </p:nvSpPr>
          <p:spPr>
            <a:xfrm>
              <a:off x="8142696" y="4516317"/>
              <a:ext cx="102837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dirty="0">
                  <a:solidFill>
                    <a:srgbClr val="ED145B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Futuro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8357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ADD42094-4C52-4300-82FB-3D94AEA45B07}"/>
              </a:ext>
            </a:extLst>
          </p:cNvPr>
          <p:cNvSpPr txBox="1"/>
          <p:nvPr/>
        </p:nvSpPr>
        <p:spPr>
          <a:xfrm>
            <a:off x="843336" y="658098"/>
            <a:ext cx="50593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Gotham HTF Book" pitchFamily="50" charset="0"/>
                <a:ea typeface="Roboto light" panose="02000000000000000000" pitchFamily="2" charset="0"/>
                <a:cs typeface="+mn-cs"/>
              </a:rPr>
              <a:t>DINÂMICAS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1467240-BAC0-44D1-A67B-333A7C95A36C}"/>
              </a:ext>
            </a:extLst>
          </p:cNvPr>
          <p:cNvGrpSpPr/>
          <p:nvPr/>
        </p:nvGrpSpPr>
        <p:grpSpPr>
          <a:xfrm>
            <a:off x="5802085" y="842217"/>
            <a:ext cx="4865917" cy="1015663"/>
            <a:chOff x="7759337" y="1316704"/>
            <a:chExt cx="5839100" cy="1218796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23F26C55-135E-49B8-A7AF-727A7A88BB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39" t="59999" r="55057" b="34111"/>
            <a:stretch/>
          </p:blipFill>
          <p:spPr>
            <a:xfrm>
              <a:off x="7759337" y="1358537"/>
              <a:ext cx="522514" cy="496389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79DD7A8-B5CD-44BE-8DDC-02960E868E07}"/>
                </a:ext>
              </a:extLst>
            </p:cNvPr>
            <p:cNvSpPr txBox="1"/>
            <p:nvPr/>
          </p:nvSpPr>
          <p:spPr>
            <a:xfrm>
              <a:off x="8461753" y="1316704"/>
              <a:ext cx="5136684" cy="1218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5F5F5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A tabela é criada e iniciada com dados constantemente mudando </a:t>
              </a:r>
            </a:p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5F5F5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ou crescendo em volume</a:t>
              </a: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D05E38CC-E948-407F-B480-19EC4EF22924}"/>
              </a:ext>
            </a:extLst>
          </p:cNvPr>
          <p:cNvSpPr txBox="1"/>
          <p:nvPr/>
        </p:nvSpPr>
        <p:spPr>
          <a:xfrm>
            <a:off x="893842" y="1466686"/>
            <a:ext cx="4465042" cy="42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167" b="0" i="0" u="none" strike="noStrike" kern="1200" cap="none" spc="0" normalizeH="0" baseline="0" noProof="0" dirty="0" err="1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Gotham HTF Book" pitchFamily="50" charset="0"/>
                <a:ea typeface="Roboto light" panose="02000000000000000000" pitchFamily="2" charset="0"/>
                <a:cs typeface="+mn-cs"/>
              </a:rPr>
              <a:t>Unbounded</a:t>
            </a:r>
            <a:r>
              <a:rPr kumimoji="0" lang="pt-BR" sz="2167" b="0" i="0" u="none" strike="noStrike" kern="120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Gotham HTF Book" pitchFamily="50" charset="0"/>
                <a:ea typeface="Roboto light" panose="02000000000000000000" pitchFamily="2" charset="0"/>
                <a:cs typeface="+mn-cs"/>
              </a:rPr>
              <a:t> Streaming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5511063A-BC1D-40C3-B039-C75518D43EF5}"/>
              </a:ext>
            </a:extLst>
          </p:cNvPr>
          <p:cNvGrpSpPr/>
          <p:nvPr/>
        </p:nvGrpSpPr>
        <p:grpSpPr>
          <a:xfrm>
            <a:off x="5802085" y="2014808"/>
            <a:ext cx="4865917" cy="1015663"/>
            <a:chOff x="7759337" y="1316704"/>
            <a:chExt cx="5839100" cy="1218796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0DDD2C51-7882-4071-A381-395BE352A3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39" t="59999" r="55057" b="34111"/>
            <a:stretch/>
          </p:blipFill>
          <p:spPr>
            <a:xfrm>
              <a:off x="7759337" y="1358537"/>
              <a:ext cx="522514" cy="496389"/>
            </a:xfrm>
            <a:prstGeom prst="rect">
              <a:avLst/>
            </a:prstGeom>
          </p:spPr>
        </p:pic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80AF3877-83B1-429D-992B-82DB1C6702E8}"/>
                </a:ext>
              </a:extLst>
            </p:cNvPr>
            <p:cNvSpPr txBox="1"/>
            <p:nvPr/>
          </p:nvSpPr>
          <p:spPr>
            <a:xfrm>
              <a:off x="8461753" y="1316704"/>
              <a:ext cx="5136684" cy="1218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5F5F5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Os dados só são acessíveis </a:t>
              </a:r>
            </a:p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5F5F5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do início definido para a consulta </a:t>
              </a:r>
            </a:p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5F5F5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até o momento presente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BE2F3BD9-EFBD-4986-B608-4CC2872AEF03}"/>
              </a:ext>
            </a:extLst>
          </p:cNvPr>
          <p:cNvGrpSpPr/>
          <p:nvPr/>
        </p:nvGrpSpPr>
        <p:grpSpPr>
          <a:xfrm>
            <a:off x="5802085" y="3187399"/>
            <a:ext cx="4865917" cy="1323439"/>
            <a:chOff x="7759337" y="1316704"/>
            <a:chExt cx="5839100" cy="1588127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701E342-771A-47BB-800C-98D85DF487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39" t="59999" r="55057" b="34111"/>
            <a:stretch/>
          </p:blipFill>
          <p:spPr>
            <a:xfrm>
              <a:off x="7759337" y="1358537"/>
              <a:ext cx="522514" cy="496389"/>
            </a:xfrm>
            <a:prstGeom prst="rect">
              <a:avLst/>
            </a:prstGeom>
          </p:spPr>
        </p:pic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96A167E2-7CE3-4E8F-9298-BBF69C006384}"/>
                </a:ext>
              </a:extLst>
            </p:cNvPr>
            <p:cNvSpPr txBox="1"/>
            <p:nvPr/>
          </p:nvSpPr>
          <p:spPr>
            <a:xfrm>
              <a:off x="8461753" y="1316704"/>
              <a:ext cx="5136684" cy="1588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5F5F5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As operações usando esse </a:t>
              </a:r>
            </a:p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5F5F5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tipo de dado são finalizadas após </a:t>
              </a:r>
            </a:p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5F5F5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o processamento da quantidade fixa de dados que se espera analisar</a:t>
              </a: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998EB5F4-A703-44F1-A8D8-386F4DCCA41C}"/>
              </a:ext>
            </a:extLst>
          </p:cNvPr>
          <p:cNvGrpSpPr/>
          <p:nvPr/>
        </p:nvGrpSpPr>
        <p:grpSpPr>
          <a:xfrm>
            <a:off x="5802086" y="4667767"/>
            <a:ext cx="5338665" cy="1323439"/>
            <a:chOff x="7759337" y="1316704"/>
            <a:chExt cx="6406397" cy="1588127"/>
          </a:xfrm>
        </p:grpSpPr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245EAD82-60A3-4F65-9C79-23C2955524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39" t="59999" r="55057" b="34111"/>
            <a:stretch/>
          </p:blipFill>
          <p:spPr>
            <a:xfrm>
              <a:off x="7759337" y="1358537"/>
              <a:ext cx="522514" cy="496389"/>
            </a:xfrm>
            <a:prstGeom prst="rect">
              <a:avLst/>
            </a:prstGeom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F8D3D144-EA91-4C2E-9687-F1AB52B340EB}"/>
                </a:ext>
              </a:extLst>
            </p:cNvPr>
            <p:cNvSpPr txBox="1"/>
            <p:nvPr/>
          </p:nvSpPr>
          <p:spPr>
            <a:xfrm>
              <a:off x="8461752" y="1316704"/>
              <a:ext cx="5703982" cy="1588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5F5F5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As operações usando esse tipo de tabela têm seus resultados continuamente alterados de acordo com os novos dados que estão chegando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731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D0CCA01-4C34-4AC5-8A3A-548259A79718}"/>
              </a:ext>
            </a:extLst>
          </p:cNvPr>
          <p:cNvSpPr txBox="1"/>
          <p:nvPr/>
        </p:nvSpPr>
        <p:spPr>
          <a:xfrm>
            <a:off x="1545772" y="2644171"/>
            <a:ext cx="910045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HTF Book" pitchFamily="50" charset="0"/>
                <a:ea typeface="Roboto light" panose="02000000000000000000" pitchFamily="2" charset="0"/>
                <a:cs typeface="+mn-cs"/>
              </a:rPr>
              <a:t>OPERAÇÕES EM TABELAS USANDO </a:t>
            </a: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ED145B"/>
                </a:solidFill>
                <a:effectLst/>
                <a:uLnTx/>
                <a:uFillTx/>
                <a:latin typeface="Gotham HTF" pitchFamily="50" charset="0"/>
                <a:ea typeface="Roboto light" panose="02000000000000000000" pitchFamily="2" charset="0"/>
              </a:rPr>
              <a:t>TABLE API</a:t>
            </a:r>
          </a:p>
        </p:txBody>
      </p:sp>
    </p:spTree>
    <p:extLst>
      <p:ext uri="{BB962C8B-B14F-4D97-AF65-F5344CB8AC3E}">
        <p14:creationId xmlns:p14="http://schemas.microsoft.com/office/powerpoint/2010/main" val="2630821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ADD42094-4C52-4300-82FB-3D94AEA45B07}"/>
              </a:ext>
            </a:extLst>
          </p:cNvPr>
          <p:cNvSpPr txBox="1"/>
          <p:nvPr/>
        </p:nvSpPr>
        <p:spPr>
          <a:xfrm>
            <a:off x="824675" y="1287339"/>
            <a:ext cx="5059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Gotham HTF Book" pitchFamily="50" charset="0"/>
                <a:ea typeface="Roboto light" panose="02000000000000000000" pitchFamily="2" charset="0"/>
                <a:cs typeface="+mn-cs"/>
              </a:rPr>
              <a:t>TABLE API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BA1A969B-96C1-4EE7-832A-E4967E4F90E6}"/>
              </a:ext>
            </a:extLst>
          </p:cNvPr>
          <p:cNvGrpSpPr/>
          <p:nvPr/>
        </p:nvGrpSpPr>
        <p:grpSpPr>
          <a:xfrm>
            <a:off x="5361066" y="1390815"/>
            <a:ext cx="6330192" cy="4076371"/>
            <a:chOff x="5361066" y="1374062"/>
            <a:chExt cx="6330192" cy="4076371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E282F1D0-FFC2-4B55-B7FF-CA68672F3C5F}"/>
                </a:ext>
              </a:extLst>
            </p:cNvPr>
            <p:cNvGrpSpPr/>
            <p:nvPr/>
          </p:nvGrpSpPr>
          <p:grpSpPr>
            <a:xfrm>
              <a:off x="5361066" y="1374062"/>
              <a:ext cx="4280570" cy="782665"/>
              <a:chOff x="5939563" y="907531"/>
              <a:chExt cx="4280570" cy="782665"/>
            </a:xfrm>
          </p:grpSpPr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79DD7A8-B5CD-44BE-8DDC-02960E868E07}"/>
                  </a:ext>
                </a:extLst>
              </p:cNvPr>
              <p:cNvSpPr txBox="1"/>
              <p:nvPr/>
            </p:nvSpPr>
            <p:spPr>
              <a:xfrm>
                <a:off x="5939563" y="907531"/>
                <a:ext cx="42805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3809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145B"/>
                    </a:solidFill>
                    <a:effectLst/>
                    <a:uLnTx/>
                    <a:uFillTx/>
                    <a:latin typeface="Roboto medium" pitchFamily="2" charset="0"/>
                    <a:ea typeface="Roboto medium" pitchFamily="2" charset="0"/>
                  </a:rPr>
                  <a:t>Seleção</a:t>
                </a:r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88DFA9D-A832-4AAE-984D-E711F722DD19}"/>
                  </a:ext>
                </a:extLst>
              </p:cNvPr>
              <p:cNvSpPr txBox="1"/>
              <p:nvPr/>
            </p:nvSpPr>
            <p:spPr>
              <a:xfrm>
                <a:off x="5939563" y="1290086"/>
                <a:ext cx="42805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3809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5F5F5"/>
                    </a:solidFill>
                    <a:effectLst/>
                    <a:uLnTx/>
                    <a:uFillTx/>
                    <a:latin typeface="Roboto light" panose="02000000000000000000" pitchFamily="2" charset="0"/>
                    <a:ea typeface="Roboto light" panose="02000000000000000000" pitchFamily="2" charset="0"/>
                  </a:rPr>
                  <a:t>select</a:t>
                </a:r>
                <a:r>
                  <a:rPr kumimoji="0" lang="pt-B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5F5F5"/>
                    </a:solidFill>
                    <a:effectLst/>
                    <a:uLnTx/>
                    <a:uFillTx/>
                    <a:latin typeface="Roboto light" panose="02000000000000000000" pitchFamily="2" charset="0"/>
                    <a:ea typeface="Roboto light" panose="02000000000000000000" pitchFamily="2" charset="0"/>
                  </a:rPr>
                  <a:t>(...)</a:t>
                </a:r>
              </a:p>
            </p:txBody>
          </p:sp>
        </p:grp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D8918832-AD2A-46E7-A8CA-31D41EAB9551}"/>
                </a:ext>
              </a:extLst>
            </p:cNvPr>
            <p:cNvGrpSpPr/>
            <p:nvPr/>
          </p:nvGrpSpPr>
          <p:grpSpPr>
            <a:xfrm>
              <a:off x="5361066" y="2471964"/>
              <a:ext cx="4280570" cy="782665"/>
              <a:chOff x="5939563" y="907531"/>
              <a:chExt cx="4280570" cy="782665"/>
            </a:xfrm>
          </p:grpSpPr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C85F7B3D-A580-4486-B93F-88BEB8AA8AD3}"/>
                  </a:ext>
                </a:extLst>
              </p:cNvPr>
              <p:cNvSpPr txBox="1"/>
              <p:nvPr/>
            </p:nvSpPr>
            <p:spPr>
              <a:xfrm>
                <a:off x="5939563" y="907531"/>
                <a:ext cx="42805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3809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145B"/>
                    </a:solidFill>
                    <a:effectLst/>
                    <a:uLnTx/>
                    <a:uFillTx/>
                    <a:latin typeface="Roboto medium" pitchFamily="2" charset="0"/>
                    <a:ea typeface="Roboto medium" pitchFamily="2" charset="0"/>
                  </a:rPr>
                  <a:t>Filtro</a:t>
                </a:r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294C74CE-6D9A-4FCA-947F-3D20DC6C4488}"/>
                  </a:ext>
                </a:extLst>
              </p:cNvPr>
              <p:cNvSpPr txBox="1"/>
              <p:nvPr/>
            </p:nvSpPr>
            <p:spPr>
              <a:xfrm>
                <a:off x="5939563" y="1290086"/>
                <a:ext cx="42805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3809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5F5F5"/>
                    </a:solidFill>
                    <a:effectLst/>
                    <a:uLnTx/>
                    <a:uFillTx/>
                    <a:latin typeface="Roboto light" panose="02000000000000000000" pitchFamily="2" charset="0"/>
                    <a:ea typeface="Roboto light" panose="02000000000000000000" pitchFamily="2" charset="0"/>
                  </a:rPr>
                  <a:t>where</a:t>
                </a:r>
                <a:r>
                  <a:rPr kumimoji="0" lang="pt-B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5F5F5"/>
                    </a:solidFill>
                    <a:effectLst/>
                    <a:uLnTx/>
                    <a:uFillTx/>
                    <a:latin typeface="Roboto light" panose="02000000000000000000" pitchFamily="2" charset="0"/>
                    <a:ea typeface="Roboto light" panose="02000000000000000000" pitchFamily="2" charset="0"/>
                  </a:rPr>
                  <a:t>(...), </a:t>
                </a:r>
                <a:r>
                  <a:rPr kumimoji="0" lang="pt-BR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5F5F5"/>
                    </a:solidFill>
                    <a:effectLst/>
                    <a:uLnTx/>
                    <a:uFillTx/>
                    <a:latin typeface="Roboto light" panose="02000000000000000000" pitchFamily="2" charset="0"/>
                    <a:ea typeface="Roboto light" panose="02000000000000000000" pitchFamily="2" charset="0"/>
                  </a:rPr>
                  <a:t>filter</a:t>
                </a:r>
                <a:r>
                  <a:rPr kumimoji="0" lang="pt-B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5F5F5"/>
                    </a:solidFill>
                    <a:effectLst/>
                    <a:uLnTx/>
                    <a:uFillTx/>
                    <a:latin typeface="Roboto light" panose="02000000000000000000" pitchFamily="2" charset="0"/>
                    <a:ea typeface="Roboto light" panose="02000000000000000000" pitchFamily="2" charset="0"/>
                  </a:rPr>
                  <a:t>(...)</a:t>
                </a:r>
              </a:p>
            </p:txBody>
          </p:sp>
        </p:grpSp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DA63DA56-A203-4467-AAE2-CAADB0DABF09}"/>
                </a:ext>
              </a:extLst>
            </p:cNvPr>
            <p:cNvGrpSpPr/>
            <p:nvPr/>
          </p:nvGrpSpPr>
          <p:grpSpPr>
            <a:xfrm>
              <a:off x="5361066" y="3569866"/>
              <a:ext cx="4280570" cy="782665"/>
              <a:chOff x="5939563" y="907531"/>
              <a:chExt cx="4280570" cy="782665"/>
            </a:xfrm>
          </p:grpSpPr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081D6500-9370-4BEE-8A4B-4CED690648E7}"/>
                  </a:ext>
                </a:extLst>
              </p:cNvPr>
              <p:cNvSpPr txBox="1"/>
              <p:nvPr/>
            </p:nvSpPr>
            <p:spPr>
              <a:xfrm>
                <a:off x="5939563" y="907531"/>
                <a:ext cx="42805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3809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145B"/>
                    </a:solidFill>
                    <a:effectLst/>
                    <a:uLnTx/>
                    <a:uFillTx/>
                    <a:latin typeface="Roboto medium" pitchFamily="2" charset="0"/>
                    <a:ea typeface="Roboto medium" pitchFamily="2" charset="0"/>
                  </a:rPr>
                  <a:t>Agregações</a:t>
                </a:r>
              </a:p>
            </p:txBody>
          </p: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27E30ECF-2B8A-44DE-A299-BCCE6CF56CA7}"/>
                  </a:ext>
                </a:extLst>
              </p:cNvPr>
              <p:cNvSpPr txBox="1"/>
              <p:nvPr/>
            </p:nvSpPr>
            <p:spPr>
              <a:xfrm>
                <a:off x="5939563" y="1290086"/>
                <a:ext cx="42805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3809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5F5F5"/>
                    </a:solidFill>
                    <a:effectLst/>
                    <a:uLnTx/>
                    <a:uFillTx/>
                    <a:latin typeface="Roboto light" panose="02000000000000000000" pitchFamily="2" charset="0"/>
                    <a:ea typeface="Roboto light" panose="02000000000000000000" pitchFamily="2" charset="0"/>
                  </a:rPr>
                  <a:t>group_by</a:t>
                </a:r>
                <a:r>
                  <a:rPr kumimoji="0" lang="pt-B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5F5F5"/>
                    </a:solidFill>
                    <a:effectLst/>
                    <a:uLnTx/>
                    <a:uFillTx/>
                    <a:latin typeface="Roboto light" panose="02000000000000000000" pitchFamily="2" charset="0"/>
                    <a:ea typeface="Roboto light" panose="02000000000000000000" pitchFamily="2" charset="0"/>
                  </a:rPr>
                  <a:t>(...)</a:t>
                </a:r>
              </a:p>
            </p:txBody>
          </p:sp>
        </p:grpSp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0177D32A-4641-4B3E-8A4F-52B0FB689FE7}"/>
                </a:ext>
              </a:extLst>
            </p:cNvPr>
            <p:cNvGrpSpPr/>
            <p:nvPr/>
          </p:nvGrpSpPr>
          <p:grpSpPr>
            <a:xfrm>
              <a:off x="5361066" y="4667768"/>
              <a:ext cx="6330192" cy="782665"/>
              <a:chOff x="5939563" y="907531"/>
              <a:chExt cx="6330192" cy="782665"/>
            </a:xfrm>
          </p:grpSpPr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16EB958-6629-4204-9FCC-54FB250DD594}"/>
                  </a:ext>
                </a:extLst>
              </p:cNvPr>
              <p:cNvSpPr txBox="1"/>
              <p:nvPr/>
            </p:nvSpPr>
            <p:spPr>
              <a:xfrm>
                <a:off x="5939563" y="907531"/>
                <a:ext cx="42805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3809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145B"/>
                    </a:solidFill>
                    <a:effectLst/>
                    <a:uLnTx/>
                    <a:uFillTx/>
                    <a:latin typeface="Roboto medium" pitchFamily="2" charset="0"/>
                    <a:ea typeface="Roboto medium" pitchFamily="2" charset="0"/>
                  </a:rPr>
                  <a:t>Agregações e cálculos</a:t>
                </a:r>
              </a:p>
            </p:txBody>
          </p:sp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E9C25458-C445-41D8-82A0-8A502623B9B8}"/>
                  </a:ext>
                </a:extLst>
              </p:cNvPr>
              <p:cNvSpPr txBox="1"/>
              <p:nvPr/>
            </p:nvSpPr>
            <p:spPr>
              <a:xfrm>
                <a:off x="5939563" y="1290086"/>
                <a:ext cx="63301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3809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5F5F5"/>
                    </a:solidFill>
                    <a:effectLst/>
                    <a:uLnTx/>
                    <a:uFillTx/>
                    <a:latin typeface="Roboto light" panose="02000000000000000000" pitchFamily="2" charset="0"/>
                    <a:ea typeface="Roboto light" panose="02000000000000000000" pitchFamily="2" charset="0"/>
                  </a:rPr>
                  <a:t>select</a:t>
                </a:r>
                <a:r>
                  <a:rPr kumimoji="0" lang="pt-B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5F5F5"/>
                    </a:solidFill>
                    <a:effectLst/>
                    <a:uLnTx/>
                    <a:uFillTx/>
                    <a:latin typeface="Roboto light" panose="02000000000000000000" pitchFamily="2" charset="0"/>
                    <a:ea typeface="Roboto light" panose="02000000000000000000" pitchFamily="2" charset="0"/>
                  </a:rPr>
                  <a:t>(</a:t>
                </a:r>
                <a:r>
                  <a:rPr kumimoji="0" lang="pt-BR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5F5F5"/>
                    </a:solidFill>
                    <a:effectLst/>
                    <a:uLnTx/>
                    <a:uFillTx/>
                    <a:latin typeface="Roboto light" panose="02000000000000000000" pitchFamily="2" charset="0"/>
                    <a:ea typeface="Roboto light" panose="02000000000000000000" pitchFamily="2" charset="0"/>
                  </a:rPr>
                  <a:t>nm_tabela.nm_coluna.sum.alias</a:t>
                </a:r>
                <a:r>
                  <a:rPr kumimoji="0" lang="pt-B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5F5F5"/>
                    </a:solidFill>
                    <a:effectLst/>
                    <a:uLnTx/>
                    <a:uFillTx/>
                    <a:latin typeface="Roboto light" panose="02000000000000000000" pitchFamily="2" charset="0"/>
                    <a:ea typeface="Roboto light" panose="02000000000000000000" pitchFamily="2" charset="0"/>
                  </a:rPr>
                  <a:t>(‘</a:t>
                </a:r>
                <a:r>
                  <a:rPr kumimoji="0" lang="pt-BR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5F5F5"/>
                    </a:solidFill>
                    <a:effectLst/>
                    <a:uLnTx/>
                    <a:uFillTx/>
                    <a:latin typeface="Roboto light" panose="02000000000000000000" pitchFamily="2" charset="0"/>
                    <a:ea typeface="Roboto light" panose="02000000000000000000" pitchFamily="2" charset="0"/>
                  </a:rPr>
                  <a:t>soma_total</a:t>
                </a:r>
                <a:r>
                  <a:rPr kumimoji="0" lang="pt-B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5F5F5"/>
                    </a:solidFill>
                    <a:effectLst/>
                    <a:uLnTx/>
                    <a:uFillTx/>
                    <a:latin typeface="Roboto light" panose="02000000000000000000" pitchFamily="2" charset="0"/>
                    <a:ea typeface="Roboto light" panose="02000000000000000000" pitchFamily="2" charset="0"/>
                  </a:rPr>
                  <a:t>’))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5525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ADD42094-4C52-4300-82FB-3D94AEA45B07}"/>
              </a:ext>
            </a:extLst>
          </p:cNvPr>
          <p:cNvSpPr txBox="1"/>
          <p:nvPr/>
        </p:nvSpPr>
        <p:spPr>
          <a:xfrm>
            <a:off x="1356520" y="1287339"/>
            <a:ext cx="5059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Gotham HTF Book" pitchFamily="50" charset="0"/>
                <a:ea typeface="Roboto light" panose="02000000000000000000" pitchFamily="2" charset="0"/>
                <a:cs typeface="+mn-cs"/>
              </a:rPr>
              <a:t>SQL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BA1A969B-96C1-4EE7-832A-E4967E4F90E6}"/>
              </a:ext>
            </a:extLst>
          </p:cNvPr>
          <p:cNvGrpSpPr/>
          <p:nvPr/>
        </p:nvGrpSpPr>
        <p:grpSpPr>
          <a:xfrm>
            <a:off x="5361066" y="1390815"/>
            <a:ext cx="6330192" cy="4076371"/>
            <a:chOff x="5361066" y="1374062"/>
            <a:chExt cx="6330192" cy="4076371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E282F1D0-FFC2-4B55-B7FF-CA68672F3C5F}"/>
                </a:ext>
              </a:extLst>
            </p:cNvPr>
            <p:cNvGrpSpPr/>
            <p:nvPr/>
          </p:nvGrpSpPr>
          <p:grpSpPr>
            <a:xfrm>
              <a:off x="5361066" y="1374062"/>
              <a:ext cx="4280570" cy="782665"/>
              <a:chOff x="5939563" y="907531"/>
              <a:chExt cx="4280570" cy="782665"/>
            </a:xfrm>
          </p:grpSpPr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79DD7A8-B5CD-44BE-8DDC-02960E868E07}"/>
                  </a:ext>
                </a:extLst>
              </p:cNvPr>
              <p:cNvSpPr txBox="1"/>
              <p:nvPr/>
            </p:nvSpPr>
            <p:spPr>
              <a:xfrm>
                <a:off x="5939563" y="907531"/>
                <a:ext cx="42805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3809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145B"/>
                    </a:solidFill>
                    <a:effectLst/>
                    <a:uLnTx/>
                    <a:uFillTx/>
                    <a:latin typeface="Roboto medium" pitchFamily="2" charset="0"/>
                    <a:ea typeface="Roboto medium" pitchFamily="2" charset="0"/>
                    <a:cs typeface="+mn-cs"/>
                  </a:rPr>
                  <a:t>Seleção</a:t>
                </a:r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88DFA9D-A832-4AAE-984D-E711F722DD19}"/>
                  </a:ext>
                </a:extLst>
              </p:cNvPr>
              <p:cNvSpPr txBox="1"/>
              <p:nvPr/>
            </p:nvSpPr>
            <p:spPr>
              <a:xfrm>
                <a:off x="5939563" y="1290086"/>
                <a:ext cx="42805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3809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5F5F5"/>
                    </a:solidFill>
                    <a:effectLst/>
                    <a:uLnTx/>
                    <a:uFillTx/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rPr>
                  <a:t>SELECT ...</a:t>
                </a:r>
              </a:p>
            </p:txBody>
          </p:sp>
        </p:grp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D8918832-AD2A-46E7-A8CA-31D41EAB9551}"/>
                </a:ext>
              </a:extLst>
            </p:cNvPr>
            <p:cNvGrpSpPr/>
            <p:nvPr/>
          </p:nvGrpSpPr>
          <p:grpSpPr>
            <a:xfrm>
              <a:off x="5361066" y="2471964"/>
              <a:ext cx="4280570" cy="782665"/>
              <a:chOff x="5939563" y="907531"/>
              <a:chExt cx="4280570" cy="782665"/>
            </a:xfrm>
          </p:grpSpPr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C85F7B3D-A580-4486-B93F-88BEB8AA8AD3}"/>
                  </a:ext>
                </a:extLst>
              </p:cNvPr>
              <p:cNvSpPr txBox="1"/>
              <p:nvPr/>
            </p:nvSpPr>
            <p:spPr>
              <a:xfrm>
                <a:off x="5939563" y="907531"/>
                <a:ext cx="42805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3809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145B"/>
                    </a:solidFill>
                    <a:effectLst/>
                    <a:uLnTx/>
                    <a:uFillTx/>
                    <a:latin typeface="Roboto medium" pitchFamily="2" charset="0"/>
                    <a:ea typeface="Roboto medium" pitchFamily="2" charset="0"/>
                    <a:cs typeface="+mn-cs"/>
                  </a:rPr>
                  <a:t>Filtro</a:t>
                </a:r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294C74CE-6D9A-4FCA-947F-3D20DC6C4488}"/>
                  </a:ext>
                </a:extLst>
              </p:cNvPr>
              <p:cNvSpPr txBox="1"/>
              <p:nvPr/>
            </p:nvSpPr>
            <p:spPr>
              <a:xfrm>
                <a:off x="5939563" y="1290086"/>
                <a:ext cx="42805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3809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5F5F5"/>
                    </a:solidFill>
                    <a:effectLst/>
                    <a:uLnTx/>
                    <a:uFillTx/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rPr>
                  <a:t>WHERE ...</a:t>
                </a:r>
              </a:p>
            </p:txBody>
          </p:sp>
        </p:grpSp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DA63DA56-A203-4467-AAE2-CAADB0DABF09}"/>
                </a:ext>
              </a:extLst>
            </p:cNvPr>
            <p:cNvGrpSpPr/>
            <p:nvPr/>
          </p:nvGrpSpPr>
          <p:grpSpPr>
            <a:xfrm>
              <a:off x="5361066" y="3569866"/>
              <a:ext cx="4280570" cy="782665"/>
              <a:chOff x="5939563" y="907531"/>
              <a:chExt cx="4280570" cy="782665"/>
            </a:xfrm>
          </p:grpSpPr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081D6500-9370-4BEE-8A4B-4CED690648E7}"/>
                  </a:ext>
                </a:extLst>
              </p:cNvPr>
              <p:cNvSpPr txBox="1"/>
              <p:nvPr/>
            </p:nvSpPr>
            <p:spPr>
              <a:xfrm>
                <a:off x="5939563" y="907531"/>
                <a:ext cx="42805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3809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145B"/>
                    </a:solidFill>
                    <a:effectLst/>
                    <a:uLnTx/>
                    <a:uFillTx/>
                    <a:latin typeface="Roboto medium" pitchFamily="2" charset="0"/>
                    <a:ea typeface="Roboto medium" pitchFamily="2" charset="0"/>
                    <a:cs typeface="+mn-cs"/>
                  </a:rPr>
                  <a:t>Agregações</a:t>
                </a:r>
              </a:p>
            </p:txBody>
          </p: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27E30ECF-2B8A-44DE-A299-BCCE6CF56CA7}"/>
                  </a:ext>
                </a:extLst>
              </p:cNvPr>
              <p:cNvSpPr txBox="1"/>
              <p:nvPr/>
            </p:nvSpPr>
            <p:spPr>
              <a:xfrm>
                <a:off x="5939563" y="1290086"/>
                <a:ext cx="42805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3809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5F5F5"/>
                    </a:solidFill>
                    <a:effectLst/>
                    <a:uLnTx/>
                    <a:uFillTx/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rPr>
                  <a:t>GROUP BY</a:t>
                </a:r>
              </a:p>
            </p:txBody>
          </p:sp>
        </p:grpSp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0177D32A-4641-4B3E-8A4F-52B0FB689FE7}"/>
                </a:ext>
              </a:extLst>
            </p:cNvPr>
            <p:cNvGrpSpPr/>
            <p:nvPr/>
          </p:nvGrpSpPr>
          <p:grpSpPr>
            <a:xfrm>
              <a:off x="5361066" y="4667768"/>
              <a:ext cx="6330192" cy="782665"/>
              <a:chOff x="5939563" y="907531"/>
              <a:chExt cx="6330192" cy="782665"/>
            </a:xfrm>
          </p:grpSpPr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16EB958-6629-4204-9FCC-54FB250DD594}"/>
                  </a:ext>
                </a:extLst>
              </p:cNvPr>
              <p:cNvSpPr txBox="1"/>
              <p:nvPr/>
            </p:nvSpPr>
            <p:spPr>
              <a:xfrm>
                <a:off x="5939563" y="907531"/>
                <a:ext cx="42805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3809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145B"/>
                    </a:solidFill>
                    <a:effectLst/>
                    <a:uLnTx/>
                    <a:uFillTx/>
                    <a:latin typeface="Roboto medium" pitchFamily="2" charset="0"/>
                    <a:ea typeface="Roboto medium" pitchFamily="2" charset="0"/>
                    <a:cs typeface="+mn-cs"/>
                  </a:rPr>
                  <a:t>Agregações e cálculos</a:t>
                </a:r>
              </a:p>
            </p:txBody>
          </p:sp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E9C25458-C445-41D8-82A0-8A502623B9B8}"/>
                  </a:ext>
                </a:extLst>
              </p:cNvPr>
              <p:cNvSpPr txBox="1"/>
              <p:nvPr/>
            </p:nvSpPr>
            <p:spPr>
              <a:xfrm>
                <a:off x="5939563" y="1290086"/>
                <a:ext cx="63301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3809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5F5F5"/>
                    </a:solidFill>
                    <a:effectLst/>
                    <a:uLnTx/>
                    <a:uFillTx/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rPr>
                  <a:t>SUM, COUNT, AVG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1200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447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70BE52C8-DE07-4E77-9D8A-656655B386BB}"/>
              </a:ext>
            </a:extLst>
          </p:cNvPr>
          <p:cNvGrpSpPr/>
          <p:nvPr/>
        </p:nvGrpSpPr>
        <p:grpSpPr>
          <a:xfrm>
            <a:off x="1174955" y="656304"/>
            <a:ext cx="9842090" cy="5545393"/>
            <a:chOff x="1435510" y="747252"/>
            <a:chExt cx="9842090" cy="5545393"/>
          </a:xfrm>
        </p:grpSpPr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ADEB6C77-5FE3-4884-B1FC-3906ACC44227}"/>
                </a:ext>
              </a:extLst>
            </p:cNvPr>
            <p:cNvSpPr/>
            <p:nvPr/>
          </p:nvSpPr>
          <p:spPr>
            <a:xfrm>
              <a:off x="1435510" y="747252"/>
              <a:ext cx="9842090" cy="5545393"/>
            </a:xfrm>
            <a:prstGeom prst="roundRect">
              <a:avLst>
                <a:gd name="adj" fmla="val 9752"/>
              </a:avLst>
            </a:prstGeom>
            <a:ln w="12700">
              <a:solidFill>
                <a:srgbClr val="ED145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81DD4038-45B8-43C7-99EF-6B2CDDF09AB9}"/>
                </a:ext>
              </a:extLst>
            </p:cNvPr>
            <p:cNvGrpSpPr/>
            <p:nvPr/>
          </p:nvGrpSpPr>
          <p:grpSpPr>
            <a:xfrm>
              <a:off x="2045111" y="1287669"/>
              <a:ext cx="8622890" cy="4464558"/>
              <a:chOff x="576782" y="590431"/>
              <a:chExt cx="10203465" cy="5282911"/>
            </a:xfrm>
          </p:grpSpPr>
          <p:pic>
            <p:nvPicPr>
              <p:cNvPr id="1026" name="Picture 2" descr="How to get started with MongoDB in 10 minutes | by Navindu Jayatilake |  We've moved to freeCodeCamp.org/news | Medium">
                <a:extLst>
                  <a:ext uri="{FF2B5EF4-FFF2-40B4-BE49-F238E27FC236}">
                    <a16:creationId xmlns:a16="http://schemas.microsoft.com/office/drawing/2014/main" id="{2A7FD942-8AAB-7BF2-0D24-F3F0014BB6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5169" y="590431"/>
                <a:ext cx="983226" cy="983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Oracle Logo: valor, história, PNG">
                <a:extLst>
                  <a:ext uri="{FF2B5EF4-FFF2-40B4-BE49-F238E27FC236}">
                    <a16:creationId xmlns:a16="http://schemas.microsoft.com/office/drawing/2014/main" id="{72254498-92CE-FBB1-5346-B767125E3C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782" y="1811251"/>
                <a:ext cx="1920000" cy="10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Apple iPhone Logo PNG Vector (AI, SVG) Free Download">
                <a:extLst>
                  <a:ext uri="{FF2B5EF4-FFF2-40B4-BE49-F238E27FC236}">
                    <a16:creationId xmlns:a16="http://schemas.microsoft.com/office/drawing/2014/main" id="{862F88AB-32C1-36A8-4ACB-C56D61A9E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706" y="5153342"/>
                <a:ext cx="723215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 descr="AWS DynamoDB&quot; Icon - Download for free – Iconduck">
                <a:extLst>
                  <a:ext uri="{FF2B5EF4-FFF2-40B4-BE49-F238E27FC236}">
                    <a16:creationId xmlns:a16="http://schemas.microsoft.com/office/drawing/2014/main" id="{87B3027E-E35F-5B92-B36D-90E20E2357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7511" y="4973342"/>
                <a:ext cx="798542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0" name="Conector: Angulado 9">
                <a:extLst>
                  <a:ext uri="{FF2B5EF4-FFF2-40B4-BE49-F238E27FC236}">
                    <a16:creationId xmlns:a16="http://schemas.microsoft.com/office/drawing/2014/main" id="{9F8CC146-CA8C-0AE3-A95F-93F29057AC44}"/>
                  </a:ext>
                </a:extLst>
              </p:cNvPr>
              <p:cNvCxnSpPr>
                <a:cxnSpLocks/>
                <a:stCxn id="1026" idx="3"/>
                <a:endCxn id="1048" idx="0"/>
              </p:cNvCxnSpPr>
              <p:nvPr/>
            </p:nvCxnSpPr>
            <p:spPr>
              <a:xfrm>
                <a:off x="2028395" y="1082044"/>
                <a:ext cx="4078964" cy="820833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: Angulado 11">
                <a:extLst>
                  <a:ext uri="{FF2B5EF4-FFF2-40B4-BE49-F238E27FC236}">
                    <a16:creationId xmlns:a16="http://schemas.microsoft.com/office/drawing/2014/main" id="{55173453-1867-04CE-2A65-32ADAC16CAB9}"/>
                  </a:ext>
                </a:extLst>
              </p:cNvPr>
              <p:cNvCxnSpPr>
                <a:cxnSpLocks/>
                <a:stCxn id="1028" idx="3"/>
                <a:endCxn id="1048" idx="1"/>
              </p:cNvCxnSpPr>
              <p:nvPr/>
            </p:nvCxnSpPr>
            <p:spPr>
              <a:xfrm>
                <a:off x="2496782" y="2351251"/>
                <a:ext cx="2737769" cy="463944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48" name="Picture 24" descr="Apache kafka vertical logo - Ícones Social media e Logos">
                <a:extLst>
                  <a:ext uri="{FF2B5EF4-FFF2-40B4-BE49-F238E27FC236}">
                    <a16:creationId xmlns:a16="http://schemas.microsoft.com/office/drawing/2014/main" id="{8B93DFAE-744E-C72F-49BC-BA309F91DD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4551" y="1902877"/>
                <a:ext cx="1745615" cy="18246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6" name="Conector: Angulado 15">
                <a:extLst>
                  <a:ext uri="{FF2B5EF4-FFF2-40B4-BE49-F238E27FC236}">
                    <a16:creationId xmlns:a16="http://schemas.microsoft.com/office/drawing/2014/main" id="{B6D4D9F9-F30B-8132-C3E7-FBD8FF839A50}"/>
                  </a:ext>
                </a:extLst>
              </p:cNvPr>
              <p:cNvCxnSpPr>
                <a:endCxn id="1048" idx="2"/>
              </p:cNvCxnSpPr>
              <p:nvPr/>
            </p:nvCxnSpPr>
            <p:spPr>
              <a:xfrm>
                <a:off x="1951437" y="3543500"/>
                <a:ext cx="4155922" cy="184012"/>
              </a:xfrm>
              <a:prstGeom prst="bentConnector4">
                <a:avLst>
                  <a:gd name="adj1" fmla="val 39499"/>
                  <a:gd name="adj2" fmla="val 224231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50" name="Picture 26" descr="Snowflake Cloud Data Platform - Our Technologies - DataSense">
                <a:extLst>
                  <a:ext uri="{FF2B5EF4-FFF2-40B4-BE49-F238E27FC236}">
                    <a16:creationId xmlns:a16="http://schemas.microsoft.com/office/drawing/2014/main" id="{E37B3AD7-2FF7-E5A4-51E7-2763952A6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208" y="3382221"/>
                <a:ext cx="1535148" cy="4030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1" name="Conector: Angulado 20">
                <a:extLst>
                  <a:ext uri="{FF2B5EF4-FFF2-40B4-BE49-F238E27FC236}">
                    <a16:creationId xmlns:a16="http://schemas.microsoft.com/office/drawing/2014/main" id="{CD549CFE-78E4-5546-A985-DC422598BA0A}"/>
                  </a:ext>
                </a:extLst>
              </p:cNvPr>
              <p:cNvCxnSpPr>
                <a:stCxn id="1036" idx="3"/>
                <a:endCxn id="1048" idx="2"/>
              </p:cNvCxnSpPr>
              <p:nvPr/>
            </p:nvCxnSpPr>
            <p:spPr>
              <a:xfrm flipV="1">
                <a:off x="1936053" y="3727512"/>
                <a:ext cx="4171306" cy="1695830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A7AF34C9-5957-6CA7-DB4F-C158B3456336}"/>
                  </a:ext>
                </a:extLst>
              </p:cNvPr>
              <p:cNvSpPr/>
              <p:nvPr/>
            </p:nvSpPr>
            <p:spPr>
              <a:xfrm>
                <a:off x="2496782" y="985524"/>
                <a:ext cx="193040" cy="19304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20F3EEB2-E9EC-E0DC-332B-B14CE2451431}"/>
                  </a:ext>
                </a:extLst>
              </p:cNvPr>
              <p:cNvSpPr/>
              <p:nvPr/>
            </p:nvSpPr>
            <p:spPr>
              <a:xfrm>
                <a:off x="3673048" y="985524"/>
                <a:ext cx="193040" cy="19304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55D1D725-4766-C10A-63AB-150D7C3577B3}"/>
                  </a:ext>
                </a:extLst>
              </p:cNvPr>
              <p:cNvSpPr/>
              <p:nvPr/>
            </p:nvSpPr>
            <p:spPr>
              <a:xfrm>
                <a:off x="5999480" y="1285241"/>
                <a:ext cx="193040" cy="19304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>
                <a:extLst>
                  <a:ext uri="{FF2B5EF4-FFF2-40B4-BE49-F238E27FC236}">
                    <a16:creationId xmlns:a16="http://schemas.microsoft.com/office/drawing/2014/main" id="{DF1DC503-1B98-0A11-DCF7-DF635D8228EF}"/>
                  </a:ext>
                </a:extLst>
              </p:cNvPr>
              <p:cNvSpPr/>
              <p:nvPr/>
            </p:nvSpPr>
            <p:spPr>
              <a:xfrm>
                <a:off x="2511385" y="3442466"/>
                <a:ext cx="193040" cy="19304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106003C8-EECF-C9D2-CEC8-5DEA45A3C511}"/>
                  </a:ext>
                </a:extLst>
              </p:cNvPr>
              <p:cNvSpPr/>
              <p:nvPr/>
            </p:nvSpPr>
            <p:spPr>
              <a:xfrm>
                <a:off x="3696007" y="3868586"/>
                <a:ext cx="193040" cy="19304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EBC99CDD-E8F2-8543-3AB7-1045C5DC85F4}"/>
                  </a:ext>
                </a:extLst>
              </p:cNvPr>
              <p:cNvSpPr/>
              <p:nvPr/>
            </p:nvSpPr>
            <p:spPr>
              <a:xfrm>
                <a:off x="5272214" y="3868586"/>
                <a:ext cx="193040" cy="19304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60F1C894-7757-797A-1FD9-205576884C7F}"/>
                  </a:ext>
                </a:extLst>
              </p:cNvPr>
              <p:cNvSpPr/>
              <p:nvPr/>
            </p:nvSpPr>
            <p:spPr>
              <a:xfrm>
                <a:off x="2992328" y="2254731"/>
                <a:ext cx="193040" cy="1930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BAC63A84-6E1B-1CA6-730E-23C80C75513D}"/>
                  </a:ext>
                </a:extLst>
              </p:cNvPr>
              <p:cNvSpPr/>
              <p:nvPr/>
            </p:nvSpPr>
            <p:spPr>
              <a:xfrm>
                <a:off x="3971357" y="2722297"/>
                <a:ext cx="193040" cy="1930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F5381108-60ED-6753-F248-131C487ED9AE}"/>
                  </a:ext>
                </a:extLst>
              </p:cNvPr>
              <p:cNvSpPr/>
              <p:nvPr/>
            </p:nvSpPr>
            <p:spPr>
              <a:xfrm>
                <a:off x="4352925" y="2722297"/>
                <a:ext cx="193040" cy="1930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056" name="Picture 32" descr="Dashboard - Free seo and web icons">
                <a:extLst>
                  <a:ext uri="{FF2B5EF4-FFF2-40B4-BE49-F238E27FC236}">
                    <a16:creationId xmlns:a16="http://schemas.microsoft.com/office/drawing/2014/main" id="{B3207430-2C93-C228-DEF1-F769EA4733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95218" y="812303"/>
                <a:ext cx="945875" cy="945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8" name="Picture 34" descr="Hurayin Technologies">
                <a:extLst>
                  <a:ext uri="{FF2B5EF4-FFF2-40B4-BE49-F238E27FC236}">
                    <a16:creationId xmlns:a16="http://schemas.microsoft.com/office/drawing/2014/main" id="{6933733B-27CC-59DF-E1F8-854D63D761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56062" y="2193977"/>
                <a:ext cx="1224185" cy="10566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AutoShape 36" descr="Amazon S3 Simple Storage Service Vector Logo - Download Free SVG Icon |  Worldvectorlogo">
                <a:extLst>
                  <a:ext uri="{FF2B5EF4-FFF2-40B4-BE49-F238E27FC236}">
                    <a16:creationId xmlns:a16="http://schemas.microsoft.com/office/drawing/2014/main" id="{47019F23-DA88-1F13-763F-F00FE65F9C7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43600" y="3276600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pic>
            <p:nvPicPr>
              <p:cNvPr id="1062" name="Picture 38" descr="AWS Simple Icons Explained: The Storage Set | Gliffy by Perforce">
                <a:extLst>
                  <a:ext uri="{FF2B5EF4-FFF2-40B4-BE49-F238E27FC236}">
                    <a16:creationId xmlns:a16="http://schemas.microsoft.com/office/drawing/2014/main" id="{262122A6-D3F9-B040-FB5A-631B0A5D34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706" y="3581400"/>
                <a:ext cx="854387" cy="8892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0FA3CCA7-BA3D-4422-ABAC-483424036113}"/>
                  </a:ext>
                </a:extLst>
              </p:cNvPr>
              <p:cNvCxnSpPr>
                <a:stCxn id="1048" idx="3"/>
                <a:endCxn id="1056" idx="1"/>
              </p:cNvCxnSpPr>
              <p:nvPr/>
            </p:nvCxnSpPr>
            <p:spPr>
              <a:xfrm flipV="1">
                <a:off x="6980166" y="1285241"/>
                <a:ext cx="2715052" cy="15299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>
                <a:extLst>
                  <a:ext uri="{FF2B5EF4-FFF2-40B4-BE49-F238E27FC236}">
                    <a16:creationId xmlns:a16="http://schemas.microsoft.com/office/drawing/2014/main" id="{EACD1FC8-3501-3D2B-0065-F85C23042F32}"/>
                  </a:ext>
                </a:extLst>
              </p:cNvPr>
              <p:cNvCxnSpPr>
                <a:stCxn id="1048" idx="3"/>
                <a:endCxn id="1058" idx="1"/>
              </p:cNvCxnSpPr>
              <p:nvPr/>
            </p:nvCxnSpPr>
            <p:spPr>
              <a:xfrm flipV="1">
                <a:off x="6980166" y="2722297"/>
                <a:ext cx="2575896" cy="928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>
                <a:extLst>
                  <a:ext uri="{FF2B5EF4-FFF2-40B4-BE49-F238E27FC236}">
                    <a16:creationId xmlns:a16="http://schemas.microsoft.com/office/drawing/2014/main" id="{89A05309-53F4-4D8B-86E8-320D54829642}"/>
                  </a:ext>
                </a:extLst>
              </p:cNvPr>
              <p:cNvCxnSpPr>
                <a:cxnSpLocks/>
                <a:stCxn id="1048" idx="3"/>
                <a:endCxn id="1062" idx="1"/>
              </p:cNvCxnSpPr>
              <p:nvPr/>
            </p:nvCxnSpPr>
            <p:spPr>
              <a:xfrm>
                <a:off x="6980166" y="2815195"/>
                <a:ext cx="2806540" cy="12108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to 40">
                <a:extLst>
                  <a:ext uri="{FF2B5EF4-FFF2-40B4-BE49-F238E27FC236}">
                    <a16:creationId xmlns:a16="http://schemas.microsoft.com/office/drawing/2014/main" id="{123B01FA-9D80-0B5B-C20A-749C465A857E}"/>
                  </a:ext>
                </a:extLst>
              </p:cNvPr>
              <p:cNvCxnSpPr>
                <a:cxnSpLocks/>
                <a:stCxn id="1048" idx="3"/>
                <a:endCxn id="1034" idx="1"/>
              </p:cNvCxnSpPr>
              <p:nvPr/>
            </p:nvCxnSpPr>
            <p:spPr>
              <a:xfrm>
                <a:off x="6980166" y="2815195"/>
                <a:ext cx="2806540" cy="26081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396890E5-CB04-8B46-01F1-ED2C12DB1029}"/>
                  </a:ext>
                </a:extLst>
              </p:cNvPr>
              <p:cNvSpPr/>
              <p:nvPr/>
            </p:nvSpPr>
            <p:spPr>
              <a:xfrm>
                <a:off x="7473134" y="2408066"/>
                <a:ext cx="193040" cy="19304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E5A368DA-B95F-06DD-1006-680C65BAEBCD}"/>
                  </a:ext>
                </a:extLst>
              </p:cNvPr>
              <p:cNvSpPr/>
              <p:nvPr/>
            </p:nvSpPr>
            <p:spPr>
              <a:xfrm>
                <a:off x="8236546" y="1953698"/>
                <a:ext cx="193040" cy="19304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3FDBE786-BFE4-066C-1DAB-ECB78367DDD6}"/>
                  </a:ext>
                </a:extLst>
              </p:cNvPr>
              <p:cNvSpPr/>
              <p:nvPr/>
            </p:nvSpPr>
            <p:spPr>
              <a:xfrm>
                <a:off x="8969255" y="1565138"/>
                <a:ext cx="193040" cy="19304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F9255230-B51E-2418-2F8C-C2BD3FDC27D0}"/>
                  </a:ext>
                </a:extLst>
              </p:cNvPr>
              <p:cNvSpPr/>
              <p:nvPr/>
            </p:nvSpPr>
            <p:spPr>
              <a:xfrm>
                <a:off x="7359101" y="2936386"/>
                <a:ext cx="193040" cy="1930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>
                <a:extLst>
                  <a:ext uri="{FF2B5EF4-FFF2-40B4-BE49-F238E27FC236}">
                    <a16:creationId xmlns:a16="http://schemas.microsoft.com/office/drawing/2014/main" id="{DF69C677-35BF-37FB-7B69-85404235FBA6}"/>
                  </a:ext>
                </a:extLst>
              </p:cNvPr>
              <p:cNvSpPr/>
              <p:nvPr/>
            </p:nvSpPr>
            <p:spPr>
              <a:xfrm>
                <a:off x="7953800" y="3174250"/>
                <a:ext cx="193040" cy="19304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>
                <a:extLst>
                  <a:ext uri="{FF2B5EF4-FFF2-40B4-BE49-F238E27FC236}">
                    <a16:creationId xmlns:a16="http://schemas.microsoft.com/office/drawing/2014/main" id="{EE1F480E-A2A6-E1FE-1E55-383E4C31DA4F}"/>
                  </a:ext>
                </a:extLst>
              </p:cNvPr>
              <p:cNvSpPr/>
              <p:nvPr/>
            </p:nvSpPr>
            <p:spPr>
              <a:xfrm>
                <a:off x="9324303" y="3780501"/>
                <a:ext cx="193040" cy="19304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id="{E35F6E41-C6E5-B8C6-9CC3-F1BAFD4C787C}"/>
                  </a:ext>
                </a:extLst>
              </p:cNvPr>
              <p:cNvSpPr/>
              <p:nvPr/>
            </p:nvSpPr>
            <p:spPr>
              <a:xfrm>
                <a:off x="2525489" y="5322308"/>
                <a:ext cx="193040" cy="19304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B0DCEB4A-3B73-25AC-7E23-1B4208746DF3}"/>
                  </a:ext>
                </a:extLst>
              </p:cNvPr>
              <p:cNvSpPr/>
              <p:nvPr/>
            </p:nvSpPr>
            <p:spPr>
              <a:xfrm>
                <a:off x="3994567" y="5322308"/>
                <a:ext cx="193040" cy="19304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Elipse 52">
                <a:extLst>
                  <a:ext uri="{FF2B5EF4-FFF2-40B4-BE49-F238E27FC236}">
                    <a16:creationId xmlns:a16="http://schemas.microsoft.com/office/drawing/2014/main" id="{08EED301-650F-379B-2DFB-5D551334F8AD}"/>
                  </a:ext>
                </a:extLst>
              </p:cNvPr>
              <p:cNvSpPr/>
              <p:nvPr/>
            </p:nvSpPr>
            <p:spPr>
              <a:xfrm>
                <a:off x="5999480" y="4248628"/>
                <a:ext cx="193040" cy="19304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id="{22A9C3D5-B07C-3DBA-26A7-79385E78C513}"/>
                  </a:ext>
                </a:extLst>
              </p:cNvPr>
              <p:cNvSpPr/>
              <p:nvPr/>
            </p:nvSpPr>
            <p:spPr>
              <a:xfrm>
                <a:off x="7592695" y="3407972"/>
                <a:ext cx="193040" cy="19304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54">
                <a:extLst>
                  <a:ext uri="{FF2B5EF4-FFF2-40B4-BE49-F238E27FC236}">
                    <a16:creationId xmlns:a16="http://schemas.microsoft.com/office/drawing/2014/main" id="{15FBFB0D-616E-14E5-2F2D-E921B3BF0D5B}"/>
                  </a:ext>
                </a:extLst>
              </p:cNvPr>
              <p:cNvSpPr/>
              <p:nvPr/>
            </p:nvSpPr>
            <p:spPr>
              <a:xfrm>
                <a:off x="8090768" y="3832990"/>
                <a:ext cx="193040" cy="19304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FC09878D-5C7A-265B-51D4-6D7AD29D6356}"/>
                  </a:ext>
                </a:extLst>
              </p:cNvPr>
              <p:cNvSpPr/>
              <p:nvPr/>
            </p:nvSpPr>
            <p:spPr>
              <a:xfrm>
                <a:off x="8379864" y="4118928"/>
                <a:ext cx="193040" cy="1930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>
                <a:extLst>
                  <a:ext uri="{FF2B5EF4-FFF2-40B4-BE49-F238E27FC236}">
                    <a16:creationId xmlns:a16="http://schemas.microsoft.com/office/drawing/2014/main" id="{E0EE6072-A6BB-EF55-D3B4-83DBE4677CD2}"/>
                  </a:ext>
                </a:extLst>
              </p:cNvPr>
              <p:cNvSpPr/>
              <p:nvPr/>
            </p:nvSpPr>
            <p:spPr>
              <a:xfrm>
                <a:off x="9131263" y="4842327"/>
                <a:ext cx="193040" cy="19304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>
                <a:extLst>
                  <a:ext uri="{FF2B5EF4-FFF2-40B4-BE49-F238E27FC236}">
                    <a16:creationId xmlns:a16="http://schemas.microsoft.com/office/drawing/2014/main" id="{A96FC7BF-6054-D199-3A36-9986766EBE11}"/>
                  </a:ext>
                </a:extLst>
              </p:cNvPr>
              <p:cNvSpPr/>
              <p:nvPr/>
            </p:nvSpPr>
            <p:spPr>
              <a:xfrm>
                <a:off x="7897728" y="2129864"/>
                <a:ext cx="193040" cy="1930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5222DED1-754F-5F99-6524-5671A4BBEFB0}"/>
                  </a:ext>
                </a:extLst>
              </p:cNvPr>
              <p:cNvSpPr/>
              <p:nvPr/>
            </p:nvSpPr>
            <p:spPr>
              <a:xfrm>
                <a:off x="8652088" y="1702400"/>
                <a:ext cx="193040" cy="19304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D3009F3A-00CD-C7C9-B763-CF40DA0D20EA}"/>
                  </a:ext>
                </a:extLst>
              </p:cNvPr>
              <p:cNvSpPr/>
              <p:nvPr/>
            </p:nvSpPr>
            <p:spPr>
              <a:xfrm>
                <a:off x="9226332" y="2615430"/>
                <a:ext cx="193040" cy="19304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6430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C47EBEF6-110D-4098-A826-9BAF47E970F0}"/>
              </a:ext>
            </a:extLst>
          </p:cNvPr>
          <p:cNvGrpSpPr/>
          <p:nvPr/>
        </p:nvGrpSpPr>
        <p:grpSpPr>
          <a:xfrm>
            <a:off x="1174955" y="656304"/>
            <a:ext cx="9842090" cy="5545393"/>
            <a:chOff x="1129235" y="730682"/>
            <a:chExt cx="9842090" cy="5545393"/>
          </a:xfrm>
        </p:grpSpPr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ADEB6C77-5FE3-4884-B1FC-3906ACC44227}"/>
                </a:ext>
              </a:extLst>
            </p:cNvPr>
            <p:cNvSpPr/>
            <p:nvPr/>
          </p:nvSpPr>
          <p:spPr>
            <a:xfrm>
              <a:off x="1129235" y="730682"/>
              <a:ext cx="9842090" cy="5545393"/>
            </a:xfrm>
            <a:prstGeom prst="roundRect">
              <a:avLst>
                <a:gd name="adj" fmla="val 9752"/>
              </a:avLst>
            </a:prstGeom>
            <a:ln w="12700">
              <a:solidFill>
                <a:srgbClr val="ED145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9" name="Agrupar 58">
              <a:extLst>
                <a:ext uri="{FF2B5EF4-FFF2-40B4-BE49-F238E27FC236}">
                  <a16:creationId xmlns:a16="http://schemas.microsoft.com/office/drawing/2014/main" id="{4085529F-2055-4E0A-896F-BFB94332AD6B}"/>
                </a:ext>
              </a:extLst>
            </p:cNvPr>
            <p:cNvGrpSpPr/>
            <p:nvPr/>
          </p:nvGrpSpPr>
          <p:grpSpPr>
            <a:xfrm>
              <a:off x="1628983" y="970087"/>
              <a:ext cx="8858626" cy="5043677"/>
              <a:chOff x="822960" y="714111"/>
              <a:chExt cx="8858626" cy="5043677"/>
            </a:xfrm>
          </p:grpSpPr>
          <p:pic>
            <p:nvPicPr>
              <p:cNvPr id="60" name="Gráfico 59" descr="Reunião on-line com preenchimento sólido">
                <a:extLst>
                  <a:ext uri="{FF2B5EF4-FFF2-40B4-BE49-F238E27FC236}">
                    <a16:creationId xmlns:a16="http://schemas.microsoft.com/office/drawing/2014/main" id="{9E1EF44E-44AC-4A7C-9820-04747A9E9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22960" y="26263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3" name="Gráfico 62" descr="Servidor estrutura de tópicos">
                <a:extLst>
                  <a:ext uri="{FF2B5EF4-FFF2-40B4-BE49-F238E27FC236}">
                    <a16:creationId xmlns:a16="http://schemas.microsoft.com/office/drawing/2014/main" id="{C645375E-7F92-42DA-9E58-40DAD6AB93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007360" y="2626360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64" name="Conector de Seta Reta 63">
                <a:extLst>
                  <a:ext uri="{FF2B5EF4-FFF2-40B4-BE49-F238E27FC236}">
                    <a16:creationId xmlns:a16="http://schemas.microsoft.com/office/drawing/2014/main" id="{9F43962E-8E77-4824-ADE8-0A5287A0A70A}"/>
                  </a:ext>
                </a:extLst>
              </p:cNvPr>
              <p:cNvCxnSpPr/>
              <p:nvPr/>
            </p:nvCxnSpPr>
            <p:spPr>
              <a:xfrm>
                <a:off x="1737360" y="3083560"/>
                <a:ext cx="127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5" name="Gráfico 64" descr="Enviar com preenchimento sólido">
                <a:extLst>
                  <a:ext uri="{FF2B5EF4-FFF2-40B4-BE49-F238E27FC236}">
                    <a16:creationId xmlns:a16="http://schemas.microsoft.com/office/drawing/2014/main" id="{3B3CA8C0-5764-417B-840A-8CCF068A90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963160" y="1412240"/>
                <a:ext cx="612000" cy="612000"/>
              </a:xfrm>
              <a:prstGeom prst="rect">
                <a:avLst/>
              </a:prstGeom>
            </p:spPr>
          </p:pic>
          <p:sp>
            <p:nvSpPr>
              <p:cNvPr id="66" name="CaixaDeTexto 65">
                <a:extLst>
                  <a:ext uri="{FF2B5EF4-FFF2-40B4-BE49-F238E27FC236}">
                    <a16:creationId xmlns:a16="http://schemas.microsoft.com/office/drawing/2014/main" id="{44AA99A2-9E69-4028-8F5B-E0C60041D652}"/>
                  </a:ext>
                </a:extLst>
              </p:cNvPr>
              <p:cNvSpPr txBox="1"/>
              <p:nvPr/>
            </p:nvSpPr>
            <p:spPr>
              <a:xfrm>
                <a:off x="2901885" y="3513254"/>
                <a:ext cx="1162672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1600" dirty="0">
                    <a:latin typeface="Roboto" pitchFamily="2" charset="0"/>
                    <a:ea typeface="Roboto" pitchFamily="2" charset="0"/>
                  </a:rPr>
                  <a:t>Servidor </a:t>
                </a:r>
              </a:p>
            </p:txBody>
          </p:sp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5BD7E261-8AE1-4D4F-BC63-575BED6AD48B}"/>
                  </a:ext>
                </a:extLst>
              </p:cNvPr>
              <p:cNvSpPr txBox="1"/>
              <p:nvPr/>
            </p:nvSpPr>
            <p:spPr>
              <a:xfrm>
                <a:off x="4698273" y="1988767"/>
                <a:ext cx="1264920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1600" dirty="0">
                    <a:latin typeface="Roboto" pitchFamily="2" charset="0"/>
                    <a:ea typeface="Roboto" pitchFamily="2" charset="0"/>
                  </a:rPr>
                  <a:t>Notifica </a:t>
                </a:r>
              </a:p>
              <a:p>
                <a:pPr algn="ctr"/>
                <a:r>
                  <a:rPr lang="pt-BR" sz="1600" dirty="0">
                    <a:latin typeface="Roboto" pitchFamily="2" charset="0"/>
                    <a:ea typeface="Roboto" pitchFamily="2" charset="0"/>
                  </a:rPr>
                  <a:t>o estoque </a:t>
                </a:r>
              </a:p>
            </p:txBody>
          </p:sp>
          <p:pic>
            <p:nvPicPr>
              <p:cNvPr id="68" name="Gráfico 67" descr="Sirene com preenchimento sólido">
                <a:extLst>
                  <a:ext uri="{FF2B5EF4-FFF2-40B4-BE49-F238E27FC236}">
                    <a16:creationId xmlns:a16="http://schemas.microsoft.com/office/drawing/2014/main" id="{1410F654-6324-4908-8B7E-81C101D0D4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950450" y="2621280"/>
                <a:ext cx="612000" cy="612000"/>
              </a:xfrm>
              <a:prstGeom prst="rect">
                <a:avLst/>
              </a:prstGeom>
            </p:spPr>
          </p:pic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E7D12002-C3C5-47DB-A317-09AD83725376}"/>
                  </a:ext>
                </a:extLst>
              </p:cNvPr>
              <p:cNvSpPr txBox="1"/>
              <p:nvPr/>
            </p:nvSpPr>
            <p:spPr>
              <a:xfrm>
                <a:off x="4704080" y="3228350"/>
                <a:ext cx="1046480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1600" dirty="0">
                    <a:latin typeface="Roboto" pitchFamily="2" charset="0"/>
                    <a:ea typeface="Roboto" pitchFamily="2" charset="0"/>
                  </a:rPr>
                  <a:t>Verifica fraude</a:t>
                </a:r>
              </a:p>
            </p:txBody>
          </p:sp>
          <p:cxnSp>
            <p:nvCxnSpPr>
              <p:cNvPr id="70" name="Conector de Seta Reta 69">
                <a:extLst>
                  <a:ext uri="{FF2B5EF4-FFF2-40B4-BE49-F238E27FC236}">
                    <a16:creationId xmlns:a16="http://schemas.microsoft.com/office/drawing/2014/main" id="{3E1B5CCA-E2D9-4710-B3A4-D63028E2F4D7}"/>
                  </a:ext>
                </a:extLst>
              </p:cNvPr>
              <p:cNvCxnSpPr>
                <a:endCxn id="67" idx="1"/>
              </p:cNvCxnSpPr>
              <p:nvPr/>
            </p:nvCxnSpPr>
            <p:spPr>
              <a:xfrm flipV="1">
                <a:off x="3987073" y="2281155"/>
                <a:ext cx="711200" cy="7744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de Seta Reta 70">
                <a:extLst>
                  <a:ext uri="{FF2B5EF4-FFF2-40B4-BE49-F238E27FC236}">
                    <a16:creationId xmlns:a16="http://schemas.microsoft.com/office/drawing/2014/main" id="{158D9C97-8D89-4268-AA2E-7EFD71A34AD7}"/>
                  </a:ext>
                </a:extLst>
              </p:cNvPr>
              <p:cNvCxnSpPr/>
              <p:nvPr/>
            </p:nvCxnSpPr>
            <p:spPr>
              <a:xfrm>
                <a:off x="3921760" y="3083560"/>
                <a:ext cx="7823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2" name="Gráfico 71" descr="Cartão de crédito com preenchimento sólido">
                <a:extLst>
                  <a:ext uri="{FF2B5EF4-FFF2-40B4-BE49-F238E27FC236}">
                    <a16:creationId xmlns:a16="http://schemas.microsoft.com/office/drawing/2014/main" id="{127E022C-48C3-4519-AB8F-200F663560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532880" y="2752085"/>
                <a:ext cx="612000" cy="612000"/>
              </a:xfrm>
              <a:prstGeom prst="rect">
                <a:avLst/>
              </a:prstGeom>
            </p:spPr>
          </p:pic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5015A401-10AA-4DFF-8995-BD7DE1B32363}"/>
                  </a:ext>
                </a:extLst>
              </p:cNvPr>
              <p:cNvSpPr txBox="1"/>
              <p:nvPr/>
            </p:nvSpPr>
            <p:spPr>
              <a:xfrm>
                <a:off x="5957142" y="3254261"/>
                <a:ext cx="1904974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1600" dirty="0">
                    <a:latin typeface="Roboto" pitchFamily="2" charset="0"/>
                    <a:ea typeface="Roboto" pitchFamily="2" charset="0"/>
                  </a:rPr>
                  <a:t>Cobra do cartão de credito</a:t>
                </a:r>
              </a:p>
            </p:txBody>
          </p:sp>
          <p:cxnSp>
            <p:nvCxnSpPr>
              <p:cNvPr id="74" name="Conector de Seta Reta 73">
                <a:extLst>
                  <a:ext uri="{FF2B5EF4-FFF2-40B4-BE49-F238E27FC236}">
                    <a16:creationId xmlns:a16="http://schemas.microsoft.com/office/drawing/2014/main" id="{352E5DD5-9C21-427F-A4A9-75A733B0E8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57520" y="3040380"/>
                <a:ext cx="894080" cy="152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5" name="Gráfico 74" descr="Área de Transferência com preenchimento sólido">
                <a:extLst>
                  <a:ext uri="{FF2B5EF4-FFF2-40B4-BE49-F238E27FC236}">
                    <a16:creationId xmlns:a16="http://schemas.microsoft.com/office/drawing/2014/main" id="{199A1027-2DF0-46A5-9A30-4484AA5C3B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064510" y="2787645"/>
                <a:ext cx="612000" cy="612000"/>
              </a:xfrm>
              <a:prstGeom prst="rect">
                <a:avLst/>
              </a:prstGeom>
            </p:spPr>
          </p:pic>
          <p:cxnSp>
            <p:nvCxnSpPr>
              <p:cNvPr id="76" name="Conector de Seta Reta 75">
                <a:extLst>
                  <a:ext uri="{FF2B5EF4-FFF2-40B4-BE49-F238E27FC236}">
                    <a16:creationId xmlns:a16="http://schemas.microsoft.com/office/drawing/2014/main" id="{CD9CAA83-F7D1-40E5-A115-ABD3B0CA2A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0430" y="3083560"/>
                <a:ext cx="894080" cy="152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CaixaDeTexto 76">
                <a:extLst>
                  <a:ext uri="{FF2B5EF4-FFF2-40B4-BE49-F238E27FC236}">
                    <a16:creationId xmlns:a16="http://schemas.microsoft.com/office/drawing/2014/main" id="{B1EBCA97-36F3-4FE9-8923-4AAEFCF5A8D0}"/>
                  </a:ext>
                </a:extLst>
              </p:cNvPr>
              <p:cNvSpPr txBox="1"/>
              <p:nvPr/>
            </p:nvSpPr>
            <p:spPr>
              <a:xfrm>
                <a:off x="8036560" y="3429000"/>
                <a:ext cx="772160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1600" dirty="0">
                    <a:latin typeface="Roboto" pitchFamily="2" charset="0"/>
                    <a:ea typeface="Roboto" pitchFamily="2" charset="0"/>
                  </a:rPr>
                  <a:t>Gera NF</a:t>
                </a:r>
              </a:p>
            </p:txBody>
          </p:sp>
          <p:pic>
            <p:nvPicPr>
              <p:cNvPr id="78" name="Gráfico 77" descr="Marca de seleção com preenchimento sólido">
                <a:extLst>
                  <a:ext uri="{FF2B5EF4-FFF2-40B4-BE49-F238E27FC236}">
                    <a16:creationId xmlns:a16="http://schemas.microsoft.com/office/drawing/2014/main" id="{F08CA427-B7CA-47BF-84CB-59D1C87E7C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5958202" y="2840994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79" name="Gráfico 78" descr="Marca de seleção com preenchimento sólido">
                <a:extLst>
                  <a:ext uri="{FF2B5EF4-FFF2-40B4-BE49-F238E27FC236}">
                    <a16:creationId xmlns:a16="http://schemas.microsoft.com/office/drawing/2014/main" id="{9448C407-90CE-48D9-B7B8-8687DC78B2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7534112" y="2884175"/>
                <a:ext cx="180000" cy="180000"/>
              </a:xfrm>
              <a:prstGeom prst="rect">
                <a:avLst/>
              </a:prstGeom>
            </p:spPr>
          </p:pic>
          <p:cxnSp>
            <p:nvCxnSpPr>
              <p:cNvPr id="80" name="Conector de Seta Reta 79">
                <a:extLst>
                  <a:ext uri="{FF2B5EF4-FFF2-40B4-BE49-F238E27FC236}">
                    <a16:creationId xmlns:a16="http://schemas.microsoft.com/office/drawing/2014/main" id="{C024E1F5-10BC-4E33-8BF7-B73030164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7680" y="3055620"/>
                <a:ext cx="749310" cy="11607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1" name="Gráfico 80" descr="Fechar com preenchimento sólido">
                <a:extLst>
                  <a:ext uri="{FF2B5EF4-FFF2-40B4-BE49-F238E27FC236}">
                    <a16:creationId xmlns:a16="http://schemas.microsoft.com/office/drawing/2014/main" id="{F89288ED-AEBE-49D8-A2F8-5D6955CA68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6006000" y="3559805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82" name="Gráfico 81" descr="E-mail com preenchimento sólido">
                <a:extLst>
                  <a:ext uri="{FF2B5EF4-FFF2-40B4-BE49-F238E27FC236}">
                    <a16:creationId xmlns:a16="http://schemas.microsoft.com/office/drawing/2014/main" id="{3BAE700F-BD21-46D8-A9DD-BFC5F34F9D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6348670" y="3998779"/>
                <a:ext cx="612000" cy="612000"/>
              </a:xfrm>
              <a:prstGeom prst="rect">
                <a:avLst/>
              </a:prstGeom>
            </p:spPr>
          </p:pic>
          <p:cxnSp>
            <p:nvCxnSpPr>
              <p:cNvPr id="83" name="Conector de Seta Reta 82">
                <a:extLst>
                  <a:ext uri="{FF2B5EF4-FFF2-40B4-BE49-F238E27FC236}">
                    <a16:creationId xmlns:a16="http://schemas.microsoft.com/office/drawing/2014/main" id="{BBF2BB9E-0A2B-427C-86EB-7F4311082836}"/>
                  </a:ext>
                </a:extLst>
              </p:cNvPr>
              <p:cNvCxnSpPr>
                <a:cxnSpLocks/>
                <a:stCxn id="82" idx="1"/>
                <a:endCxn id="66" idx="3"/>
              </p:cNvCxnSpPr>
              <p:nvPr/>
            </p:nvCxnSpPr>
            <p:spPr>
              <a:xfrm flipH="1" flipV="1">
                <a:off x="4064557" y="3682531"/>
                <a:ext cx="2284113" cy="6222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de Seta Reta 83">
                <a:extLst>
                  <a:ext uri="{FF2B5EF4-FFF2-40B4-BE49-F238E27FC236}">
                    <a16:creationId xmlns:a16="http://schemas.microsoft.com/office/drawing/2014/main" id="{6D9D7E3F-E34D-4DEB-A761-5C619CD694C5}"/>
                  </a:ext>
                </a:extLst>
              </p:cNvPr>
              <p:cNvCxnSpPr>
                <a:cxnSpLocks/>
                <a:stCxn id="66" idx="1"/>
              </p:cNvCxnSpPr>
              <p:nvPr/>
            </p:nvCxnSpPr>
            <p:spPr>
              <a:xfrm flipH="1" flipV="1">
                <a:off x="1663705" y="3249033"/>
                <a:ext cx="1238180" cy="4334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ector de Seta Reta 84">
                <a:extLst>
                  <a:ext uri="{FF2B5EF4-FFF2-40B4-BE49-F238E27FC236}">
                    <a16:creationId xmlns:a16="http://schemas.microsoft.com/office/drawing/2014/main" id="{C9DD577D-8341-451B-AADC-EF48414B6C02}"/>
                  </a:ext>
                </a:extLst>
              </p:cNvPr>
              <p:cNvCxnSpPr>
                <a:stCxn id="72" idx="0"/>
                <a:endCxn id="67" idx="3"/>
              </p:cNvCxnSpPr>
              <p:nvPr/>
            </p:nvCxnSpPr>
            <p:spPr>
              <a:xfrm flipH="1" flipV="1">
                <a:off x="5963193" y="2281155"/>
                <a:ext cx="875687" cy="4709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de Seta Reta 85">
                <a:extLst>
                  <a:ext uri="{FF2B5EF4-FFF2-40B4-BE49-F238E27FC236}">
                    <a16:creationId xmlns:a16="http://schemas.microsoft.com/office/drawing/2014/main" id="{DC550C06-DF05-4759-A572-68155F56FEE7}"/>
                  </a:ext>
                </a:extLst>
              </p:cNvPr>
              <p:cNvCxnSpPr>
                <a:endCxn id="67" idx="2"/>
              </p:cNvCxnSpPr>
              <p:nvPr/>
            </p:nvCxnSpPr>
            <p:spPr>
              <a:xfrm flipH="1" flipV="1">
                <a:off x="5330733" y="2573542"/>
                <a:ext cx="1389250" cy="13866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7" name="Gráfico 86" descr="Narrativa estrutura de tópicos">
                <a:extLst>
                  <a:ext uri="{FF2B5EF4-FFF2-40B4-BE49-F238E27FC236}">
                    <a16:creationId xmlns:a16="http://schemas.microsoft.com/office/drawing/2014/main" id="{E607C143-AD63-46E3-B07F-824AE46F64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7965440" y="430477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18E63536-36F0-43F9-A506-0298BB8D2D1C}"/>
                  </a:ext>
                </a:extLst>
              </p:cNvPr>
              <p:cNvSpPr txBox="1"/>
              <p:nvPr/>
            </p:nvSpPr>
            <p:spPr>
              <a:xfrm>
                <a:off x="7925284" y="5173013"/>
                <a:ext cx="1084502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1600" dirty="0">
                    <a:latin typeface="Roboto" pitchFamily="2" charset="0"/>
                    <a:ea typeface="Roboto" pitchFamily="2" charset="0"/>
                  </a:rPr>
                  <a:t>Sistema de Log</a:t>
                </a:r>
              </a:p>
            </p:txBody>
          </p:sp>
          <p:cxnSp>
            <p:nvCxnSpPr>
              <p:cNvPr id="89" name="Conector de Seta Reta 88">
                <a:extLst>
                  <a:ext uri="{FF2B5EF4-FFF2-40B4-BE49-F238E27FC236}">
                    <a16:creationId xmlns:a16="http://schemas.microsoft.com/office/drawing/2014/main" id="{1071389C-7678-4490-A065-8EE2CE3D5189}"/>
                  </a:ext>
                </a:extLst>
              </p:cNvPr>
              <p:cNvCxnSpPr>
                <a:cxnSpLocks/>
                <a:stCxn id="82" idx="3"/>
                <a:endCxn id="88" idx="1"/>
              </p:cNvCxnSpPr>
              <p:nvPr/>
            </p:nvCxnSpPr>
            <p:spPr>
              <a:xfrm>
                <a:off x="6960670" y="4304779"/>
                <a:ext cx="964614" cy="116062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de Seta Reta 89">
                <a:extLst>
                  <a:ext uri="{FF2B5EF4-FFF2-40B4-BE49-F238E27FC236}">
                    <a16:creationId xmlns:a16="http://schemas.microsoft.com/office/drawing/2014/main" id="{C7D0E753-BEF7-4AAB-AA5D-24B5AF80F1B5}"/>
                  </a:ext>
                </a:extLst>
              </p:cNvPr>
              <p:cNvCxnSpPr/>
              <p:nvPr/>
            </p:nvCxnSpPr>
            <p:spPr>
              <a:xfrm>
                <a:off x="3616960" y="3693160"/>
                <a:ext cx="4643120" cy="189386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de Seta Reta 90">
                <a:extLst>
                  <a:ext uri="{FF2B5EF4-FFF2-40B4-BE49-F238E27FC236}">
                    <a16:creationId xmlns:a16="http://schemas.microsoft.com/office/drawing/2014/main" id="{E1F847F7-5751-4C17-B355-FF9494833E6A}"/>
                  </a:ext>
                </a:extLst>
              </p:cNvPr>
              <p:cNvCxnSpPr>
                <a:cxnSpLocks/>
                <a:endCxn id="87" idx="1"/>
              </p:cNvCxnSpPr>
              <p:nvPr/>
            </p:nvCxnSpPr>
            <p:spPr>
              <a:xfrm>
                <a:off x="5457665" y="3006215"/>
                <a:ext cx="2507775" cy="175576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de Seta Reta 91">
                <a:extLst>
                  <a:ext uri="{FF2B5EF4-FFF2-40B4-BE49-F238E27FC236}">
                    <a16:creationId xmlns:a16="http://schemas.microsoft.com/office/drawing/2014/main" id="{DCDE6B3B-9324-4A27-9E72-2B13A6D04562}"/>
                  </a:ext>
                </a:extLst>
              </p:cNvPr>
              <p:cNvCxnSpPr>
                <a:cxnSpLocks/>
                <a:endCxn id="87" idx="0"/>
              </p:cNvCxnSpPr>
              <p:nvPr/>
            </p:nvCxnSpPr>
            <p:spPr>
              <a:xfrm>
                <a:off x="5457665" y="1868868"/>
                <a:ext cx="2964975" cy="2435911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ector de Seta Reta 92">
                <a:extLst>
                  <a:ext uri="{FF2B5EF4-FFF2-40B4-BE49-F238E27FC236}">
                    <a16:creationId xmlns:a16="http://schemas.microsoft.com/office/drawing/2014/main" id="{063027CA-5FD8-4011-A219-0CF8B0AEEBB6}"/>
                  </a:ext>
                </a:extLst>
              </p:cNvPr>
              <p:cNvCxnSpPr>
                <a:cxnSpLocks/>
                <a:stCxn id="77" idx="2"/>
              </p:cNvCxnSpPr>
              <p:nvPr/>
            </p:nvCxnSpPr>
            <p:spPr>
              <a:xfrm>
                <a:off x="8422640" y="4013775"/>
                <a:ext cx="37305" cy="29100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4" name="Gráfico 93" descr="Gráfico de barras estrutura de tópicos">
                <a:extLst>
                  <a:ext uri="{FF2B5EF4-FFF2-40B4-BE49-F238E27FC236}">
                    <a16:creationId xmlns:a16="http://schemas.microsoft.com/office/drawing/2014/main" id="{90A7FCE9-1B35-4404-9132-D14A824193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8676510" y="71411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0901885A-F559-4C89-8BA5-311E364F24A3}"/>
                  </a:ext>
                </a:extLst>
              </p:cNvPr>
              <p:cNvSpPr txBox="1"/>
              <p:nvPr/>
            </p:nvSpPr>
            <p:spPr>
              <a:xfrm>
                <a:off x="8558724" y="1552635"/>
                <a:ext cx="1122862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1600" dirty="0">
                    <a:latin typeface="Roboto" pitchFamily="2" charset="0"/>
                    <a:ea typeface="Roboto" pitchFamily="2" charset="0"/>
                  </a:rPr>
                  <a:t>Analytics</a:t>
                </a:r>
              </a:p>
            </p:txBody>
          </p:sp>
          <p:cxnSp>
            <p:nvCxnSpPr>
              <p:cNvPr id="96" name="Conector de Seta Reta 95">
                <a:extLst>
                  <a:ext uri="{FF2B5EF4-FFF2-40B4-BE49-F238E27FC236}">
                    <a16:creationId xmlns:a16="http://schemas.microsoft.com/office/drawing/2014/main" id="{5AEE5B3F-5DD6-4FC9-87BC-11BDC57A18BD}"/>
                  </a:ext>
                </a:extLst>
              </p:cNvPr>
              <p:cNvCxnSpPr>
                <a:cxnSpLocks/>
                <a:stCxn id="88" idx="2"/>
                <a:endCxn id="95" idx="2"/>
              </p:cNvCxnSpPr>
              <p:nvPr/>
            </p:nvCxnSpPr>
            <p:spPr>
              <a:xfrm flipV="1">
                <a:off x="8467535" y="1891189"/>
                <a:ext cx="652620" cy="3866599"/>
              </a:xfrm>
              <a:prstGeom prst="straightConnector1">
                <a:avLst/>
              </a:prstGeom>
              <a:ln>
                <a:solidFill>
                  <a:srgbClr val="FF6699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ector de Seta Reta 96">
                <a:extLst>
                  <a:ext uri="{FF2B5EF4-FFF2-40B4-BE49-F238E27FC236}">
                    <a16:creationId xmlns:a16="http://schemas.microsoft.com/office/drawing/2014/main" id="{93417D48-FE82-410C-B223-FD5EA30CE3A1}"/>
                  </a:ext>
                </a:extLst>
              </p:cNvPr>
              <p:cNvCxnSpPr>
                <a:cxnSpLocks/>
                <a:stCxn id="75" idx="0"/>
                <a:endCxn id="95" idx="2"/>
              </p:cNvCxnSpPr>
              <p:nvPr/>
            </p:nvCxnSpPr>
            <p:spPr>
              <a:xfrm flipV="1">
                <a:off x="8370510" y="1891189"/>
                <a:ext cx="749645" cy="896456"/>
              </a:xfrm>
              <a:prstGeom prst="straightConnector1">
                <a:avLst/>
              </a:prstGeom>
              <a:ln>
                <a:solidFill>
                  <a:srgbClr val="FF6699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ector de Seta Reta 97">
                <a:extLst>
                  <a:ext uri="{FF2B5EF4-FFF2-40B4-BE49-F238E27FC236}">
                    <a16:creationId xmlns:a16="http://schemas.microsoft.com/office/drawing/2014/main" id="{7BC00C28-AA68-4D4D-B3BC-33117A1933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24434" y="1812433"/>
                <a:ext cx="2215738" cy="2489796"/>
              </a:xfrm>
              <a:prstGeom prst="straightConnector1">
                <a:avLst/>
              </a:prstGeom>
              <a:ln>
                <a:solidFill>
                  <a:srgbClr val="FF6699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de Seta Reta 98">
                <a:extLst>
                  <a:ext uri="{FF2B5EF4-FFF2-40B4-BE49-F238E27FC236}">
                    <a16:creationId xmlns:a16="http://schemas.microsoft.com/office/drawing/2014/main" id="{45CD5884-E89F-4C18-8D78-3F142B183849}"/>
                  </a:ext>
                </a:extLst>
              </p:cNvPr>
              <p:cNvCxnSpPr>
                <a:cxnSpLocks/>
                <a:stCxn id="73" idx="0"/>
              </p:cNvCxnSpPr>
              <p:nvPr/>
            </p:nvCxnSpPr>
            <p:spPr>
              <a:xfrm flipV="1">
                <a:off x="6909629" y="768569"/>
                <a:ext cx="1932159" cy="2485692"/>
              </a:xfrm>
              <a:prstGeom prst="straightConnector1">
                <a:avLst/>
              </a:prstGeom>
              <a:ln>
                <a:solidFill>
                  <a:srgbClr val="FF6699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de Seta Reta 99">
                <a:extLst>
                  <a:ext uri="{FF2B5EF4-FFF2-40B4-BE49-F238E27FC236}">
                    <a16:creationId xmlns:a16="http://schemas.microsoft.com/office/drawing/2014/main" id="{72535B67-741D-403D-A8B5-D2A04B8690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93466" y="1189384"/>
                <a:ext cx="3083044" cy="525435"/>
              </a:xfrm>
              <a:prstGeom prst="straightConnector1">
                <a:avLst/>
              </a:prstGeom>
              <a:ln>
                <a:solidFill>
                  <a:srgbClr val="FF6699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de Seta Reta 100">
                <a:extLst>
                  <a:ext uri="{FF2B5EF4-FFF2-40B4-BE49-F238E27FC236}">
                    <a16:creationId xmlns:a16="http://schemas.microsoft.com/office/drawing/2014/main" id="{B2C3638E-0C06-4A67-9E0C-D89A5C2B854F}"/>
                  </a:ext>
                </a:extLst>
              </p:cNvPr>
              <p:cNvCxnSpPr>
                <a:cxnSpLocks/>
                <a:stCxn id="68" idx="3"/>
              </p:cNvCxnSpPr>
              <p:nvPr/>
            </p:nvCxnSpPr>
            <p:spPr>
              <a:xfrm flipV="1">
                <a:off x="5562450" y="1137515"/>
                <a:ext cx="3083044" cy="1789765"/>
              </a:xfrm>
              <a:prstGeom prst="straightConnector1">
                <a:avLst/>
              </a:prstGeom>
              <a:ln>
                <a:solidFill>
                  <a:srgbClr val="FF6699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de Seta Reta 101">
                <a:extLst>
                  <a:ext uri="{FF2B5EF4-FFF2-40B4-BE49-F238E27FC236}">
                    <a16:creationId xmlns:a16="http://schemas.microsoft.com/office/drawing/2014/main" id="{7EF6A66B-0D22-4A31-A8EB-55A5D026D1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3143" y="1289915"/>
                <a:ext cx="5034751" cy="1687906"/>
              </a:xfrm>
              <a:prstGeom prst="straightConnector1">
                <a:avLst/>
              </a:prstGeom>
              <a:ln>
                <a:solidFill>
                  <a:srgbClr val="FF6699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CaixaDeTexto 102">
                <a:extLst>
                  <a:ext uri="{FF2B5EF4-FFF2-40B4-BE49-F238E27FC236}">
                    <a16:creationId xmlns:a16="http://schemas.microsoft.com/office/drawing/2014/main" id="{419F619F-9192-4F40-8C05-CDD55A3DA12E}"/>
                  </a:ext>
                </a:extLst>
              </p:cNvPr>
              <p:cNvSpPr txBox="1"/>
              <p:nvPr/>
            </p:nvSpPr>
            <p:spPr>
              <a:xfrm>
                <a:off x="6058859" y="4662377"/>
                <a:ext cx="1187436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1600" dirty="0">
                    <a:latin typeface="Roboto" pitchFamily="2" charset="0"/>
                    <a:ea typeface="Roboto" pitchFamily="2" charset="0"/>
                  </a:rPr>
                  <a:t>Notifica usuário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149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AC7A6557-9032-4FC7-A307-369442A7A227}"/>
              </a:ext>
            </a:extLst>
          </p:cNvPr>
          <p:cNvGrpSpPr/>
          <p:nvPr/>
        </p:nvGrpSpPr>
        <p:grpSpPr>
          <a:xfrm>
            <a:off x="1174955" y="656304"/>
            <a:ext cx="9842090" cy="5545393"/>
            <a:chOff x="1129235" y="730682"/>
            <a:chExt cx="9842090" cy="5545393"/>
          </a:xfrm>
        </p:grpSpPr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ADEB6C77-5FE3-4884-B1FC-3906ACC44227}"/>
                </a:ext>
              </a:extLst>
            </p:cNvPr>
            <p:cNvSpPr/>
            <p:nvPr/>
          </p:nvSpPr>
          <p:spPr>
            <a:xfrm>
              <a:off x="1129235" y="730682"/>
              <a:ext cx="9842090" cy="5545393"/>
            </a:xfrm>
            <a:prstGeom prst="roundRect">
              <a:avLst>
                <a:gd name="adj" fmla="val 9752"/>
              </a:avLst>
            </a:prstGeom>
            <a:ln w="12700">
              <a:solidFill>
                <a:srgbClr val="ED145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9" name="Agrupar 58">
              <a:extLst>
                <a:ext uri="{FF2B5EF4-FFF2-40B4-BE49-F238E27FC236}">
                  <a16:creationId xmlns:a16="http://schemas.microsoft.com/office/drawing/2014/main" id="{4085529F-2055-4E0A-896F-BFB94332AD6B}"/>
                </a:ext>
              </a:extLst>
            </p:cNvPr>
            <p:cNvGrpSpPr/>
            <p:nvPr/>
          </p:nvGrpSpPr>
          <p:grpSpPr>
            <a:xfrm>
              <a:off x="1628983" y="970087"/>
              <a:ext cx="8767950" cy="5043677"/>
              <a:chOff x="822960" y="714111"/>
              <a:chExt cx="8767950" cy="5043677"/>
            </a:xfrm>
          </p:grpSpPr>
          <p:pic>
            <p:nvPicPr>
              <p:cNvPr id="60" name="Gráfico 59" descr="Reunião on-line com preenchimento sólido">
                <a:extLst>
                  <a:ext uri="{FF2B5EF4-FFF2-40B4-BE49-F238E27FC236}">
                    <a16:creationId xmlns:a16="http://schemas.microsoft.com/office/drawing/2014/main" id="{9E1EF44E-44AC-4A7C-9820-04747A9E9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22960" y="26263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3" name="Gráfico 62" descr="Servidor estrutura de tópicos">
                <a:extLst>
                  <a:ext uri="{FF2B5EF4-FFF2-40B4-BE49-F238E27FC236}">
                    <a16:creationId xmlns:a16="http://schemas.microsoft.com/office/drawing/2014/main" id="{C645375E-7F92-42DA-9E58-40DAD6AB93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007360" y="2626360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64" name="Conector de Seta Reta 63">
                <a:extLst>
                  <a:ext uri="{FF2B5EF4-FFF2-40B4-BE49-F238E27FC236}">
                    <a16:creationId xmlns:a16="http://schemas.microsoft.com/office/drawing/2014/main" id="{9F43962E-8E77-4824-ADE8-0A5287A0A70A}"/>
                  </a:ext>
                </a:extLst>
              </p:cNvPr>
              <p:cNvCxnSpPr/>
              <p:nvPr/>
            </p:nvCxnSpPr>
            <p:spPr>
              <a:xfrm>
                <a:off x="1737360" y="3083560"/>
                <a:ext cx="127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5" name="Gráfico 64" descr="Enviar com preenchimento sólido">
                <a:extLst>
                  <a:ext uri="{FF2B5EF4-FFF2-40B4-BE49-F238E27FC236}">
                    <a16:creationId xmlns:a16="http://schemas.microsoft.com/office/drawing/2014/main" id="{3B3CA8C0-5764-417B-840A-8CCF068A90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963160" y="1412240"/>
                <a:ext cx="612000" cy="612000"/>
              </a:xfrm>
              <a:prstGeom prst="rect">
                <a:avLst/>
              </a:prstGeom>
            </p:spPr>
          </p:pic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5BD7E261-8AE1-4D4F-BC63-575BED6AD48B}"/>
                  </a:ext>
                </a:extLst>
              </p:cNvPr>
              <p:cNvSpPr txBox="1"/>
              <p:nvPr/>
            </p:nvSpPr>
            <p:spPr>
              <a:xfrm>
                <a:off x="4698273" y="1988767"/>
                <a:ext cx="1264920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boto" pitchFamily="2" charset="0"/>
                    <a:ea typeface="Roboto" pitchFamily="2" charset="0"/>
                    <a:cs typeface="+mn-cs"/>
                  </a:rPr>
                  <a:t>Notifica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boto" pitchFamily="2" charset="0"/>
                    <a:ea typeface="Roboto" pitchFamily="2" charset="0"/>
                    <a:cs typeface="+mn-cs"/>
                  </a:rPr>
                  <a:t>o estoque </a:t>
                </a:r>
              </a:p>
            </p:txBody>
          </p:sp>
          <p:pic>
            <p:nvPicPr>
              <p:cNvPr id="68" name="Gráfico 67" descr="Sirene com preenchimento sólido">
                <a:extLst>
                  <a:ext uri="{FF2B5EF4-FFF2-40B4-BE49-F238E27FC236}">
                    <a16:creationId xmlns:a16="http://schemas.microsoft.com/office/drawing/2014/main" id="{1410F654-6324-4908-8B7E-81C101D0D4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950450" y="2621280"/>
                <a:ext cx="612000" cy="612000"/>
              </a:xfrm>
              <a:prstGeom prst="rect">
                <a:avLst/>
              </a:prstGeom>
            </p:spPr>
          </p:pic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E7D12002-C3C5-47DB-A317-09AD83725376}"/>
                  </a:ext>
                </a:extLst>
              </p:cNvPr>
              <p:cNvSpPr txBox="1"/>
              <p:nvPr/>
            </p:nvSpPr>
            <p:spPr>
              <a:xfrm>
                <a:off x="4704080" y="3228350"/>
                <a:ext cx="1046480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boto" pitchFamily="2" charset="0"/>
                    <a:ea typeface="Roboto" pitchFamily="2" charset="0"/>
                    <a:cs typeface="+mn-cs"/>
                  </a:rPr>
                  <a:t>Verifica fraude</a:t>
                </a:r>
              </a:p>
            </p:txBody>
          </p:sp>
          <p:cxnSp>
            <p:nvCxnSpPr>
              <p:cNvPr id="70" name="Conector de Seta Reta 69">
                <a:extLst>
                  <a:ext uri="{FF2B5EF4-FFF2-40B4-BE49-F238E27FC236}">
                    <a16:creationId xmlns:a16="http://schemas.microsoft.com/office/drawing/2014/main" id="{3E1B5CCA-E2D9-4710-B3A4-D63028E2F4D7}"/>
                  </a:ext>
                </a:extLst>
              </p:cNvPr>
              <p:cNvCxnSpPr>
                <a:endCxn id="67" idx="1"/>
              </p:cNvCxnSpPr>
              <p:nvPr/>
            </p:nvCxnSpPr>
            <p:spPr>
              <a:xfrm flipV="1">
                <a:off x="3987073" y="2281155"/>
                <a:ext cx="711200" cy="7744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de Seta Reta 70">
                <a:extLst>
                  <a:ext uri="{FF2B5EF4-FFF2-40B4-BE49-F238E27FC236}">
                    <a16:creationId xmlns:a16="http://schemas.microsoft.com/office/drawing/2014/main" id="{158D9C97-8D89-4268-AA2E-7EFD71A34AD7}"/>
                  </a:ext>
                </a:extLst>
              </p:cNvPr>
              <p:cNvCxnSpPr/>
              <p:nvPr/>
            </p:nvCxnSpPr>
            <p:spPr>
              <a:xfrm>
                <a:off x="3921760" y="3083560"/>
                <a:ext cx="7823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2" name="Gráfico 71" descr="Cartão de crédito com preenchimento sólido">
                <a:extLst>
                  <a:ext uri="{FF2B5EF4-FFF2-40B4-BE49-F238E27FC236}">
                    <a16:creationId xmlns:a16="http://schemas.microsoft.com/office/drawing/2014/main" id="{127E022C-48C3-4519-AB8F-200F663560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532880" y="2752085"/>
                <a:ext cx="612000" cy="612000"/>
              </a:xfrm>
              <a:prstGeom prst="rect">
                <a:avLst/>
              </a:prstGeom>
            </p:spPr>
          </p:pic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5015A401-10AA-4DFF-8995-BD7DE1B32363}"/>
                  </a:ext>
                </a:extLst>
              </p:cNvPr>
              <p:cNvSpPr txBox="1"/>
              <p:nvPr/>
            </p:nvSpPr>
            <p:spPr>
              <a:xfrm>
                <a:off x="5957142" y="3254261"/>
                <a:ext cx="1904974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boto" pitchFamily="2" charset="0"/>
                    <a:ea typeface="Roboto" pitchFamily="2" charset="0"/>
                    <a:cs typeface="+mn-cs"/>
                  </a:rPr>
                  <a:t>Cobra do cartão de credito</a:t>
                </a:r>
              </a:p>
            </p:txBody>
          </p:sp>
          <p:cxnSp>
            <p:nvCxnSpPr>
              <p:cNvPr id="74" name="Conector de Seta Reta 73">
                <a:extLst>
                  <a:ext uri="{FF2B5EF4-FFF2-40B4-BE49-F238E27FC236}">
                    <a16:creationId xmlns:a16="http://schemas.microsoft.com/office/drawing/2014/main" id="{352E5DD5-9C21-427F-A4A9-75A733B0E8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57520" y="3040380"/>
                <a:ext cx="894080" cy="152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5" name="Gráfico 74" descr="Área de Transferência com preenchimento sólido">
                <a:extLst>
                  <a:ext uri="{FF2B5EF4-FFF2-40B4-BE49-F238E27FC236}">
                    <a16:creationId xmlns:a16="http://schemas.microsoft.com/office/drawing/2014/main" id="{199A1027-2DF0-46A5-9A30-4484AA5C3B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064510" y="2787645"/>
                <a:ext cx="612000" cy="612000"/>
              </a:xfrm>
              <a:prstGeom prst="rect">
                <a:avLst/>
              </a:prstGeom>
            </p:spPr>
          </p:pic>
          <p:cxnSp>
            <p:nvCxnSpPr>
              <p:cNvPr id="76" name="Conector de Seta Reta 75">
                <a:extLst>
                  <a:ext uri="{FF2B5EF4-FFF2-40B4-BE49-F238E27FC236}">
                    <a16:creationId xmlns:a16="http://schemas.microsoft.com/office/drawing/2014/main" id="{CD9CAA83-F7D1-40E5-A115-ABD3B0CA2A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0430" y="3083560"/>
                <a:ext cx="894080" cy="152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8" name="Gráfico 77" descr="Marca de seleção com preenchimento sólido">
                <a:extLst>
                  <a:ext uri="{FF2B5EF4-FFF2-40B4-BE49-F238E27FC236}">
                    <a16:creationId xmlns:a16="http://schemas.microsoft.com/office/drawing/2014/main" id="{F08CA427-B7CA-47BF-84CB-59D1C87E7C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5958202" y="2840994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79" name="Gráfico 78" descr="Marca de seleção com preenchimento sólido">
                <a:extLst>
                  <a:ext uri="{FF2B5EF4-FFF2-40B4-BE49-F238E27FC236}">
                    <a16:creationId xmlns:a16="http://schemas.microsoft.com/office/drawing/2014/main" id="{9448C407-90CE-48D9-B7B8-8687DC78B2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7534112" y="2884175"/>
                <a:ext cx="180000" cy="180000"/>
              </a:xfrm>
              <a:prstGeom prst="rect">
                <a:avLst/>
              </a:prstGeom>
            </p:spPr>
          </p:pic>
          <p:cxnSp>
            <p:nvCxnSpPr>
              <p:cNvPr id="80" name="Conector de Seta Reta 79">
                <a:extLst>
                  <a:ext uri="{FF2B5EF4-FFF2-40B4-BE49-F238E27FC236}">
                    <a16:creationId xmlns:a16="http://schemas.microsoft.com/office/drawing/2014/main" id="{C024E1F5-10BC-4E33-8BF7-B73030164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7680" y="3055620"/>
                <a:ext cx="749310" cy="11607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1" name="Gráfico 80" descr="Fechar com preenchimento sólido">
                <a:extLst>
                  <a:ext uri="{FF2B5EF4-FFF2-40B4-BE49-F238E27FC236}">
                    <a16:creationId xmlns:a16="http://schemas.microsoft.com/office/drawing/2014/main" id="{F89288ED-AEBE-49D8-A2F8-5D6955CA68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6006000" y="3559805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82" name="Gráfico 81" descr="E-mail com preenchimento sólido">
                <a:extLst>
                  <a:ext uri="{FF2B5EF4-FFF2-40B4-BE49-F238E27FC236}">
                    <a16:creationId xmlns:a16="http://schemas.microsoft.com/office/drawing/2014/main" id="{3BAE700F-BD21-46D8-A9DD-BFC5F34F9D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6348670" y="3998779"/>
                <a:ext cx="612000" cy="612000"/>
              </a:xfrm>
              <a:prstGeom prst="rect">
                <a:avLst/>
              </a:prstGeom>
            </p:spPr>
          </p:pic>
          <p:cxnSp>
            <p:nvCxnSpPr>
              <p:cNvPr id="83" name="Conector de Seta Reta 82">
                <a:extLst>
                  <a:ext uri="{FF2B5EF4-FFF2-40B4-BE49-F238E27FC236}">
                    <a16:creationId xmlns:a16="http://schemas.microsoft.com/office/drawing/2014/main" id="{BBF2BB9E-0A2B-427C-86EB-7F4311082836}"/>
                  </a:ext>
                </a:extLst>
              </p:cNvPr>
              <p:cNvCxnSpPr>
                <a:cxnSpLocks/>
                <a:stCxn id="82" idx="1"/>
              </p:cNvCxnSpPr>
              <p:nvPr/>
            </p:nvCxnSpPr>
            <p:spPr>
              <a:xfrm flipH="1" flipV="1">
                <a:off x="4064557" y="3682531"/>
                <a:ext cx="2284113" cy="6222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de Seta Reta 83">
                <a:extLst>
                  <a:ext uri="{FF2B5EF4-FFF2-40B4-BE49-F238E27FC236}">
                    <a16:creationId xmlns:a16="http://schemas.microsoft.com/office/drawing/2014/main" id="{6D9D7E3F-E34D-4DEB-A761-5C619CD694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663705" y="3249033"/>
                <a:ext cx="1238180" cy="4334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ector de Seta Reta 84">
                <a:extLst>
                  <a:ext uri="{FF2B5EF4-FFF2-40B4-BE49-F238E27FC236}">
                    <a16:creationId xmlns:a16="http://schemas.microsoft.com/office/drawing/2014/main" id="{C9DD577D-8341-451B-AADC-EF48414B6C02}"/>
                  </a:ext>
                </a:extLst>
              </p:cNvPr>
              <p:cNvCxnSpPr>
                <a:stCxn id="72" idx="0"/>
                <a:endCxn id="67" idx="3"/>
              </p:cNvCxnSpPr>
              <p:nvPr/>
            </p:nvCxnSpPr>
            <p:spPr>
              <a:xfrm flipH="1" flipV="1">
                <a:off x="5963193" y="2281155"/>
                <a:ext cx="875687" cy="4709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de Seta Reta 85">
                <a:extLst>
                  <a:ext uri="{FF2B5EF4-FFF2-40B4-BE49-F238E27FC236}">
                    <a16:creationId xmlns:a16="http://schemas.microsoft.com/office/drawing/2014/main" id="{DC550C06-DF05-4759-A572-68155F56FEE7}"/>
                  </a:ext>
                </a:extLst>
              </p:cNvPr>
              <p:cNvCxnSpPr>
                <a:endCxn id="67" idx="2"/>
              </p:cNvCxnSpPr>
              <p:nvPr/>
            </p:nvCxnSpPr>
            <p:spPr>
              <a:xfrm flipH="1" flipV="1">
                <a:off x="5330733" y="2573542"/>
                <a:ext cx="1389250" cy="13866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7" name="Gráfico 86" descr="Narrativa estrutura de tópicos">
                <a:extLst>
                  <a:ext uri="{FF2B5EF4-FFF2-40B4-BE49-F238E27FC236}">
                    <a16:creationId xmlns:a16="http://schemas.microsoft.com/office/drawing/2014/main" id="{E607C143-AD63-46E3-B07F-824AE46F64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7965440" y="430477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18E63536-36F0-43F9-A506-0298BB8D2D1C}"/>
                  </a:ext>
                </a:extLst>
              </p:cNvPr>
              <p:cNvSpPr txBox="1"/>
              <p:nvPr/>
            </p:nvSpPr>
            <p:spPr>
              <a:xfrm>
                <a:off x="7925284" y="5173013"/>
                <a:ext cx="1084502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boto" pitchFamily="2" charset="0"/>
                    <a:ea typeface="Roboto" pitchFamily="2" charset="0"/>
                    <a:cs typeface="+mn-cs"/>
                  </a:rPr>
                  <a:t>Sistema de Log</a:t>
                </a:r>
              </a:p>
            </p:txBody>
          </p:sp>
          <p:cxnSp>
            <p:nvCxnSpPr>
              <p:cNvPr id="89" name="Conector de Seta Reta 88">
                <a:extLst>
                  <a:ext uri="{FF2B5EF4-FFF2-40B4-BE49-F238E27FC236}">
                    <a16:creationId xmlns:a16="http://schemas.microsoft.com/office/drawing/2014/main" id="{1071389C-7678-4490-A065-8EE2CE3D5189}"/>
                  </a:ext>
                </a:extLst>
              </p:cNvPr>
              <p:cNvCxnSpPr>
                <a:cxnSpLocks/>
                <a:stCxn id="82" idx="3"/>
                <a:endCxn id="88" idx="1"/>
              </p:cNvCxnSpPr>
              <p:nvPr/>
            </p:nvCxnSpPr>
            <p:spPr>
              <a:xfrm>
                <a:off x="6960670" y="4304779"/>
                <a:ext cx="964614" cy="116062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de Seta Reta 89">
                <a:extLst>
                  <a:ext uri="{FF2B5EF4-FFF2-40B4-BE49-F238E27FC236}">
                    <a16:creationId xmlns:a16="http://schemas.microsoft.com/office/drawing/2014/main" id="{C7D0E753-BEF7-4AAB-AA5D-24B5AF80F1B5}"/>
                  </a:ext>
                </a:extLst>
              </p:cNvPr>
              <p:cNvCxnSpPr/>
              <p:nvPr/>
            </p:nvCxnSpPr>
            <p:spPr>
              <a:xfrm>
                <a:off x="3616960" y="3693160"/>
                <a:ext cx="4643120" cy="189386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de Seta Reta 90">
                <a:extLst>
                  <a:ext uri="{FF2B5EF4-FFF2-40B4-BE49-F238E27FC236}">
                    <a16:creationId xmlns:a16="http://schemas.microsoft.com/office/drawing/2014/main" id="{E1F847F7-5751-4C17-B355-FF9494833E6A}"/>
                  </a:ext>
                </a:extLst>
              </p:cNvPr>
              <p:cNvCxnSpPr>
                <a:cxnSpLocks/>
                <a:endCxn id="87" idx="1"/>
              </p:cNvCxnSpPr>
              <p:nvPr/>
            </p:nvCxnSpPr>
            <p:spPr>
              <a:xfrm>
                <a:off x="5457665" y="3006215"/>
                <a:ext cx="2507775" cy="175576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de Seta Reta 91">
                <a:extLst>
                  <a:ext uri="{FF2B5EF4-FFF2-40B4-BE49-F238E27FC236}">
                    <a16:creationId xmlns:a16="http://schemas.microsoft.com/office/drawing/2014/main" id="{DCDE6B3B-9324-4A27-9E72-2B13A6D04562}"/>
                  </a:ext>
                </a:extLst>
              </p:cNvPr>
              <p:cNvCxnSpPr>
                <a:cxnSpLocks/>
                <a:endCxn id="87" idx="0"/>
              </p:cNvCxnSpPr>
              <p:nvPr/>
            </p:nvCxnSpPr>
            <p:spPr>
              <a:xfrm>
                <a:off x="5457665" y="1868868"/>
                <a:ext cx="2964975" cy="2435911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ector de Seta Reta 92">
                <a:extLst>
                  <a:ext uri="{FF2B5EF4-FFF2-40B4-BE49-F238E27FC236}">
                    <a16:creationId xmlns:a16="http://schemas.microsoft.com/office/drawing/2014/main" id="{063027CA-5FD8-4011-A219-0CF8B0AEEB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22640" y="4013775"/>
                <a:ext cx="37305" cy="29100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4" name="Gráfico 93" descr="Gráfico de barras estrutura de tópicos">
                <a:extLst>
                  <a:ext uri="{FF2B5EF4-FFF2-40B4-BE49-F238E27FC236}">
                    <a16:creationId xmlns:a16="http://schemas.microsoft.com/office/drawing/2014/main" id="{90A7FCE9-1B35-4404-9132-D14A824193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8676510" y="714111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96" name="Conector de Seta Reta 95">
                <a:extLst>
                  <a:ext uri="{FF2B5EF4-FFF2-40B4-BE49-F238E27FC236}">
                    <a16:creationId xmlns:a16="http://schemas.microsoft.com/office/drawing/2014/main" id="{5AEE5B3F-5DD6-4FC9-87BC-11BDC57A18BD}"/>
                  </a:ext>
                </a:extLst>
              </p:cNvPr>
              <p:cNvCxnSpPr>
                <a:cxnSpLocks/>
                <a:stCxn id="88" idx="2"/>
              </p:cNvCxnSpPr>
              <p:nvPr/>
            </p:nvCxnSpPr>
            <p:spPr>
              <a:xfrm flipV="1">
                <a:off x="8467535" y="1891189"/>
                <a:ext cx="652620" cy="3866599"/>
              </a:xfrm>
              <a:prstGeom prst="straightConnector1">
                <a:avLst/>
              </a:prstGeom>
              <a:ln>
                <a:solidFill>
                  <a:srgbClr val="FF6699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ector de Seta Reta 96">
                <a:extLst>
                  <a:ext uri="{FF2B5EF4-FFF2-40B4-BE49-F238E27FC236}">
                    <a16:creationId xmlns:a16="http://schemas.microsoft.com/office/drawing/2014/main" id="{93417D48-FE82-410C-B223-FD5EA30CE3A1}"/>
                  </a:ext>
                </a:extLst>
              </p:cNvPr>
              <p:cNvCxnSpPr>
                <a:cxnSpLocks/>
                <a:stCxn id="75" idx="0"/>
              </p:cNvCxnSpPr>
              <p:nvPr/>
            </p:nvCxnSpPr>
            <p:spPr>
              <a:xfrm flipV="1">
                <a:off x="8370510" y="1891189"/>
                <a:ext cx="749645" cy="896456"/>
              </a:xfrm>
              <a:prstGeom prst="straightConnector1">
                <a:avLst/>
              </a:prstGeom>
              <a:ln>
                <a:solidFill>
                  <a:srgbClr val="FF6699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ector de Seta Reta 97">
                <a:extLst>
                  <a:ext uri="{FF2B5EF4-FFF2-40B4-BE49-F238E27FC236}">
                    <a16:creationId xmlns:a16="http://schemas.microsoft.com/office/drawing/2014/main" id="{7BC00C28-AA68-4D4D-B3BC-33117A1933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24434" y="1812433"/>
                <a:ext cx="2215738" cy="2489796"/>
              </a:xfrm>
              <a:prstGeom prst="straightConnector1">
                <a:avLst/>
              </a:prstGeom>
              <a:ln>
                <a:solidFill>
                  <a:srgbClr val="FF6699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de Seta Reta 98">
                <a:extLst>
                  <a:ext uri="{FF2B5EF4-FFF2-40B4-BE49-F238E27FC236}">
                    <a16:creationId xmlns:a16="http://schemas.microsoft.com/office/drawing/2014/main" id="{45CD5884-E89F-4C18-8D78-3F142B183849}"/>
                  </a:ext>
                </a:extLst>
              </p:cNvPr>
              <p:cNvCxnSpPr>
                <a:cxnSpLocks/>
                <a:stCxn id="73" idx="0"/>
              </p:cNvCxnSpPr>
              <p:nvPr/>
            </p:nvCxnSpPr>
            <p:spPr>
              <a:xfrm flipV="1">
                <a:off x="6909629" y="768569"/>
                <a:ext cx="1932159" cy="2485692"/>
              </a:xfrm>
              <a:prstGeom prst="straightConnector1">
                <a:avLst/>
              </a:prstGeom>
              <a:ln>
                <a:solidFill>
                  <a:srgbClr val="FF6699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de Seta Reta 99">
                <a:extLst>
                  <a:ext uri="{FF2B5EF4-FFF2-40B4-BE49-F238E27FC236}">
                    <a16:creationId xmlns:a16="http://schemas.microsoft.com/office/drawing/2014/main" id="{72535B67-741D-403D-A8B5-D2A04B8690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93466" y="1189384"/>
                <a:ext cx="3083044" cy="525435"/>
              </a:xfrm>
              <a:prstGeom prst="straightConnector1">
                <a:avLst/>
              </a:prstGeom>
              <a:ln>
                <a:solidFill>
                  <a:srgbClr val="FF6699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de Seta Reta 100">
                <a:extLst>
                  <a:ext uri="{FF2B5EF4-FFF2-40B4-BE49-F238E27FC236}">
                    <a16:creationId xmlns:a16="http://schemas.microsoft.com/office/drawing/2014/main" id="{B2C3638E-0C06-4A67-9E0C-D89A5C2B854F}"/>
                  </a:ext>
                </a:extLst>
              </p:cNvPr>
              <p:cNvCxnSpPr>
                <a:cxnSpLocks/>
                <a:stCxn id="68" idx="3"/>
              </p:cNvCxnSpPr>
              <p:nvPr/>
            </p:nvCxnSpPr>
            <p:spPr>
              <a:xfrm flipV="1">
                <a:off x="5562450" y="1137515"/>
                <a:ext cx="3083044" cy="1789765"/>
              </a:xfrm>
              <a:prstGeom prst="straightConnector1">
                <a:avLst/>
              </a:prstGeom>
              <a:ln>
                <a:solidFill>
                  <a:srgbClr val="FF6699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de Seta Reta 101">
                <a:extLst>
                  <a:ext uri="{FF2B5EF4-FFF2-40B4-BE49-F238E27FC236}">
                    <a16:creationId xmlns:a16="http://schemas.microsoft.com/office/drawing/2014/main" id="{7EF6A66B-0D22-4A31-A8EB-55A5D026D1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3143" y="1289915"/>
                <a:ext cx="5034751" cy="1687906"/>
              </a:xfrm>
              <a:prstGeom prst="straightConnector1">
                <a:avLst/>
              </a:prstGeom>
              <a:ln>
                <a:solidFill>
                  <a:srgbClr val="FF6699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CaixaDeTexto 102">
                <a:extLst>
                  <a:ext uri="{FF2B5EF4-FFF2-40B4-BE49-F238E27FC236}">
                    <a16:creationId xmlns:a16="http://schemas.microsoft.com/office/drawing/2014/main" id="{419F619F-9192-4F40-8C05-CDD55A3DA12E}"/>
                  </a:ext>
                </a:extLst>
              </p:cNvPr>
              <p:cNvSpPr txBox="1"/>
              <p:nvPr/>
            </p:nvSpPr>
            <p:spPr>
              <a:xfrm>
                <a:off x="6058859" y="4662377"/>
                <a:ext cx="1187436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boto" pitchFamily="2" charset="0"/>
                    <a:ea typeface="Roboto" pitchFamily="2" charset="0"/>
                    <a:cs typeface="+mn-cs"/>
                  </a:rPr>
                  <a:t>Notifica usuário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594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Agrupar 70">
            <a:extLst>
              <a:ext uri="{FF2B5EF4-FFF2-40B4-BE49-F238E27FC236}">
                <a16:creationId xmlns:a16="http://schemas.microsoft.com/office/drawing/2014/main" id="{EBFD57F9-55EF-4EF5-AFBC-15D70F10D10F}"/>
              </a:ext>
            </a:extLst>
          </p:cNvPr>
          <p:cNvGrpSpPr/>
          <p:nvPr/>
        </p:nvGrpSpPr>
        <p:grpSpPr>
          <a:xfrm>
            <a:off x="1037833" y="754091"/>
            <a:ext cx="10488294" cy="5377812"/>
            <a:chOff x="307224" y="929119"/>
            <a:chExt cx="10488294" cy="5377812"/>
          </a:xfrm>
        </p:grpSpPr>
        <p:pic>
          <p:nvPicPr>
            <p:cNvPr id="7" name="Gráfico 6" descr="Reunião on-line com preenchimento sólido">
              <a:extLst>
                <a:ext uri="{FF2B5EF4-FFF2-40B4-BE49-F238E27FC236}">
                  <a16:creationId xmlns:a16="http://schemas.microsoft.com/office/drawing/2014/main" id="{8FD6AABE-7E27-B395-4194-595D82753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7224" y="2644192"/>
              <a:ext cx="914400" cy="914400"/>
            </a:xfrm>
            <a:prstGeom prst="rect">
              <a:avLst/>
            </a:prstGeom>
          </p:spPr>
        </p:pic>
        <p:pic>
          <p:nvPicPr>
            <p:cNvPr id="11" name="Gráfico 10" descr="Servidor estrutura de tópicos">
              <a:extLst>
                <a:ext uri="{FF2B5EF4-FFF2-40B4-BE49-F238E27FC236}">
                  <a16:creationId xmlns:a16="http://schemas.microsoft.com/office/drawing/2014/main" id="{036EAEC0-E764-5E72-BDD8-4FFBAC113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16610" y="2632715"/>
              <a:ext cx="914400" cy="914400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3BFC872B-2984-1413-B4EF-123EE0ADD6A5}"/>
                </a:ext>
              </a:extLst>
            </p:cNvPr>
            <p:cNvSpPr txBox="1"/>
            <p:nvPr/>
          </p:nvSpPr>
          <p:spPr>
            <a:xfrm>
              <a:off x="1933833" y="3500462"/>
              <a:ext cx="11172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rgbClr val="ED145B"/>
                  </a:solidFill>
                  <a:latin typeface="Roboto medium" pitchFamily="2" charset="0"/>
                  <a:ea typeface="Roboto medium" pitchFamily="2" charset="0"/>
                </a:rPr>
                <a:t>Servidor </a:t>
              </a:r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07C4A154-19CE-4988-A90E-CA4E382C625D}"/>
                </a:ext>
              </a:extLst>
            </p:cNvPr>
            <p:cNvGrpSpPr/>
            <p:nvPr/>
          </p:nvGrpSpPr>
          <p:grpSpPr>
            <a:xfrm>
              <a:off x="7051751" y="1187269"/>
              <a:ext cx="2997317" cy="649003"/>
              <a:chOff x="7760878" y="1215260"/>
              <a:chExt cx="2997317" cy="649003"/>
            </a:xfrm>
          </p:grpSpPr>
          <p:pic>
            <p:nvPicPr>
              <p:cNvPr id="15" name="Gráfico 14" descr="Enviar com preenchimento sólido">
                <a:extLst>
                  <a:ext uri="{FF2B5EF4-FFF2-40B4-BE49-F238E27FC236}">
                    <a16:creationId xmlns:a16="http://schemas.microsoft.com/office/drawing/2014/main" id="{E6AB681A-AD99-D083-9D19-0F572BA93B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760878" y="1215260"/>
                <a:ext cx="612000" cy="612000"/>
              </a:xfrm>
              <a:prstGeom prst="rect">
                <a:avLst/>
              </a:prstGeom>
            </p:spPr>
          </p:pic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50F5E4C9-223D-E42F-D946-D5A1397B80E9}"/>
                  </a:ext>
                </a:extLst>
              </p:cNvPr>
              <p:cNvSpPr txBox="1"/>
              <p:nvPr/>
            </p:nvSpPr>
            <p:spPr>
              <a:xfrm>
                <a:off x="8463673" y="1217932"/>
                <a:ext cx="22945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rgbClr val="ED145B"/>
                    </a:solidFill>
                    <a:latin typeface="Roboto medium" pitchFamily="2" charset="0"/>
                    <a:ea typeface="Roboto medium" pitchFamily="2" charset="0"/>
                  </a:rPr>
                  <a:t>Notifica o estoque</a:t>
                </a:r>
                <a:br>
                  <a:rPr lang="pt-BR" sz="1200" dirty="0">
                    <a:latin typeface="Roboto" pitchFamily="2" charset="0"/>
                    <a:ea typeface="Roboto" pitchFamily="2" charset="0"/>
                  </a:rPr>
                </a:br>
                <a:r>
                  <a:rPr lang="pt-BR" sz="1200" b="1" u="sng" dirty="0">
                    <a:latin typeface="Roboto" pitchFamily="2" charset="0"/>
                    <a:ea typeface="Roboto" pitchFamily="2" charset="0"/>
                  </a:rPr>
                  <a:t>Consome</a:t>
                </a:r>
                <a:r>
                  <a:rPr lang="pt-BR" sz="1200" dirty="0">
                    <a:latin typeface="Roboto" pitchFamily="2" charset="0"/>
                    <a:ea typeface="Roboto" pitchFamily="2" charset="0"/>
                  </a:rPr>
                  <a:t>: Nova-compra, Pagamento-ok, NF-Gerada</a:t>
                </a:r>
              </a:p>
            </p:txBody>
          </p:sp>
        </p:grp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34B365CD-4CC8-49BD-B0BC-9CE30CA49250}"/>
                </a:ext>
              </a:extLst>
            </p:cNvPr>
            <p:cNvGrpSpPr/>
            <p:nvPr/>
          </p:nvGrpSpPr>
          <p:grpSpPr>
            <a:xfrm>
              <a:off x="7850334" y="2381824"/>
              <a:ext cx="2898532" cy="612000"/>
              <a:chOff x="7906317" y="2605759"/>
              <a:chExt cx="2898532" cy="612000"/>
            </a:xfrm>
          </p:grpSpPr>
          <p:pic>
            <p:nvPicPr>
              <p:cNvPr id="19" name="Gráfico 18" descr="Sirene com preenchimento sólido">
                <a:extLst>
                  <a:ext uri="{FF2B5EF4-FFF2-40B4-BE49-F238E27FC236}">
                    <a16:creationId xmlns:a16="http://schemas.microsoft.com/office/drawing/2014/main" id="{82E884FE-4489-4CBB-4141-F3D4FFA519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906317" y="2605759"/>
                <a:ext cx="612000" cy="612000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7AD480C-C6FF-4317-5D92-9B86FD4CCD40}"/>
                  </a:ext>
                </a:extLst>
              </p:cNvPr>
              <p:cNvSpPr txBox="1"/>
              <p:nvPr/>
            </p:nvSpPr>
            <p:spPr>
              <a:xfrm>
                <a:off x="8546355" y="2718307"/>
                <a:ext cx="22584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rgbClr val="ED145B"/>
                    </a:solidFill>
                    <a:latin typeface="Roboto medium" pitchFamily="2" charset="0"/>
                    <a:ea typeface="Roboto medium" pitchFamily="2" charset="0"/>
                  </a:rPr>
                  <a:t>Verifica Fraude</a:t>
                </a:r>
                <a:br>
                  <a:rPr lang="pt-BR" sz="1200" dirty="0">
                    <a:latin typeface="Roboto" pitchFamily="2" charset="0"/>
                    <a:ea typeface="Roboto" pitchFamily="2" charset="0"/>
                  </a:rPr>
                </a:br>
                <a:r>
                  <a:rPr lang="pt-BR" sz="1200" b="1" u="sng" dirty="0">
                    <a:latin typeface="Roboto" pitchFamily="2" charset="0"/>
                    <a:ea typeface="Roboto" pitchFamily="2" charset="0"/>
                  </a:rPr>
                  <a:t>Consome</a:t>
                </a:r>
                <a:r>
                  <a:rPr lang="pt-BR" sz="1200" dirty="0">
                    <a:latin typeface="Roboto" pitchFamily="2" charset="0"/>
                    <a:ea typeface="Roboto" pitchFamily="2" charset="0"/>
                  </a:rPr>
                  <a:t>: Nova-compra</a:t>
                </a:r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1F83A3FA-8AE9-48DA-8524-116BFC3105EF}"/>
                </a:ext>
              </a:extLst>
            </p:cNvPr>
            <p:cNvGrpSpPr/>
            <p:nvPr/>
          </p:nvGrpSpPr>
          <p:grpSpPr>
            <a:xfrm>
              <a:off x="8006587" y="3593113"/>
              <a:ext cx="2788931" cy="612000"/>
              <a:chOff x="7941273" y="4012991"/>
              <a:chExt cx="2788931" cy="612000"/>
            </a:xfrm>
          </p:grpSpPr>
          <p:pic>
            <p:nvPicPr>
              <p:cNvPr id="26" name="Gráfico 25" descr="Cartão de crédito com preenchimento sólido">
                <a:extLst>
                  <a:ext uri="{FF2B5EF4-FFF2-40B4-BE49-F238E27FC236}">
                    <a16:creationId xmlns:a16="http://schemas.microsoft.com/office/drawing/2014/main" id="{75DB6F59-7CC4-C832-4A8F-9CBD070BAE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941273" y="4012991"/>
                <a:ext cx="612000" cy="612000"/>
              </a:xfrm>
              <a:prstGeom prst="rect">
                <a:avLst/>
              </a:prstGeom>
            </p:spPr>
          </p:pic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FDB51CEC-E469-2877-825E-D5028C4CA4F3}"/>
                  </a:ext>
                </a:extLst>
              </p:cNvPr>
              <p:cNvSpPr txBox="1"/>
              <p:nvPr/>
            </p:nvSpPr>
            <p:spPr>
              <a:xfrm>
                <a:off x="8539872" y="4106860"/>
                <a:ext cx="21903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rgbClr val="ED145B"/>
                    </a:solidFill>
                    <a:latin typeface="Roboto medium" pitchFamily="2" charset="0"/>
                    <a:ea typeface="Roboto medium" pitchFamily="2" charset="0"/>
                  </a:rPr>
                  <a:t>Cobra do cartão de crédito</a:t>
                </a:r>
                <a:br>
                  <a:rPr lang="pt-BR" sz="1200" dirty="0">
                    <a:latin typeface="Roboto" pitchFamily="2" charset="0"/>
                    <a:ea typeface="Roboto" pitchFamily="2" charset="0"/>
                  </a:rPr>
                </a:br>
                <a:r>
                  <a:rPr lang="pt-BR" sz="1200" b="1" u="sng" dirty="0">
                    <a:latin typeface="Roboto" pitchFamily="2" charset="0"/>
                    <a:ea typeface="Roboto" pitchFamily="2" charset="0"/>
                  </a:rPr>
                  <a:t>Consome</a:t>
                </a:r>
                <a:r>
                  <a:rPr lang="pt-BR" sz="1200" dirty="0">
                    <a:latin typeface="Roboto" pitchFamily="2" charset="0"/>
                    <a:ea typeface="Roboto" pitchFamily="2" charset="0"/>
                  </a:rPr>
                  <a:t>: Sem-Fraude</a:t>
                </a:r>
              </a:p>
            </p:txBody>
          </p:sp>
        </p:grpSp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id="{8EC802C6-0999-405E-8CB2-1CE39B01208B}"/>
                </a:ext>
              </a:extLst>
            </p:cNvPr>
            <p:cNvGrpSpPr/>
            <p:nvPr/>
          </p:nvGrpSpPr>
          <p:grpSpPr>
            <a:xfrm>
              <a:off x="5180978" y="5660600"/>
              <a:ext cx="1751668" cy="646331"/>
              <a:chOff x="5180978" y="5660600"/>
              <a:chExt cx="1751668" cy="646331"/>
            </a:xfrm>
          </p:grpSpPr>
          <p:pic>
            <p:nvPicPr>
              <p:cNvPr id="31" name="Gráfico 30" descr="Área de Transferência com preenchimento sólido">
                <a:extLst>
                  <a:ext uri="{FF2B5EF4-FFF2-40B4-BE49-F238E27FC236}">
                    <a16:creationId xmlns:a16="http://schemas.microsoft.com/office/drawing/2014/main" id="{EE60A9A8-6837-B2FF-D713-3573B279CA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180978" y="5678996"/>
                <a:ext cx="612000" cy="612000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F730CE0D-0515-F5A3-9543-C12A3A3737ED}"/>
                  </a:ext>
                </a:extLst>
              </p:cNvPr>
              <p:cNvSpPr txBox="1"/>
              <p:nvPr/>
            </p:nvSpPr>
            <p:spPr>
              <a:xfrm>
                <a:off x="5738245" y="5660600"/>
                <a:ext cx="11944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rgbClr val="ED145B"/>
                    </a:solidFill>
                    <a:latin typeface="Roboto medium" pitchFamily="2" charset="0"/>
                    <a:ea typeface="Roboto medium" pitchFamily="2" charset="0"/>
                  </a:rPr>
                  <a:t>Gera NF</a:t>
                </a:r>
                <a:br>
                  <a:rPr lang="pt-BR" sz="1200" dirty="0">
                    <a:latin typeface="Roboto" pitchFamily="2" charset="0"/>
                    <a:ea typeface="Roboto" pitchFamily="2" charset="0"/>
                  </a:rPr>
                </a:br>
                <a:r>
                  <a:rPr lang="pt-BR" sz="1200" b="1" u="sng" dirty="0">
                    <a:latin typeface="Roboto" pitchFamily="2" charset="0"/>
                    <a:ea typeface="Roboto" pitchFamily="2" charset="0"/>
                  </a:rPr>
                  <a:t>Consome: </a:t>
                </a:r>
              </a:p>
              <a:p>
                <a:r>
                  <a:rPr lang="pt-BR" sz="1200" dirty="0">
                    <a:latin typeface="Roboto" pitchFamily="2" charset="0"/>
                    <a:ea typeface="Roboto" pitchFamily="2" charset="0"/>
                  </a:rPr>
                  <a:t>Pagamento-ok</a:t>
                </a:r>
                <a:r>
                  <a:rPr lang="pt-BR" sz="1200" b="1" u="sng" dirty="0">
                    <a:latin typeface="Roboto" pitchFamily="2" charset="0"/>
                    <a:ea typeface="Roboto" pitchFamily="2" charset="0"/>
                  </a:rPr>
                  <a:t> </a:t>
                </a:r>
                <a:endParaRPr lang="pt-BR" sz="1200" dirty="0">
                  <a:latin typeface="Roboto" pitchFamily="2" charset="0"/>
                  <a:ea typeface="Roboto" pitchFamily="2" charset="0"/>
                </a:endParaRPr>
              </a:p>
            </p:txBody>
          </p:sp>
        </p:grpSp>
        <p:pic>
          <p:nvPicPr>
            <p:cNvPr id="56" name="Gráfico 55" descr="Narrativa estrutura de tópicos">
              <a:extLst>
                <a:ext uri="{FF2B5EF4-FFF2-40B4-BE49-F238E27FC236}">
                  <a16:creationId xmlns:a16="http://schemas.microsoft.com/office/drawing/2014/main" id="{DA5239D6-3C53-17B4-5D5F-64FD64B59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571169" y="5014068"/>
              <a:ext cx="914400" cy="914400"/>
            </a:xfrm>
            <a:prstGeom prst="rect">
              <a:avLst/>
            </a:prstGeom>
          </p:spPr>
        </p:pic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83324F9C-6CD9-AA25-2C8A-BA6AE7933B2A}"/>
                </a:ext>
              </a:extLst>
            </p:cNvPr>
            <p:cNvSpPr txBox="1"/>
            <p:nvPr/>
          </p:nvSpPr>
          <p:spPr>
            <a:xfrm>
              <a:off x="2537268" y="5055770"/>
              <a:ext cx="25385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ED145B"/>
                  </a:solidFill>
                  <a:latin typeface="Roboto medium" pitchFamily="2" charset="0"/>
                  <a:ea typeface="Roboto medium" pitchFamily="2" charset="0"/>
                </a:rPr>
                <a:t>Sistema de Log</a:t>
              </a:r>
              <a:br>
                <a:rPr lang="pt-BR" sz="1200" dirty="0">
                  <a:latin typeface="Roboto" pitchFamily="2" charset="0"/>
                  <a:ea typeface="Roboto" pitchFamily="2" charset="0"/>
                </a:rPr>
              </a:br>
              <a:r>
                <a:rPr lang="pt-BR" sz="1200" b="1" u="sng" dirty="0">
                  <a:latin typeface="Roboto" pitchFamily="2" charset="0"/>
                  <a:ea typeface="Roboto" pitchFamily="2" charset="0"/>
                </a:rPr>
                <a:t>Consome</a:t>
              </a:r>
              <a:r>
                <a:rPr lang="pt-BR" sz="1200" dirty="0">
                  <a:latin typeface="Roboto" pitchFamily="2" charset="0"/>
                  <a:ea typeface="Roboto" pitchFamily="2" charset="0"/>
                </a:rPr>
                <a:t>: Estoque-notificado, Sem-Fraude, Pagamento-ok, Usuário-notificado, Nova-Compra</a:t>
              </a:r>
            </a:p>
          </p:txBody>
        </p:sp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4E2D7313-326F-43AF-BC09-F01F8C28717A}"/>
                </a:ext>
              </a:extLst>
            </p:cNvPr>
            <p:cNvGrpSpPr/>
            <p:nvPr/>
          </p:nvGrpSpPr>
          <p:grpSpPr>
            <a:xfrm>
              <a:off x="1586781" y="929119"/>
              <a:ext cx="3094365" cy="1265462"/>
              <a:chOff x="2622479" y="957112"/>
              <a:chExt cx="3094365" cy="1265462"/>
            </a:xfrm>
          </p:grpSpPr>
          <p:pic>
            <p:nvPicPr>
              <p:cNvPr id="72" name="Gráfico 71" descr="Gráfico de barras estrutura de tópicos">
                <a:extLst>
                  <a:ext uri="{FF2B5EF4-FFF2-40B4-BE49-F238E27FC236}">
                    <a16:creationId xmlns:a16="http://schemas.microsoft.com/office/drawing/2014/main" id="{F1A62FD4-BE52-084D-7B2A-EEFD5AB33A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2622479" y="95711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E7DE85EF-C784-3F98-7904-9236E00D2F86}"/>
                  </a:ext>
                </a:extLst>
              </p:cNvPr>
              <p:cNvSpPr txBox="1"/>
              <p:nvPr/>
            </p:nvSpPr>
            <p:spPr>
              <a:xfrm>
                <a:off x="3552394" y="1022245"/>
                <a:ext cx="216445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rgbClr val="ED145B"/>
                    </a:solidFill>
                    <a:latin typeface="Roboto medium" pitchFamily="2" charset="0"/>
                    <a:ea typeface="Roboto medium" pitchFamily="2" charset="0"/>
                  </a:rPr>
                  <a:t>Analytics</a:t>
                </a:r>
                <a:br>
                  <a:rPr lang="pt-BR" sz="1200" dirty="0">
                    <a:latin typeface="Roboto" pitchFamily="2" charset="0"/>
                    <a:ea typeface="Roboto" pitchFamily="2" charset="0"/>
                  </a:rPr>
                </a:br>
                <a:r>
                  <a:rPr lang="pt-BR" sz="1200" b="1" u="sng" dirty="0">
                    <a:latin typeface="Roboto" pitchFamily="2" charset="0"/>
                    <a:ea typeface="Roboto" pitchFamily="2" charset="0"/>
                  </a:rPr>
                  <a:t>Consome:</a:t>
                </a:r>
                <a:r>
                  <a:rPr lang="pt-BR" sz="1200" dirty="0">
                    <a:latin typeface="Roboto" pitchFamily="2" charset="0"/>
                    <a:ea typeface="Roboto" pitchFamily="2" charset="0"/>
                  </a:rPr>
                  <a:t> Nova-Compra, Estoque-notificado, Sem-Fraude, Pagamento-ok, Usuário-notificado, NF-Gerada, Log-gravado</a:t>
                </a:r>
              </a:p>
            </p:txBody>
          </p:sp>
        </p:grpSp>
        <p:pic>
          <p:nvPicPr>
            <p:cNvPr id="2" name="Picture 24" descr="Apache kafka vertical logo - Ícones Social media e Logos">
              <a:extLst>
                <a:ext uri="{FF2B5EF4-FFF2-40B4-BE49-F238E27FC236}">
                  <a16:creationId xmlns:a16="http://schemas.microsoft.com/office/drawing/2014/main" id="{AF60EFE1-1995-330D-9BAB-D88B6AEDC4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9835" y="2553059"/>
              <a:ext cx="1317644" cy="1377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Conector de Seta Reta 2">
              <a:extLst>
                <a:ext uri="{FF2B5EF4-FFF2-40B4-BE49-F238E27FC236}">
                  <a16:creationId xmlns:a16="http://schemas.microsoft.com/office/drawing/2014/main" id="{42F293B8-3F80-1A0E-0CD7-A0B6D0A95118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1277608" y="3078480"/>
              <a:ext cx="739002" cy="11435"/>
            </a:xfrm>
            <a:prstGeom prst="straightConnector1">
              <a:avLst/>
            </a:prstGeom>
            <a:ln w="12700">
              <a:solidFill>
                <a:srgbClr val="757575"/>
              </a:solidFill>
              <a:headEnd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203D7F85-D31A-D137-C310-02EF71190924}"/>
                </a:ext>
              </a:extLst>
            </p:cNvPr>
            <p:cNvCxnSpPr>
              <a:cxnSpLocks/>
            </p:cNvCxnSpPr>
            <p:nvPr/>
          </p:nvCxnSpPr>
          <p:spPr>
            <a:xfrm>
              <a:off x="2978677" y="3067682"/>
              <a:ext cx="1851759" cy="0"/>
            </a:xfrm>
            <a:prstGeom prst="straightConnector1">
              <a:avLst/>
            </a:prstGeom>
            <a:ln w="12700">
              <a:solidFill>
                <a:srgbClr val="757575"/>
              </a:solidFill>
              <a:headEnd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E0B054A-ED0C-0D48-389B-E6796D24FB0A}"/>
                </a:ext>
              </a:extLst>
            </p:cNvPr>
            <p:cNvSpPr txBox="1"/>
            <p:nvPr/>
          </p:nvSpPr>
          <p:spPr>
            <a:xfrm>
              <a:off x="3146187" y="2720246"/>
              <a:ext cx="15004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solidFill>
                    <a:srgbClr val="757575"/>
                  </a:solidFill>
                  <a:latin typeface="Roboto" pitchFamily="2" charset="0"/>
                  <a:ea typeface="Roboto" pitchFamily="2" charset="0"/>
                </a:rPr>
                <a:t>NOVA-COMPRA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8BB2BFC0-4972-C358-14FB-B942CFEDB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6238" y="1688841"/>
              <a:ext cx="1035697" cy="830424"/>
            </a:xfrm>
            <a:prstGeom prst="straightConnector1">
              <a:avLst/>
            </a:prstGeom>
            <a:ln w="12700">
              <a:solidFill>
                <a:srgbClr val="757575"/>
              </a:solidFill>
              <a:headEnd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524DC431-799B-F68E-8535-7F9F27934FEE}"/>
                </a:ext>
              </a:extLst>
            </p:cNvPr>
            <p:cNvSpPr txBox="1"/>
            <p:nvPr/>
          </p:nvSpPr>
          <p:spPr>
            <a:xfrm>
              <a:off x="4805266" y="1739485"/>
              <a:ext cx="2098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solidFill>
                    <a:srgbClr val="757575"/>
                  </a:solidFill>
                  <a:latin typeface="Roboto" pitchFamily="2" charset="0"/>
                  <a:ea typeface="Roboto" pitchFamily="2" charset="0"/>
                </a:rPr>
                <a:t>ESTOQUE-NOTIFICADO</a:t>
              </a:r>
            </a:p>
          </p:txBody>
        </p: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0A0F7560-0867-2A55-A840-5F489D32AA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8689" y="2752531"/>
              <a:ext cx="1542372" cy="277665"/>
            </a:xfrm>
            <a:prstGeom prst="straightConnector1">
              <a:avLst/>
            </a:prstGeom>
            <a:ln w="12700">
              <a:solidFill>
                <a:srgbClr val="757575"/>
              </a:solidFill>
              <a:headEnd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67F550A8-7303-A078-1892-FA3C9BFA99C9}"/>
                </a:ext>
              </a:extLst>
            </p:cNvPr>
            <p:cNvSpPr txBox="1"/>
            <p:nvPr/>
          </p:nvSpPr>
          <p:spPr>
            <a:xfrm>
              <a:off x="6327594" y="2493803"/>
              <a:ext cx="1364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solidFill>
                    <a:srgbClr val="757575"/>
                  </a:solidFill>
                  <a:latin typeface="Roboto" pitchFamily="2" charset="0"/>
                  <a:ea typeface="Roboto" pitchFamily="2" charset="0"/>
                </a:rPr>
                <a:t>SEM-FRAUDE</a:t>
              </a:r>
            </a:p>
          </p:txBody>
        </p: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A04BBB13-C338-C149-40C3-1A2F85E933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69987" y="3590032"/>
              <a:ext cx="1523711" cy="263513"/>
            </a:xfrm>
            <a:prstGeom prst="straightConnector1">
              <a:avLst/>
            </a:prstGeom>
            <a:ln w="12700">
              <a:solidFill>
                <a:srgbClr val="757575"/>
              </a:solidFill>
              <a:headEnd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0B2CFF2B-6E9C-BAB4-1D88-D94D24C0EC0D}"/>
                </a:ext>
              </a:extLst>
            </p:cNvPr>
            <p:cNvSpPr txBox="1"/>
            <p:nvPr/>
          </p:nvSpPr>
          <p:spPr>
            <a:xfrm>
              <a:off x="6866834" y="3397825"/>
              <a:ext cx="1364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solidFill>
                    <a:srgbClr val="757575"/>
                  </a:solidFill>
                  <a:latin typeface="Roboto" pitchFamily="2" charset="0"/>
                  <a:ea typeface="Roboto" pitchFamily="2" charset="0"/>
                </a:rPr>
                <a:t>PAGAMENTO-OK</a:t>
              </a:r>
            </a:p>
          </p:txBody>
        </p: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F0C2898F-23A8-456D-BDF7-5D659ADCE540}"/>
                </a:ext>
              </a:extLst>
            </p:cNvPr>
            <p:cNvGrpSpPr/>
            <p:nvPr/>
          </p:nvGrpSpPr>
          <p:grpSpPr>
            <a:xfrm>
              <a:off x="7202701" y="5052209"/>
              <a:ext cx="2811949" cy="646331"/>
              <a:chOff x="7361322" y="4986895"/>
              <a:chExt cx="2811949" cy="646331"/>
            </a:xfrm>
          </p:grpSpPr>
          <p:pic>
            <p:nvPicPr>
              <p:cNvPr id="44" name="Gráfico 43" descr="E-mail com preenchimento sólido">
                <a:extLst>
                  <a:ext uri="{FF2B5EF4-FFF2-40B4-BE49-F238E27FC236}">
                    <a16:creationId xmlns:a16="http://schemas.microsoft.com/office/drawing/2014/main" id="{06BEA1C4-7D2F-28B2-EADF-96AF6BCDB5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7361322" y="5004060"/>
                <a:ext cx="612000" cy="612000"/>
              </a:xfrm>
              <a:prstGeom prst="rect">
                <a:avLst/>
              </a:prstGeom>
            </p:spPr>
          </p:pic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5705198A-56A7-FCE3-46C8-C72F2E1B042D}"/>
                  </a:ext>
                </a:extLst>
              </p:cNvPr>
              <p:cNvSpPr txBox="1"/>
              <p:nvPr/>
            </p:nvSpPr>
            <p:spPr>
              <a:xfrm>
                <a:off x="8017520" y="4986895"/>
                <a:ext cx="21557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rgbClr val="ED145B"/>
                    </a:solidFill>
                    <a:latin typeface="Roboto medium" pitchFamily="2" charset="0"/>
                    <a:ea typeface="Roboto medium" pitchFamily="2" charset="0"/>
                  </a:rPr>
                  <a:t>Notifica Usuário</a:t>
                </a:r>
                <a:br>
                  <a:rPr lang="pt-BR" sz="1200" dirty="0">
                    <a:latin typeface="Roboto" pitchFamily="2" charset="0"/>
                    <a:ea typeface="Roboto" pitchFamily="2" charset="0"/>
                  </a:rPr>
                </a:br>
                <a:r>
                  <a:rPr lang="pt-BR" sz="1200" b="1" u="sng" dirty="0" err="1">
                    <a:latin typeface="Roboto" pitchFamily="2" charset="0"/>
                    <a:ea typeface="Roboto" pitchFamily="2" charset="0"/>
                  </a:rPr>
                  <a:t>Consome</a:t>
                </a:r>
                <a:r>
                  <a:rPr lang="pt-BR" sz="1200" dirty="0" err="1">
                    <a:latin typeface="Roboto" pitchFamily="2" charset="0"/>
                    <a:ea typeface="Roboto" pitchFamily="2" charset="0"/>
                  </a:rPr>
                  <a:t>:Pagamento-ok</a:t>
                </a:r>
                <a:r>
                  <a:rPr lang="pt-BR" sz="1200" dirty="0">
                    <a:latin typeface="Roboto" pitchFamily="2" charset="0"/>
                    <a:ea typeface="Roboto" pitchFamily="2" charset="0"/>
                  </a:rPr>
                  <a:t>, NF-Gerada </a:t>
                </a:r>
              </a:p>
            </p:txBody>
          </p:sp>
        </p:grp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9F582533-FD89-1B83-171C-E5DED5F425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67350" y="4047232"/>
              <a:ext cx="954544" cy="991299"/>
            </a:xfrm>
            <a:prstGeom prst="straightConnector1">
              <a:avLst/>
            </a:prstGeom>
            <a:ln w="12700">
              <a:solidFill>
                <a:srgbClr val="757575"/>
              </a:solidFill>
              <a:headEnd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C96BCE51-B1E3-3E1B-8A0F-30F808867FD4}"/>
                </a:ext>
              </a:extLst>
            </p:cNvPr>
            <p:cNvSpPr txBox="1"/>
            <p:nvPr/>
          </p:nvSpPr>
          <p:spPr>
            <a:xfrm>
              <a:off x="6680719" y="4327234"/>
              <a:ext cx="18414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solidFill>
                    <a:srgbClr val="757575"/>
                  </a:solidFill>
                  <a:latin typeface="Roboto" pitchFamily="2" charset="0"/>
                  <a:ea typeface="Roboto" pitchFamily="2" charset="0"/>
                </a:rPr>
                <a:t>USUÁRIO-NOTIFICADO</a:t>
              </a:r>
            </a:p>
          </p:txBody>
        </p:sp>
        <p:cxnSp>
          <p:nvCxnSpPr>
            <p:cNvPr id="51" name="Conector de Seta Reta 50">
              <a:extLst>
                <a:ext uri="{FF2B5EF4-FFF2-40B4-BE49-F238E27FC236}">
                  <a16:creationId xmlns:a16="http://schemas.microsoft.com/office/drawing/2014/main" id="{32E39B1A-5FBD-3F58-B251-44E2DBA3F6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8657" y="4149943"/>
              <a:ext cx="0" cy="1364450"/>
            </a:xfrm>
            <a:prstGeom prst="straightConnector1">
              <a:avLst/>
            </a:prstGeom>
            <a:ln w="12700">
              <a:solidFill>
                <a:srgbClr val="757575"/>
              </a:solidFill>
              <a:headEnd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de Seta Reta 66">
              <a:extLst>
                <a:ext uri="{FF2B5EF4-FFF2-40B4-BE49-F238E27FC236}">
                  <a16:creationId xmlns:a16="http://schemas.microsoft.com/office/drawing/2014/main" id="{DA2BD641-C996-269D-B260-77EE220F23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2612" y="3984172"/>
              <a:ext cx="1987421" cy="1054359"/>
            </a:xfrm>
            <a:prstGeom prst="straightConnector1">
              <a:avLst/>
            </a:prstGeom>
            <a:ln w="12700">
              <a:solidFill>
                <a:srgbClr val="757575"/>
              </a:solidFill>
              <a:headEnd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E151D100-3078-CFC4-6314-B7F0636DB5F2}"/>
                </a:ext>
              </a:extLst>
            </p:cNvPr>
            <p:cNvSpPr txBox="1"/>
            <p:nvPr/>
          </p:nvSpPr>
          <p:spPr>
            <a:xfrm>
              <a:off x="2220685" y="4159636"/>
              <a:ext cx="169214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000" dirty="0">
                  <a:solidFill>
                    <a:srgbClr val="757575"/>
                  </a:solidFill>
                  <a:latin typeface="Roboto" pitchFamily="2" charset="0"/>
                  <a:ea typeface="Roboto" pitchFamily="2" charset="0"/>
                </a:rPr>
                <a:t>LOG-GRAVADO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1CB116AE-33CF-4A30-9541-ADFBF008AF2F}"/>
                </a:ext>
              </a:extLst>
            </p:cNvPr>
            <p:cNvSpPr txBox="1"/>
            <p:nvPr/>
          </p:nvSpPr>
          <p:spPr>
            <a:xfrm>
              <a:off x="4439094" y="4719473"/>
              <a:ext cx="117418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000" dirty="0">
                  <a:solidFill>
                    <a:srgbClr val="757575"/>
                  </a:solidFill>
                  <a:latin typeface="Roboto" pitchFamily="2" charset="0"/>
                  <a:ea typeface="Roboto" pitchFamily="2" charset="0"/>
                </a:rPr>
                <a:t>NF-GERADA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6051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DCB16F20-2D2C-4E5D-A7F0-1BC8303E2F39}"/>
              </a:ext>
            </a:extLst>
          </p:cNvPr>
          <p:cNvGrpSpPr/>
          <p:nvPr/>
        </p:nvGrpSpPr>
        <p:grpSpPr>
          <a:xfrm>
            <a:off x="695400" y="818966"/>
            <a:ext cx="10801200" cy="5220069"/>
            <a:chOff x="650240" y="-8437"/>
            <a:chExt cx="11348720" cy="5484677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7814B4B3-E2B3-28C6-5193-62BA0ED7CD9C}"/>
                </a:ext>
              </a:extLst>
            </p:cNvPr>
            <p:cNvSpPr/>
            <p:nvPr/>
          </p:nvSpPr>
          <p:spPr>
            <a:xfrm>
              <a:off x="650240" y="3566160"/>
              <a:ext cx="2204720" cy="10922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AFAFA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latin typeface="Roboto medium" pitchFamily="2" charset="0"/>
                  <a:ea typeface="Roboto medium" pitchFamily="2" charset="0"/>
                </a:rPr>
                <a:t>Produtores</a:t>
              </a: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5420004F-DF8C-F180-DF98-9012E80DFE92}"/>
                </a:ext>
              </a:extLst>
            </p:cNvPr>
            <p:cNvSpPr/>
            <p:nvPr/>
          </p:nvSpPr>
          <p:spPr>
            <a:xfrm>
              <a:off x="4439920" y="2834640"/>
              <a:ext cx="3931920" cy="26416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84BD4A6E-F237-D883-D80A-AB8FBD4CFC8F}"/>
                </a:ext>
              </a:extLst>
            </p:cNvPr>
            <p:cNvSpPr/>
            <p:nvPr/>
          </p:nvSpPr>
          <p:spPr>
            <a:xfrm>
              <a:off x="9794240" y="3609340"/>
              <a:ext cx="2204720" cy="10922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AFAFA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latin typeface="Roboto medium" pitchFamily="2" charset="0"/>
                  <a:ea typeface="Roboto medium" pitchFamily="2" charset="0"/>
                </a:rPr>
                <a:t>Consumidores</a:t>
              </a:r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D2D01ABE-B253-6C35-0D1D-ACA8B8BCD831}"/>
                </a:ext>
              </a:extLst>
            </p:cNvPr>
            <p:cNvSpPr/>
            <p:nvPr/>
          </p:nvSpPr>
          <p:spPr>
            <a:xfrm>
              <a:off x="6077999" y="3068677"/>
              <a:ext cx="1930400" cy="212344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8F5368CE-A333-5724-188A-5B05475911DA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54960" y="4112260"/>
              <a:ext cx="1524000" cy="12700"/>
            </a:xfrm>
            <a:prstGeom prst="straightConnector1">
              <a:avLst/>
            </a:prstGeom>
            <a:ln w="28575">
              <a:solidFill>
                <a:srgbClr val="AFA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Gráfico 7" descr="Rebobinar com preenchimento sólido">
              <a:extLst>
                <a:ext uri="{FF2B5EF4-FFF2-40B4-BE49-F238E27FC236}">
                  <a16:creationId xmlns:a16="http://schemas.microsoft.com/office/drawing/2014/main" id="{6690E47E-9420-FE78-DB7E-679535DEF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3145316" y="3846864"/>
              <a:ext cx="180000" cy="180000"/>
            </a:xfrm>
            <a:prstGeom prst="rect">
              <a:avLst/>
            </a:prstGeom>
          </p:spPr>
        </p:pic>
        <p:pic>
          <p:nvPicPr>
            <p:cNvPr id="9" name="Gráfico 8" descr="Rebobinar com preenchimento sólido">
              <a:extLst>
                <a:ext uri="{FF2B5EF4-FFF2-40B4-BE49-F238E27FC236}">
                  <a16:creationId xmlns:a16="http://schemas.microsoft.com/office/drawing/2014/main" id="{FA4E44F3-E123-2307-9200-7736C7077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3498866" y="3846864"/>
              <a:ext cx="180000" cy="180000"/>
            </a:xfrm>
            <a:prstGeom prst="rect">
              <a:avLst/>
            </a:prstGeom>
          </p:spPr>
        </p:pic>
        <p:pic>
          <p:nvPicPr>
            <p:cNvPr id="10" name="Gráfico 9" descr="Rebobinar com preenchimento sólido">
              <a:extLst>
                <a:ext uri="{FF2B5EF4-FFF2-40B4-BE49-F238E27FC236}">
                  <a16:creationId xmlns:a16="http://schemas.microsoft.com/office/drawing/2014/main" id="{400F7AC9-2B64-BF4E-CF2A-FBA669F07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3829944" y="3846864"/>
              <a:ext cx="180000" cy="180000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9CDB69D5-4DDB-8755-B474-9C285A97B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25671" y="3423390"/>
              <a:ext cx="786034" cy="1330953"/>
            </a:xfrm>
            <a:prstGeom prst="rect">
              <a:avLst/>
            </a:prstGeom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37C4865-0126-56D3-F5C2-1372069616A8}"/>
                </a:ext>
              </a:extLst>
            </p:cNvPr>
            <p:cNvSpPr txBox="1"/>
            <p:nvPr/>
          </p:nvSpPr>
          <p:spPr>
            <a:xfrm>
              <a:off x="6146058" y="3201257"/>
              <a:ext cx="1342372" cy="388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Roboto" pitchFamily="2" charset="0"/>
                  <a:ea typeface="Roboto" pitchFamily="2" charset="0"/>
                </a:rPr>
                <a:t>Broker “</a:t>
              </a:r>
              <a:r>
                <a:rPr lang="pt-BR" dirty="0">
                  <a:latin typeface="Roboto Bold" pitchFamily="2" charset="0"/>
                  <a:ea typeface="Roboto Bold" pitchFamily="2" charset="0"/>
                </a:rPr>
                <a:t>A</a:t>
              </a:r>
              <a:r>
                <a:rPr lang="pt-BR" dirty="0">
                  <a:latin typeface="Roboto" pitchFamily="2" charset="0"/>
                  <a:ea typeface="Roboto" pitchFamily="2" charset="0"/>
                </a:rPr>
                <a:t>”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1D1E5679-D6B7-028B-78BC-E564196E07F0}"/>
                </a:ext>
              </a:extLst>
            </p:cNvPr>
            <p:cNvSpPr txBox="1"/>
            <p:nvPr/>
          </p:nvSpPr>
          <p:spPr>
            <a:xfrm>
              <a:off x="6155389" y="3906244"/>
              <a:ext cx="1342372" cy="388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Roboto" pitchFamily="2" charset="0"/>
                  <a:ea typeface="Roboto" pitchFamily="2" charset="0"/>
                </a:rPr>
                <a:t>Broker “</a:t>
              </a:r>
              <a:r>
                <a:rPr lang="pt-BR" dirty="0">
                  <a:latin typeface="Roboto Bold" pitchFamily="2" charset="0"/>
                  <a:ea typeface="Roboto Bold" pitchFamily="2" charset="0"/>
                </a:rPr>
                <a:t>B</a:t>
              </a:r>
              <a:r>
                <a:rPr lang="pt-BR" dirty="0">
                  <a:latin typeface="Roboto" pitchFamily="2" charset="0"/>
                  <a:ea typeface="Roboto" pitchFamily="2" charset="0"/>
                </a:rPr>
                <a:t>”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89832A7D-FBF6-5BB4-7DD8-E51E078CDD14}"/>
                </a:ext>
              </a:extLst>
            </p:cNvPr>
            <p:cNvSpPr txBox="1"/>
            <p:nvPr/>
          </p:nvSpPr>
          <p:spPr>
            <a:xfrm>
              <a:off x="6155389" y="4648557"/>
              <a:ext cx="1342372" cy="388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Roboto" pitchFamily="2" charset="0"/>
                  <a:ea typeface="Roboto" pitchFamily="2" charset="0"/>
                </a:rPr>
                <a:t>Broker “</a:t>
              </a:r>
              <a:r>
                <a:rPr lang="pt-BR" dirty="0">
                  <a:latin typeface="Roboto Bold" pitchFamily="2" charset="0"/>
                  <a:ea typeface="Roboto Bold" pitchFamily="2" charset="0"/>
                </a:rPr>
                <a:t>C</a:t>
              </a:r>
              <a:r>
                <a:rPr lang="pt-BR" dirty="0">
                  <a:latin typeface="Roboto" pitchFamily="2" charset="0"/>
                  <a:ea typeface="Roboto" pitchFamily="2" charset="0"/>
                </a:rPr>
                <a:t>”</a:t>
              </a:r>
            </a:p>
          </p:txBody>
        </p:sp>
        <p:pic>
          <p:nvPicPr>
            <p:cNvPr id="18" name="Gráfico 17" descr="Banco de dados com preenchimento sólido">
              <a:extLst>
                <a:ext uri="{FF2B5EF4-FFF2-40B4-BE49-F238E27FC236}">
                  <a16:creationId xmlns:a16="http://schemas.microsoft.com/office/drawing/2014/main" id="{5C200947-5FCD-FB7C-7864-869788436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27449" y="3200387"/>
              <a:ext cx="296426" cy="296426"/>
            </a:xfrm>
            <a:prstGeom prst="rect">
              <a:avLst/>
            </a:prstGeom>
          </p:spPr>
        </p:pic>
        <p:pic>
          <p:nvPicPr>
            <p:cNvPr id="19" name="Gráfico 18" descr="Banco de dados com preenchimento sólido">
              <a:extLst>
                <a:ext uri="{FF2B5EF4-FFF2-40B4-BE49-F238E27FC236}">
                  <a16:creationId xmlns:a16="http://schemas.microsoft.com/office/drawing/2014/main" id="{36474B95-2BF4-E889-B231-A8E0B716E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27449" y="3942698"/>
              <a:ext cx="296426" cy="296426"/>
            </a:xfrm>
            <a:prstGeom prst="rect">
              <a:avLst/>
            </a:prstGeom>
          </p:spPr>
        </p:pic>
        <p:pic>
          <p:nvPicPr>
            <p:cNvPr id="20" name="Gráfico 19" descr="Banco de dados com preenchimento sólido">
              <a:extLst>
                <a:ext uri="{FF2B5EF4-FFF2-40B4-BE49-F238E27FC236}">
                  <a16:creationId xmlns:a16="http://schemas.microsoft.com/office/drawing/2014/main" id="{695016F9-517A-D3FF-B5AA-F1677F824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27449" y="4685010"/>
              <a:ext cx="296426" cy="296426"/>
            </a:xfrm>
            <a:prstGeom prst="rect">
              <a:avLst/>
            </a:prstGeom>
          </p:spPr>
        </p:pic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40317456-DAC2-1D96-43FA-43AC592985D7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8497729" y="4155440"/>
              <a:ext cx="1296511" cy="1"/>
            </a:xfrm>
            <a:prstGeom prst="straightConnector1">
              <a:avLst/>
            </a:prstGeom>
            <a:ln w="28575">
              <a:solidFill>
                <a:srgbClr val="AFA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2D3457C4-399E-4346-88C0-57F79D3C84C8}"/>
                </a:ext>
              </a:extLst>
            </p:cNvPr>
            <p:cNvSpPr/>
            <p:nvPr/>
          </p:nvSpPr>
          <p:spPr>
            <a:xfrm>
              <a:off x="4439920" y="-8437"/>
              <a:ext cx="3931920" cy="162739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50" name="Picture 2" descr="Apache ZooKeeper - Wikipedia">
              <a:extLst>
                <a:ext uri="{FF2B5EF4-FFF2-40B4-BE49-F238E27FC236}">
                  <a16:creationId xmlns:a16="http://schemas.microsoft.com/office/drawing/2014/main" id="{1B9D7816-E7E0-B671-5081-FE69313BAF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9403" y="134612"/>
              <a:ext cx="2267063" cy="1226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63A7CDAE-C1DD-60F1-40ED-0751495208F3}"/>
                </a:ext>
              </a:extLst>
            </p:cNvPr>
            <p:cNvCxnSpPr>
              <a:cxnSpLocks/>
            </p:cNvCxnSpPr>
            <p:nvPr/>
          </p:nvCxnSpPr>
          <p:spPr>
            <a:xfrm>
              <a:off x="6387219" y="1775814"/>
              <a:ext cx="0" cy="849397"/>
            </a:xfrm>
            <a:prstGeom prst="straightConnector1">
              <a:avLst/>
            </a:prstGeom>
            <a:ln w="28575">
              <a:solidFill>
                <a:srgbClr val="AFAFAF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9E001796-C5CC-95CE-3619-0C114992CF65}"/>
                </a:ext>
              </a:extLst>
            </p:cNvPr>
            <p:cNvSpPr txBox="1"/>
            <p:nvPr/>
          </p:nvSpPr>
          <p:spPr>
            <a:xfrm>
              <a:off x="6570304" y="1825191"/>
              <a:ext cx="3749351" cy="776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Gerenciamento de </a:t>
              </a:r>
              <a:r>
                <a:rPr lang="pt-BR" sz="1400" dirty="0">
                  <a:solidFill>
                    <a:srgbClr val="ED145B"/>
                  </a:solidFill>
                  <a:latin typeface="Roboto Bold" pitchFamily="2" charset="0"/>
                  <a:ea typeface="Roboto Bold" pitchFamily="2" charset="0"/>
                </a:rPr>
                <a:t>erros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Gerenciamento de </a:t>
              </a:r>
              <a:r>
                <a:rPr lang="pt-BR" sz="1400" dirty="0">
                  <a:solidFill>
                    <a:srgbClr val="ED145B"/>
                  </a:solidFill>
                  <a:latin typeface="Roboto Bold" pitchFamily="2" charset="0"/>
                  <a:ea typeface="Roboto Bold" pitchFamily="2" charset="0"/>
                </a:rPr>
                <a:t>clusters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Gerenciamento de </a:t>
              </a:r>
              <a:r>
                <a:rPr lang="pt-BR" sz="1400" dirty="0">
                  <a:solidFill>
                    <a:srgbClr val="ED145B"/>
                  </a:solidFill>
                  <a:latin typeface="Roboto Bold" pitchFamily="2" charset="0"/>
                  <a:ea typeface="Roboto Bold" pitchFamily="2" charset="0"/>
                </a:rPr>
                <a:t>permissões</a:t>
              </a:r>
            </a:p>
          </p:txBody>
        </p:sp>
        <p:pic>
          <p:nvPicPr>
            <p:cNvPr id="35" name="Gráfico 34" descr="Rebobinar com preenchimento sólido">
              <a:extLst>
                <a:ext uri="{FF2B5EF4-FFF2-40B4-BE49-F238E27FC236}">
                  <a16:creationId xmlns:a16="http://schemas.microsoft.com/office/drawing/2014/main" id="{9839B2BA-F156-4A66-9CEF-D3880C331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 flipH="1">
              <a:off x="8718798" y="3903047"/>
              <a:ext cx="180000" cy="180000"/>
            </a:xfrm>
            <a:prstGeom prst="rect">
              <a:avLst/>
            </a:prstGeom>
          </p:spPr>
        </p:pic>
        <p:pic>
          <p:nvPicPr>
            <p:cNvPr id="36" name="Gráfico 35" descr="Rebobinar com preenchimento sólido">
              <a:extLst>
                <a:ext uri="{FF2B5EF4-FFF2-40B4-BE49-F238E27FC236}">
                  <a16:creationId xmlns:a16="http://schemas.microsoft.com/office/drawing/2014/main" id="{B3AB2CB0-7BFE-49F6-9D84-F2A9EECFD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 flipH="1">
              <a:off x="9072348" y="3903047"/>
              <a:ext cx="180000" cy="180000"/>
            </a:xfrm>
            <a:prstGeom prst="rect">
              <a:avLst/>
            </a:prstGeom>
          </p:spPr>
        </p:pic>
        <p:pic>
          <p:nvPicPr>
            <p:cNvPr id="38" name="Gráfico 37" descr="Rebobinar com preenchimento sólido">
              <a:extLst>
                <a:ext uri="{FF2B5EF4-FFF2-40B4-BE49-F238E27FC236}">
                  <a16:creationId xmlns:a16="http://schemas.microsoft.com/office/drawing/2014/main" id="{3A615C42-04CB-4A86-BA6E-68B6AB705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 flipH="1">
              <a:off x="9403426" y="3903047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0429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5FCEAACD-ACD4-4308-A8C4-1E84C37DC220}"/>
              </a:ext>
            </a:extLst>
          </p:cNvPr>
          <p:cNvGrpSpPr/>
          <p:nvPr/>
        </p:nvGrpSpPr>
        <p:grpSpPr>
          <a:xfrm>
            <a:off x="1372692" y="1820091"/>
            <a:ext cx="9446618" cy="3217818"/>
            <a:chOff x="2144531" y="2702560"/>
            <a:chExt cx="7755002" cy="2641600"/>
          </a:xfrm>
        </p:grpSpPr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0F6CE786-A3D5-411C-A4A1-B103A1F519FE}"/>
                </a:ext>
              </a:extLst>
            </p:cNvPr>
            <p:cNvSpPr/>
            <p:nvPr/>
          </p:nvSpPr>
          <p:spPr>
            <a:xfrm>
              <a:off x="4130040" y="2702560"/>
              <a:ext cx="3931920" cy="26416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C834B55B-3F07-49F8-86AA-700A9A900E78}"/>
                </a:ext>
              </a:extLst>
            </p:cNvPr>
            <p:cNvSpPr/>
            <p:nvPr/>
          </p:nvSpPr>
          <p:spPr>
            <a:xfrm>
              <a:off x="5552440" y="2946400"/>
              <a:ext cx="2361780" cy="217424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>
                  <a:solidFill>
                    <a:srgbClr val="ED145B"/>
                  </a:solidFill>
                  <a:latin typeface="Roboto" pitchFamily="2" charset="0"/>
                  <a:ea typeface="Roboto" pitchFamily="2" charset="0"/>
                </a:rPr>
                <a:t>TÓPICO: </a:t>
              </a:r>
            </a:p>
            <a:p>
              <a:r>
                <a:rPr lang="pt-BR" sz="1600" b="1" dirty="0">
                  <a:solidFill>
                    <a:schemeClr val="tx1"/>
                  </a:solidFill>
                  <a:latin typeface="Roboto" pitchFamily="2" charset="0"/>
                  <a:ea typeface="Roboto" pitchFamily="2" charset="0"/>
                </a:rPr>
                <a:t>Nova Compra</a:t>
              </a:r>
            </a:p>
            <a:p>
              <a:r>
                <a:rPr lang="pt-BR" sz="1600" dirty="0">
                  <a:solidFill>
                    <a:schemeClr val="tx1"/>
                  </a:solidFill>
                  <a:latin typeface="Roboto" pitchFamily="2" charset="0"/>
                  <a:ea typeface="Roboto" pitchFamily="2" charset="0"/>
                </a:rPr>
                <a:t>Informações recebidas dos produtores</a:t>
              </a:r>
            </a:p>
          </p:txBody>
        </p:sp>
        <p:pic>
          <p:nvPicPr>
            <p:cNvPr id="26" name="Gráfico 25" descr="Servidor estrutura de tópicos">
              <a:extLst>
                <a:ext uri="{FF2B5EF4-FFF2-40B4-BE49-F238E27FC236}">
                  <a16:creationId xmlns:a16="http://schemas.microsoft.com/office/drawing/2014/main" id="{48D1A58C-8D95-4828-B719-695F753A5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44531" y="3681502"/>
              <a:ext cx="914400" cy="914400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B51781C3-B406-4B30-93EB-983D7AAB5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1443" y="3308207"/>
              <a:ext cx="856332" cy="1449984"/>
            </a:xfrm>
            <a:prstGeom prst="rect">
              <a:avLst/>
            </a:prstGeom>
          </p:spPr>
        </p:pic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6F1FFFD8-7D65-4DE4-B90F-CA718FCF89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5655" y="4065341"/>
              <a:ext cx="816004" cy="0"/>
            </a:xfrm>
            <a:prstGeom prst="straightConnector1">
              <a:avLst/>
            </a:prstGeom>
            <a:ln w="19050">
              <a:solidFill>
                <a:srgbClr val="ED145B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Gráfico 43" descr="Sirene com preenchimento sólido">
              <a:extLst>
                <a:ext uri="{FF2B5EF4-FFF2-40B4-BE49-F238E27FC236}">
                  <a16:creationId xmlns:a16="http://schemas.microsoft.com/office/drawing/2014/main" id="{2FA36224-5643-42C6-83EB-D94DC82EA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87533" y="3717360"/>
              <a:ext cx="612000" cy="612000"/>
            </a:xfrm>
            <a:prstGeom prst="rect">
              <a:avLst/>
            </a:prstGeom>
          </p:spPr>
        </p:pic>
        <p:pic>
          <p:nvPicPr>
            <p:cNvPr id="45" name="Gráfico 44" descr="Enviar com preenchimento sólido">
              <a:extLst>
                <a:ext uri="{FF2B5EF4-FFF2-40B4-BE49-F238E27FC236}">
                  <a16:creationId xmlns:a16="http://schemas.microsoft.com/office/drawing/2014/main" id="{1F413426-1AA8-4014-A412-9854E3965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87533" y="2780255"/>
              <a:ext cx="612000" cy="612000"/>
            </a:xfrm>
            <a:prstGeom prst="rect">
              <a:avLst/>
            </a:prstGeom>
          </p:spPr>
        </p:pic>
        <p:pic>
          <p:nvPicPr>
            <p:cNvPr id="50" name="Gráfico 49" descr="Narrativa estrutura de tópicos">
              <a:extLst>
                <a:ext uri="{FF2B5EF4-FFF2-40B4-BE49-F238E27FC236}">
                  <a16:creationId xmlns:a16="http://schemas.microsoft.com/office/drawing/2014/main" id="{1D078B44-F68B-45AC-9B47-759D649B1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87533" y="4634752"/>
              <a:ext cx="612000" cy="612000"/>
            </a:xfrm>
            <a:prstGeom prst="rect">
              <a:avLst/>
            </a:prstGeom>
          </p:spPr>
        </p:pic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41767ED8-3027-4E5C-BA8C-6F7570B1E4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5655" y="3179589"/>
              <a:ext cx="816004" cy="0"/>
            </a:xfrm>
            <a:prstGeom prst="straightConnector1">
              <a:avLst/>
            </a:prstGeom>
            <a:ln w="19050">
              <a:solidFill>
                <a:srgbClr val="ED145B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>
              <a:extLst>
                <a:ext uri="{FF2B5EF4-FFF2-40B4-BE49-F238E27FC236}">
                  <a16:creationId xmlns:a16="http://schemas.microsoft.com/office/drawing/2014/main" id="{A1EE8277-BA3E-4A08-AC1C-FF6F729B6D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5655" y="4951093"/>
              <a:ext cx="816004" cy="0"/>
            </a:xfrm>
            <a:prstGeom prst="straightConnector1">
              <a:avLst/>
            </a:prstGeom>
            <a:ln w="19050">
              <a:solidFill>
                <a:srgbClr val="ED145B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0BFE9844-D601-4275-846C-A84CEA31ED19}"/>
                </a:ext>
              </a:extLst>
            </p:cNvPr>
            <p:cNvCxnSpPr>
              <a:cxnSpLocks/>
            </p:cNvCxnSpPr>
            <p:nvPr/>
          </p:nvCxnSpPr>
          <p:spPr>
            <a:xfrm>
              <a:off x="3150929" y="4065341"/>
              <a:ext cx="816004" cy="0"/>
            </a:xfrm>
            <a:prstGeom prst="straightConnector1">
              <a:avLst/>
            </a:prstGeom>
            <a:ln w="19050">
              <a:solidFill>
                <a:srgbClr val="ED145B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6413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E04E5EE7-53CB-45C0-A4FF-8D6D32707B21}"/>
              </a:ext>
            </a:extLst>
          </p:cNvPr>
          <p:cNvGrpSpPr/>
          <p:nvPr/>
        </p:nvGrpSpPr>
        <p:grpSpPr>
          <a:xfrm>
            <a:off x="988621" y="869686"/>
            <a:ext cx="10214759" cy="5118629"/>
            <a:chOff x="1316841" y="792480"/>
            <a:chExt cx="10214759" cy="5118629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870FCF39-F869-4C45-AB02-FD428A156CE5}"/>
                </a:ext>
              </a:extLst>
            </p:cNvPr>
            <p:cNvSpPr/>
            <p:nvPr/>
          </p:nvSpPr>
          <p:spPr>
            <a:xfrm>
              <a:off x="1316841" y="792480"/>
              <a:ext cx="10214759" cy="1715589"/>
            </a:xfrm>
            <a:prstGeom prst="roundRect">
              <a:avLst/>
            </a:prstGeom>
            <a:solidFill>
              <a:srgbClr val="F5F5F5"/>
            </a:solidFill>
            <a:ln w="12700"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4F6D275E-6B2E-4344-B355-4F41079301D2}"/>
                </a:ext>
              </a:extLst>
            </p:cNvPr>
            <p:cNvSpPr/>
            <p:nvPr/>
          </p:nvSpPr>
          <p:spPr>
            <a:xfrm>
              <a:off x="1889760" y="1084880"/>
              <a:ext cx="648000" cy="648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Roboto" pitchFamily="2" charset="0"/>
                  <a:ea typeface="Roboto" pitchFamily="2" charset="0"/>
                </a:rPr>
                <a:t>0</a:t>
              </a:r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AFD448F0-2C76-4969-AF44-E97353BE3A9F}"/>
                </a:ext>
              </a:extLst>
            </p:cNvPr>
            <p:cNvSpPr/>
            <p:nvPr/>
          </p:nvSpPr>
          <p:spPr>
            <a:xfrm>
              <a:off x="2735072" y="1084880"/>
              <a:ext cx="648000" cy="648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Roboto" pitchFamily="2" charset="0"/>
                  <a:ea typeface="Roboto" pitchFamily="2" charset="0"/>
                </a:rPr>
                <a:t>1</a:t>
              </a:r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316CA14A-A01A-457A-BCF9-FF1E8FB39E20}"/>
                </a:ext>
              </a:extLst>
            </p:cNvPr>
            <p:cNvSpPr/>
            <p:nvPr/>
          </p:nvSpPr>
          <p:spPr>
            <a:xfrm>
              <a:off x="3580384" y="1084880"/>
              <a:ext cx="648000" cy="648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Roboto" pitchFamily="2" charset="0"/>
                  <a:ea typeface="Roboto" pitchFamily="2" charset="0"/>
                </a:rPr>
                <a:t>2</a:t>
              </a:r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C4344804-EE78-4017-B6A4-F650313F432C}"/>
                </a:ext>
              </a:extLst>
            </p:cNvPr>
            <p:cNvSpPr/>
            <p:nvPr/>
          </p:nvSpPr>
          <p:spPr>
            <a:xfrm>
              <a:off x="4425696" y="1084880"/>
              <a:ext cx="648000" cy="648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Roboto" pitchFamily="2" charset="0"/>
                  <a:ea typeface="Roboto" pitchFamily="2" charset="0"/>
                </a:rPr>
                <a:t>3</a:t>
              </a:r>
            </a:p>
          </p:txBody>
        </p: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6716FDEA-89A3-4345-B1BE-B92A4A80203E}"/>
                </a:ext>
              </a:extLst>
            </p:cNvPr>
            <p:cNvSpPr/>
            <p:nvPr/>
          </p:nvSpPr>
          <p:spPr>
            <a:xfrm>
              <a:off x="5271008" y="1084880"/>
              <a:ext cx="648000" cy="648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Roboto" pitchFamily="2" charset="0"/>
                  <a:ea typeface="Roboto" pitchFamily="2" charset="0"/>
                </a:rPr>
                <a:t>4</a:t>
              </a:r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41BB0EC2-0A08-4DF2-91A3-127E7D072188}"/>
                </a:ext>
              </a:extLst>
            </p:cNvPr>
            <p:cNvSpPr/>
            <p:nvPr/>
          </p:nvSpPr>
          <p:spPr>
            <a:xfrm>
              <a:off x="6116320" y="1084880"/>
              <a:ext cx="648000" cy="648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Roboto" pitchFamily="2" charset="0"/>
                  <a:ea typeface="Roboto" pitchFamily="2" charset="0"/>
                </a:rPr>
                <a:t>5</a:t>
              </a: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6A95A521-A7A3-4FDD-BE55-8BD6B63DBD02}"/>
                </a:ext>
              </a:extLst>
            </p:cNvPr>
            <p:cNvSpPr/>
            <p:nvPr/>
          </p:nvSpPr>
          <p:spPr>
            <a:xfrm>
              <a:off x="6961632" y="1084880"/>
              <a:ext cx="648000" cy="648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Roboto" pitchFamily="2" charset="0"/>
                  <a:ea typeface="Roboto" pitchFamily="2" charset="0"/>
                </a:rPr>
                <a:t>6</a:t>
              </a: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C3839D15-CDF3-498B-A4CB-FC7CCCA519AB}"/>
                </a:ext>
              </a:extLst>
            </p:cNvPr>
            <p:cNvSpPr/>
            <p:nvPr/>
          </p:nvSpPr>
          <p:spPr>
            <a:xfrm>
              <a:off x="7806944" y="1084880"/>
              <a:ext cx="648000" cy="648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Roboto" pitchFamily="2" charset="0"/>
                  <a:ea typeface="Roboto" pitchFamily="2" charset="0"/>
                </a:rPr>
                <a:t>7</a:t>
              </a: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C789297-85F7-4752-B6AF-F516F03AC456}"/>
                </a:ext>
              </a:extLst>
            </p:cNvPr>
            <p:cNvSpPr/>
            <p:nvPr/>
          </p:nvSpPr>
          <p:spPr>
            <a:xfrm>
              <a:off x="8652256" y="1084880"/>
              <a:ext cx="648000" cy="648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Roboto" pitchFamily="2" charset="0"/>
                  <a:ea typeface="Roboto" pitchFamily="2" charset="0"/>
                </a:rPr>
                <a:t>8</a:t>
              </a: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A40F0C69-F3B5-488F-B063-44EEA105C9DF}"/>
                </a:ext>
              </a:extLst>
            </p:cNvPr>
            <p:cNvSpPr/>
            <p:nvPr/>
          </p:nvSpPr>
          <p:spPr>
            <a:xfrm>
              <a:off x="9497568" y="1084880"/>
              <a:ext cx="648000" cy="648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Roboto" pitchFamily="2" charset="0"/>
                  <a:ea typeface="Roboto" pitchFamily="2" charset="0"/>
                </a:rPr>
                <a:t>9</a:t>
              </a:r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D86EADF9-F2E1-4BC0-9104-554EC0F964B9}"/>
                </a:ext>
              </a:extLst>
            </p:cNvPr>
            <p:cNvSpPr/>
            <p:nvPr/>
          </p:nvSpPr>
          <p:spPr>
            <a:xfrm>
              <a:off x="10347297" y="1084880"/>
              <a:ext cx="648000" cy="648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Roboto" pitchFamily="2" charset="0"/>
                  <a:ea typeface="Roboto" pitchFamily="2" charset="0"/>
                </a:rPr>
                <a:t>X</a:t>
              </a: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8405FD3A-CA7F-4BF4-99ED-0E9A4F7D3C54}"/>
                </a:ext>
              </a:extLst>
            </p:cNvPr>
            <p:cNvCxnSpPr>
              <a:cxnSpLocks/>
            </p:cNvCxnSpPr>
            <p:nvPr/>
          </p:nvCxnSpPr>
          <p:spPr>
            <a:xfrm>
              <a:off x="2213760" y="1732880"/>
              <a:ext cx="0" cy="2962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08C9D14F-B2B6-4F3D-B9A2-A714925104F5}"/>
                </a:ext>
              </a:extLst>
            </p:cNvPr>
            <p:cNvSpPr txBox="1"/>
            <p:nvPr/>
          </p:nvSpPr>
          <p:spPr>
            <a:xfrm>
              <a:off x="1466606" y="2061743"/>
              <a:ext cx="1494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rgbClr val="ED145B"/>
                  </a:solidFill>
                  <a:latin typeface="Roboto medium" pitchFamily="2" charset="0"/>
                  <a:ea typeface="Roboto medium" pitchFamily="2" charset="0"/>
                </a:rPr>
                <a:t>Primeira venda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B7BD3C09-1B4C-4C00-89F1-85056FEB704C}"/>
                </a:ext>
              </a:extLst>
            </p:cNvPr>
            <p:cNvSpPr txBox="1"/>
            <p:nvPr/>
          </p:nvSpPr>
          <p:spPr>
            <a:xfrm>
              <a:off x="10004033" y="2061743"/>
              <a:ext cx="13345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rgbClr val="ED145B"/>
                  </a:solidFill>
                  <a:latin typeface="Roboto medium" pitchFamily="2" charset="0"/>
                  <a:ea typeface="Roboto medium" pitchFamily="2" charset="0"/>
                </a:rPr>
                <a:t>Última venda</a:t>
              </a:r>
            </a:p>
          </p:txBody>
        </p:sp>
        <p:pic>
          <p:nvPicPr>
            <p:cNvPr id="34" name="Gráfico 33" descr="Sirene com preenchimento sólido">
              <a:extLst>
                <a:ext uri="{FF2B5EF4-FFF2-40B4-BE49-F238E27FC236}">
                  <a16:creationId xmlns:a16="http://schemas.microsoft.com/office/drawing/2014/main" id="{90D64AD4-FB14-4712-925D-61AC956F5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79632" y="2828485"/>
              <a:ext cx="612000" cy="612000"/>
            </a:xfrm>
            <a:prstGeom prst="rect">
              <a:avLst/>
            </a:prstGeom>
          </p:spPr>
        </p:pic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71C853A3-ED3A-4D05-A572-E591A0EADF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6384" y="1846217"/>
              <a:ext cx="0" cy="9056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Gráfico 35" descr="Enviar com preenchimento sólido">
              <a:extLst>
                <a:ext uri="{FF2B5EF4-FFF2-40B4-BE49-F238E27FC236}">
                  <a16:creationId xmlns:a16="http://schemas.microsoft.com/office/drawing/2014/main" id="{18782D6E-8A30-474F-9F90-CC89C28A8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80384" y="2811069"/>
              <a:ext cx="612000" cy="612000"/>
            </a:xfrm>
            <a:prstGeom prst="rect">
              <a:avLst/>
            </a:prstGeom>
          </p:spPr>
        </p:pic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9062007D-D1FA-4B23-9576-1C2DB4B350D1}"/>
                </a:ext>
              </a:extLst>
            </p:cNvPr>
            <p:cNvSpPr/>
            <p:nvPr/>
          </p:nvSpPr>
          <p:spPr>
            <a:xfrm>
              <a:off x="5082924" y="4075109"/>
              <a:ext cx="2497888" cy="61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0" i="0" dirty="0">
                  <a:solidFill>
                    <a:schemeClr val="tx1"/>
                  </a:solidFill>
                  <a:effectLst/>
                  <a:latin typeface="Roboto" pitchFamily="2" charset="0"/>
                  <a:ea typeface="Roboto" pitchFamily="2" charset="0"/>
                </a:rPr>
                <a:t>Event </a:t>
              </a:r>
              <a:r>
                <a:rPr lang="pt-BR" sz="1600" b="0" i="0" dirty="0" err="1">
                  <a:solidFill>
                    <a:schemeClr val="tx1"/>
                  </a:solidFill>
                  <a:effectLst/>
                  <a:latin typeface="Roboto Bold" pitchFamily="2" charset="0"/>
                  <a:ea typeface="Roboto Bold" pitchFamily="2" charset="0"/>
                </a:rPr>
                <a:t>key</a:t>
              </a:r>
              <a:endParaRPr lang="pt-BR" sz="1600" dirty="0">
                <a:solidFill>
                  <a:schemeClr val="tx1"/>
                </a:solidFill>
                <a:latin typeface="Roboto Bold" pitchFamily="2" charset="0"/>
                <a:ea typeface="Roboto Bold" pitchFamily="2" charset="0"/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72A262FB-B775-46FB-9B19-DE49724D1BDD}"/>
                </a:ext>
              </a:extLst>
            </p:cNvPr>
            <p:cNvSpPr/>
            <p:nvPr/>
          </p:nvSpPr>
          <p:spPr>
            <a:xfrm>
              <a:off x="5082924" y="4687109"/>
              <a:ext cx="2497888" cy="61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0" i="0" dirty="0">
                  <a:solidFill>
                    <a:schemeClr val="tx1"/>
                  </a:solidFill>
                  <a:effectLst/>
                  <a:latin typeface="Roboto" pitchFamily="2" charset="0"/>
                  <a:ea typeface="Roboto" pitchFamily="2" charset="0"/>
                </a:rPr>
                <a:t>Event </a:t>
              </a:r>
              <a:r>
                <a:rPr lang="pt-BR" sz="1600" b="0" i="0" dirty="0" err="1">
                  <a:solidFill>
                    <a:schemeClr val="tx1"/>
                  </a:solidFill>
                  <a:effectLst/>
                  <a:latin typeface="Roboto Bold" pitchFamily="2" charset="0"/>
                  <a:ea typeface="Roboto Bold" pitchFamily="2" charset="0"/>
                </a:rPr>
                <a:t>value</a:t>
              </a:r>
              <a:endParaRPr lang="pt-BR" sz="1600" dirty="0">
                <a:solidFill>
                  <a:schemeClr val="tx1"/>
                </a:solidFill>
                <a:latin typeface="Roboto Bold" pitchFamily="2" charset="0"/>
                <a:ea typeface="Roboto Bold" pitchFamily="2" charset="0"/>
              </a:endParaRP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C0390C3D-0E39-4D84-A2D9-AF1C83C94A78}"/>
                </a:ext>
              </a:extLst>
            </p:cNvPr>
            <p:cNvSpPr/>
            <p:nvPr/>
          </p:nvSpPr>
          <p:spPr>
            <a:xfrm>
              <a:off x="5082924" y="5299109"/>
              <a:ext cx="2497888" cy="61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0" i="0" dirty="0">
                  <a:solidFill>
                    <a:schemeClr val="tx1"/>
                  </a:solidFill>
                  <a:effectLst/>
                  <a:latin typeface="Roboto" pitchFamily="2" charset="0"/>
                  <a:ea typeface="Roboto" pitchFamily="2" charset="0"/>
                </a:rPr>
                <a:t>Event </a:t>
              </a:r>
              <a:r>
                <a:rPr lang="pt-BR" sz="1600" b="0" i="0" dirty="0" err="1">
                  <a:solidFill>
                    <a:schemeClr val="tx1"/>
                  </a:solidFill>
                  <a:effectLst/>
                  <a:latin typeface="Roboto Bold" pitchFamily="2" charset="0"/>
                  <a:ea typeface="Roboto Bold" pitchFamily="2" charset="0"/>
                </a:rPr>
                <a:t>timestamp</a:t>
              </a:r>
              <a:endParaRPr lang="pt-BR" sz="1600" dirty="0">
                <a:solidFill>
                  <a:schemeClr val="tx1"/>
                </a:solidFill>
                <a:latin typeface="Roboto Bold" pitchFamily="2" charset="0"/>
                <a:ea typeface="Roboto Bold" pitchFamily="2" charset="0"/>
              </a:endParaRPr>
            </a:p>
          </p:txBody>
        </p: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545625DF-2230-483C-BF76-6DF02B9A85C4}"/>
                </a:ext>
              </a:extLst>
            </p:cNvPr>
            <p:cNvCxnSpPr>
              <a:cxnSpLocks/>
            </p:cNvCxnSpPr>
            <p:nvPr/>
          </p:nvCxnSpPr>
          <p:spPr>
            <a:xfrm>
              <a:off x="7307560" y="4381109"/>
              <a:ext cx="4779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E46003F0-D46F-406C-82E3-43AA004D61DE}"/>
                </a:ext>
              </a:extLst>
            </p:cNvPr>
            <p:cNvSpPr txBox="1"/>
            <p:nvPr/>
          </p:nvSpPr>
          <p:spPr>
            <a:xfrm>
              <a:off x="7854395" y="4213860"/>
              <a:ext cx="26394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Roboto" pitchFamily="2" charset="0"/>
                  <a:ea typeface="Roboto" pitchFamily="2" charset="0"/>
                </a:rPr>
                <a:t>vinicius@fiap.com.br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0CFAB307-605C-4BC7-B218-EABFCF9BE7B9}"/>
                </a:ext>
              </a:extLst>
            </p:cNvPr>
            <p:cNvSpPr txBox="1"/>
            <p:nvPr/>
          </p:nvSpPr>
          <p:spPr>
            <a:xfrm>
              <a:off x="7854395" y="4878112"/>
              <a:ext cx="3536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Roboto" pitchFamily="2" charset="0"/>
                  <a:ea typeface="Roboto" pitchFamily="2" charset="0"/>
                </a:rPr>
                <a:t>Adicionou o produto 12345 ao carrinho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54D67B4D-DA7F-4A61-8BA3-2D61C08FA998}"/>
                </a:ext>
              </a:extLst>
            </p:cNvPr>
            <p:cNvSpPr txBox="1"/>
            <p:nvPr/>
          </p:nvSpPr>
          <p:spPr>
            <a:xfrm>
              <a:off x="7854395" y="5455278"/>
              <a:ext cx="25871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Roboto" pitchFamily="2" charset="0"/>
                  <a:ea typeface="Roboto" pitchFamily="2" charset="0"/>
                </a:rPr>
                <a:t>Jan. 25, 2024 at 05:30 </a:t>
              </a:r>
              <a:r>
                <a:rPr lang="pt-BR" sz="1400" dirty="0" err="1">
                  <a:latin typeface="Roboto" pitchFamily="2" charset="0"/>
                  <a:ea typeface="Roboto" pitchFamily="2" charset="0"/>
                </a:rPr>
                <a:t>pm</a:t>
              </a:r>
              <a:endParaRPr lang="pt-BR" sz="14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7" name="Seta: para a Direita 46">
              <a:extLst>
                <a:ext uri="{FF2B5EF4-FFF2-40B4-BE49-F238E27FC236}">
                  <a16:creationId xmlns:a16="http://schemas.microsoft.com/office/drawing/2014/main" id="{309389E9-F0B8-455F-962C-871D752A5150}"/>
                </a:ext>
              </a:extLst>
            </p:cNvPr>
            <p:cNvSpPr/>
            <p:nvPr/>
          </p:nvSpPr>
          <p:spPr>
            <a:xfrm>
              <a:off x="2873743" y="4145280"/>
              <a:ext cx="1881137" cy="518103"/>
            </a:xfrm>
            <a:prstGeom prst="rightArrow">
              <a:avLst>
                <a:gd name="adj1" fmla="val 32931"/>
                <a:gd name="adj2" fmla="val 77169"/>
              </a:avLst>
            </a:prstGeom>
            <a:solidFill>
              <a:srgbClr val="F5F5F5"/>
            </a:solidFill>
            <a:ln w="12700"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9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endParaRPr>
            </a:p>
          </p:txBody>
        </p: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7998EC2E-1649-4CA1-A897-940C3D4EE01C}"/>
                </a:ext>
              </a:extLst>
            </p:cNvPr>
            <p:cNvCxnSpPr>
              <a:cxnSpLocks/>
            </p:cNvCxnSpPr>
            <p:nvPr/>
          </p:nvCxnSpPr>
          <p:spPr>
            <a:xfrm>
              <a:off x="10671297" y="1732880"/>
              <a:ext cx="0" cy="2962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>
              <a:extLst>
                <a:ext uri="{FF2B5EF4-FFF2-40B4-BE49-F238E27FC236}">
                  <a16:creationId xmlns:a16="http://schemas.microsoft.com/office/drawing/2014/main" id="{9CA0D01E-EFB0-4B10-B3A6-85B6071DD8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2727" y="1846217"/>
              <a:ext cx="0" cy="9056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5CA15377-164C-4B72-BED2-FCF1C314436C}"/>
                </a:ext>
              </a:extLst>
            </p:cNvPr>
            <p:cNvSpPr/>
            <p:nvPr/>
          </p:nvSpPr>
          <p:spPr>
            <a:xfrm>
              <a:off x="1889760" y="4080629"/>
              <a:ext cx="648000" cy="648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Roboto" pitchFamily="2" charset="0"/>
                  <a:ea typeface="Roboto" pitchFamily="2" charset="0"/>
                </a:rPr>
                <a:t>0</a:t>
              </a:r>
            </a:p>
          </p:txBody>
        </p:sp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D4EC02F2-C1B0-4574-A050-FF06E1E20157}"/>
                </a:ext>
              </a:extLst>
            </p:cNvPr>
            <p:cNvCxnSpPr>
              <a:cxnSpLocks/>
            </p:cNvCxnSpPr>
            <p:nvPr/>
          </p:nvCxnSpPr>
          <p:spPr>
            <a:xfrm>
              <a:off x="7307560" y="5008127"/>
              <a:ext cx="4779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>
              <a:extLst>
                <a:ext uri="{FF2B5EF4-FFF2-40B4-BE49-F238E27FC236}">
                  <a16:creationId xmlns:a16="http://schemas.microsoft.com/office/drawing/2014/main" id="{670CAA19-D24B-491E-B32C-F433124BCD8D}"/>
                </a:ext>
              </a:extLst>
            </p:cNvPr>
            <p:cNvCxnSpPr>
              <a:cxnSpLocks/>
            </p:cNvCxnSpPr>
            <p:nvPr/>
          </p:nvCxnSpPr>
          <p:spPr>
            <a:xfrm>
              <a:off x="7307560" y="5600310"/>
              <a:ext cx="4779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BCFD7B7E-B930-48B9-A6D7-0C0827B04476}"/>
                </a:ext>
              </a:extLst>
            </p:cNvPr>
            <p:cNvSpPr txBox="1"/>
            <p:nvPr/>
          </p:nvSpPr>
          <p:spPr>
            <a:xfrm>
              <a:off x="2851268" y="3960212"/>
              <a:ext cx="1494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rgbClr val="ED145B"/>
                  </a:solidFill>
                  <a:latin typeface="Roboto medium" pitchFamily="2" charset="0"/>
                  <a:ea typeface="Roboto medium" pitchFamily="2" charset="0"/>
                </a:rPr>
                <a:t>INFORMAÇÕES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03529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68740B4C0987B4D86879E800A26E446" ma:contentTypeVersion="15" ma:contentTypeDescription="Crie um novo documento." ma:contentTypeScope="" ma:versionID="ee4cd191cbf4558c715df92246d92f6a">
  <xsd:schema xmlns:xsd="http://www.w3.org/2001/XMLSchema" xmlns:xs="http://www.w3.org/2001/XMLSchema" xmlns:p="http://schemas.microsoft.com/office/2006/metadata/properties" xmlns:ns2="2220af93-035a-443f-80b0-3b9b401ad9a6" xmlns:ns3="d48fd270-4a57-47e1-b674-c7d4969804ad" targetNamespace="http://schemas.microsoft.com/office/2006/metadata/properties" ma:root="true" ma:fieldsID="109ea137a2eb25086a7f4c7056070476" ns2:_="" ns3:_="">
    <xsd:import namespace="2220af93-035a-443f-80b0-3b9b401ad9a6"/>
    <xsd:import namespace="d48fd270-4a57-47e1-b674-c7d4969804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20af93-035a-443f-80b0-3b9b401ad9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8fd270-4a57-47e1-b674-c7d4969804a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04c2c100-d553-4c8e-a0cc-71e94ec5782d}" ma:internalName="TaxCatchAll" ma:showField="CatchAllData" ma:web="d48fd270-4a57-47e1-b674-c7d4969804a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48fd270-4a57-47e1-b674-c7d4969804ad" xsi:nil="true"/>
    <lcf76f155ced4ddcb4097134ff3c332f xmlns="2220af93-035a-443f-80b0-3b9b401ad9a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5D20136-3AD4-4625-BB5B-C56C0F4AE610}"/>
</file>

<file path=customXml/itemProps2.xml><?xml version="1.0" encoding="utf-8"?>
<ds:datastoreItem xmlns:ds="http://schemas.openxmlformats.org/officeDocument/2006/customXml" ds:itemID="{CA751E13-4EAB-4BF7-A8BF-F34E1365EE50}"/>
</file>

<file path=customXml/itemProps3.xml><?xml version="1.0" encoding="utf-8"?>
<ds:datastoreItem xmlns:ds="http://schemas.openxmlformats.org/officeDocument/2006/customXml" ds:itemID="{EA002580-BACB-44C7-BB2D-AA685F74692D}"/>
</file>

<file path=docProps/app.xml><?xml version="1.0" encoding="utf-8"?>
<Properties xmlns="http://schemas.openxmlformats.org/officeDocument/2006/extended-properties" xmlns:vt="http://schemas.openxmlformats.org/officeDocument/2006/docPropsVTypes">
  <TotalTime>21529</TotalTime>
  <Words>631</Words>
  <Application>Microsoft Office PowerPoint</Application>
  <PresentationFormat>Widescreen</PresentationFormat>
  <Paragraphs>182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24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Gotham HTF</vt:lpstr>
      <vt:lpstr>Gotham HTF Book</vt:lpstr>
      <vt:lpstr>Roboto</vt:lpstr>
      <vt:lpstr>Roboto Bold</vt:lpstr>
      <vt:lpstr>Roboto light</vt:lpstr>
      <vt:lpstr>Roboto medium</vt:lpstr>
      <vt:lpstr>Tema do Office</vt:lpstr>
      <vt:lpstr>1_Tema do Office</vt:lpstr>
      <vt:lpstr>Apresentação do PowerPoint</vt:lpstr>
      <vt:lpstr>O QUE É?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/ APANCHE  FLINK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Vinícius Santos</dc:creator>
  <cp:lastModifiedBy>Tabata Chorwat</cp:lastModifiedBy>
  <cp:revision>28</cp:revision>
  <dcterms:created xsi:type="dcterms:W3CDTF">2024-01-24T15:28:20Z</dcterms:created>
  <dcterms:modified xsi:type="dcterms:W3CDTF">2024-04-29T14:06:06Z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0x010100968740B4C0987B4D86879E800A26E446</vt:lpwstr>
  </property>
</Properties>
</file>