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4" r:id="rId3"/>
    <p:sldId id="256" r:id="rId4"/>
    <p:sldId id="380" r:id="rId5"/>
    <p:sldId id="258" r:id="rId6"/>
    <p:sldId id="381" r:id="rId7"/>
    <p:sldId id="382" r:id="rId8"/>
    <p:sldId id="374" r:id="rId9"/>
    <p:sldId id="383" r:id="rId10"/>
    <p:sldId id="384" r:id="rId11"/>
    <p:sldId id="385" r:id="rId12"/>
    <p:sldId id="386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2E7FA-6DA5-467A-F5F5-136BDA6CD00D}" name="Thayse Tarossi" initials="TT" userId="5e783b4b369ff7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09E75-0AA2-4EBD-B8D4-AA31BB44CB84}" v="62" dt="2024-03-16T21:40:2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901AA-89B9-4002-A94C-092D5FD56600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5F04D-77EF-433E-B09F-FAB361C379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56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0D7CE-2814-0EAC-CA2B-313310406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4CBB8-D221-E44E-C4A3-6AFF03A3A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C602A-32F2-8A98-DA41-4AE5238A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08992-11F9-A88C-AAA6-ED80FEDA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AC642C-C76A-6761-87E0-6E55911D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94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4706A-E4CB-4167-946D-5010DEAA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34862B-C675-F0F6-5C6D-B995F340D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4CA5EF-1C6E-0AA0-9118-B871568B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61053-E094-9A9A-1B9D-C162C15E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0F5E95-9199-BAD3-D699-1974F7F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AE113C-756C-888E-A158-875A016E8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FCFDA9-1FC5-59F5-C069-115A151A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2ECBF-D67C-F326-FADE-BB6D014F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E0DB-B7C4-A7EC-4BD6-980B0609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69F39-3828-C9AA-E263-A542BCBF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90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55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75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77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6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4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044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557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8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D781F-3033-AF03-8163-B3594D94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AD7DB-6B50-66C3-A1B0-E68905D6E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6F382-FB95-30AC-F42D-11960997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15020D-9F75-442B-2113-6B197C0E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3430EF-CF81-ED29-1A60-0793E6FF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07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31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280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19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6A985-30E4-C488-5709-C8EAB127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C0BE6-2F6B-1B39-EB17-F8844106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904F8D-AA17-4D4C-92F6-21EF4ECD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E3B5B-6F3F-2F1D-C5AE-42009A6A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44B50-489D-0FF7-D614-E138CA8B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6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A84FC-32BB-1A06-41C3-34216C5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75EC8-2C07-D516-96AA-19EFAF2A8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6BD29-E938-5F00-608E-D378CDF8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6E054-EE86-43DE-CEAF-195609C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9B0FF9-19B4-61F3-A321-8F012439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38D2BA-FB1B-A60D-3A81-E27B488D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E5FBB-36A7-F04C-3C53-FD8C7C1E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FD2B44-F1E9-AA03-B264-667D7AE1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249E8-B738-EC2E-6F4D-784911C2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A7B26B-8D2B-9A13-AC21-166ACB869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1B6E04C-CA5D-F21D-5426-23FB17BAC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3CA1E9-BD6C-C7BE-3D9A-E01F97D6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16C43E-43F7-AE87-B8D1-6839ACBE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F40D9A-B309-D462-C19F-78076622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44C68-2B08-7880-5192-0C2BD6A8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8941CE-FD69-C416-24D9-E4C509F8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38E65-7881-B458-6F7A-7CD2AEC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F7C686-8230-EA13-6617-732B08D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21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49E359-CF74-2305-7949-7C87F34B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01A28A-4845-AC30-12D0-8D83A617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37F63F-0B1B-FD72-023A-4CD10A53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6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D6247-7D2A-BFAE-AB10-A1762E2B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906F0-0257-01E6-FFB3-8743F469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5A51E-8895-9E2A-17BC-6FD42B995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B9547-77FF-6B57-5C6A-1D2F048F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81616-D866-B80D-A6B6-3AF2654F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3C69EE-A6B8-F332-EE2F-80094054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83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1EF43-98BF-9040-5F10-6F31EBF4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FEF63D-1468-F3DB-03CE-3E054198F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C8956-7F1F-CEBF-302C-9833CC214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1AE22E-5BB1-A5D9-99E5-5EB2F30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97AEED-5344-513A-88F8-991A2317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15500C-E7AD-79BB-A31C-9677DEDF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64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4F93E3-49DA-7181-7244-2D62795F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689549-04B3-D6EE-5532-806BF31F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EE1F2B-02E8-8F01-367B-D2919E1B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B5E43-B840-4499-B015-EE00A85BDD11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1BD7B-AC54-9F11-E9F4-08B802514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1987DE-382D-E5D2-7C68-EF2787896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514D0-2F79-45B9-B226-15595D270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5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3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F1B788-3E0D-4CF2-8125-85FF0B0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01C231-B0CF-4F60-8D57-AE4AC476CB5C}"/>
              </a:ext>
            </a:extLst>
          </p:cNvPr>
          <p:cNvSpPr txBox="1"/>
          <p:nvPr/>
        </p:nvSpPr>
        <p:spPr>
          <a:xfrm>
            <a:off x="992666" y="2037903"/>
            <a:ext cx="93740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5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Big Data Pipelines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EB35A-3761-423D-8526-92BCD0EDD983}"/>
              </a:ext>
            </a:extLst>
          </p:cNvPr>
          <p:cNvSpPr txBox="1"/>
          <p:nvPr/>
        </p:nvSpPr>
        <p:spPr>
          <a:xfrm>
            <a:off x="939500" y="2680770"/>
            <a:ext cx="8975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FERRAMENTAS ETL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28DB0-8C94-48CA-9267-B9ABABBF78D2}"/>
              </a:ext>
            </a:extLst>
          </p:cNvPr>
          <p:cNvSpPr txBox="1"/>
          <p:nvPr/>
        </p:nvSpPr>
        <p:spPr>
          <a:xfrm>
            <a:off x="974944" y="5781931"/>
            <a:ext cx="396890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5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Vinicius dos Santos</a:t>
            </a:r>
          </a:p>
        </p:txBody>
      </p:sp>
    </p:spTree>
    <p:extLst>
      <p:ext uri="{BB962C8B-B14F-4D97-AF65-F5344CB8AC3E}">
        <p14:creationId xmlns:p14="http://schemas.microsoft.com/office/powerpoint/2010/main" val="424807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67FD03A-45E4-48BC-8AA9-F8891A32E11A}"/>
              </a:ext>
            </a:extLst>
          </p:cNvPr>
          <p:cNvGrpSpPr/>
          <p:nvPr/>
        </p:nvGrpSpPr>
        <p:grpSpPr>
          <a:xfrm>
            <a:off x="1165961" y="2502525"/>
            <a:ext cx="10200539" cy="1446550"/>
            <a:chOff x="1165961" y="1029968"/>
            <a:chExt cx="10200539" cy="144655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DD42094-4C52-4300-82FB-3D94AEA45B07}"/>
                </a:ext>
              </a:extLst>
            </p:cNvPr>
            <p:cNvSpPr txBox="1"/>
            <p:nvPr/>
          </p:nvSpPr>
          <p:spPr>
            <a:xfrm>
              <a:off x="1165961" y="1060746"/>
              <a:ext cx="383865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O QUE SÃO FLOWFILES?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243636" y="1029968"/>
              <a:ext cx="51228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No Apache </a:t>
              </a:r>
              <a:r>
                <a:rPr kumimoji="0" lang="pt-B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NiFi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, os </a:t>
              </a:r>
              <a:r>
                <a:rPr kumimoji="0" lang="pt-B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FlowFiles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são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 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unidade básica de trabalho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. Eles representam cada arquivo ou bloco de dados que transita pelo fluxo de 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3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4FF1A8F-8843-4F32-BAF9-9D07BB0EAF84}"/>
              </a:ext>
            </a:extLst>
          </p:cNvPr>
          <p:cNvGrpSpPr/>
          <p:nvPr/>
        </p:nvGrpSpPr>
        <p:grpSpPr>
          <a:xfrm>
            <a:off x="709980" y="1106482"/>
            <a:ext cx="10987940" cy="4645037"/>
            <a:chOff x="746860" y="1035102"/>
            <a:chExt cx="10987940" cy="464503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DD42094-4C52-4300-82FB-3D94AEA45B07}"/>
                </a:ext>
              </a:extLst>
            </p:cNvPr>
            <p:cNvSpPr txBox="1"/>
            <p:nvPr/>
          </p:nvSpPr>
          <p:spPr>
            <a:xfrm>
              <a:off x="746860" y="1035102"/>
              <a:ext cx="480303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COMPONENTES </a:t>
              </a:r>
              <a:r>
                <a:rPr kumimoji="0" lang="pt-BR" sz="4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</a:rPr>
                <a:t>PRINCIPAIS</a:t>
              </a:r>
              <a:r>
                <a:rPr kumimoji="0" lang="pt-BR" sz="4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	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015036" y="1139135"/>
              <a:ext cx="320516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Atributos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C52C18C-E815-455B-910A-C74DFFE35347}"/>
                </a:ext>
              </a:extLst>
            </p:cNvPr>
            <p:cNvSpPr txBox="1"/>
            <p:nvPr/>
          </p:nvSpPr>
          <p:spPr>
            <a:xfrm>
              <a:off x="6015036" y="1532835"/>
              <a:ext cx="57197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S</a:t>
              </a:r>
              <a:r>
                <a:rPr kumimoji="0" lang="pt-B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ão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um conjunto de pares de 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chave-valor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que armazenam metadados sobre o </a:t>
              </a:r>
              <a:r>
                <a:rPr kumimoji="0" lang="pt-B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FlowFile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, como nome do arquivo,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tamanho e qualquer outro dado que seja relevante para o processamento do fluxo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0E3FA73-6064-4421-A738-9DE1D784414D}"/>
                </a:ext>
              </a:extLst>
            </p:cNvPr>
            <p:cNvSpPr txBox="1"/>
            <p:nvPr/>
          </p:nvSpPr>
          <p:spPr>
            <a:xfrm>
              <a:off x="6015036" y="3501335"/>
              <a:ext cx="320516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Conteúdo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A541FD1-953F-454C-9AB3-B3CC0B71E450}"/>
                </a:ext>
              </a:extLst>
            </p:cNvPr>
            <p:cNvSpPr txBox="1"/>
            <p:nvPr/>
          </p:nvSpPr>
          <p:spPr>
            <a:xfrm>
              <a:off x="6015036" y="3895035"/>
              <a:ext cx="519906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É o próprio dado que está sendo processado, podendo ser qualquer coisa desde texto simples até um conjunto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de bytes binários, como uma imagem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ou vídeo</a:t>
              </a: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80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asticsearch Logo PNG vector in SVG, PDF, AI, CDR format">
            <a:extLst>
              <a:ext uri="{FF2B5EF4-FFF2-40B4-BE49-F238E27FC236}">
                <a16:creationId xmlns:a16="http://schemas.microsoft.com/office/drawing/2014/main" id="{E38FFCEA-B67F-2155-F4F9-BA51648CA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0" t="9289" r="25777" b="9672"/>
          <a:stretch/>
        </p:blipFill>
        <p:spPr bwMode="auto">
          <a:xfrm>
            <a:off x="4670323" y="2477728"/>
            <a:ext cx="2792361" cy="31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A7AEC9-4E12-005D-9656-351E953B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040" y="1149452"/>
            <a:ext cx="9144000" cy="929053"/>
          </a:xfrm>
        </p:spPr>
        <p:txBody>
          <a:bodyPr anchor="ctr">
            <a:normAutofit/>
          </a:bodyPr>
          <a:lstStyle/>
          <a:p>
            <a:r>
              <a:rPr lang="pt-BR" sz="4200" dirty="0">
                <a:latin typeface="Gotham HTF Book" pitchFamily="50" charset="0"/>
              </a:rPr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338738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165961" y="933502"/>
            <a:ext cx="5927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OS DIFERENCIAIS DO ELASTICSEARCH	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3223BDA-8632-4AA0-A3AD-2399600BDC53}"/>
              </a:ext>
            </a:extLst>
          </p:cNvPr>
          <p:cNvGrpSpPr/>
          <p:nvPr/>
        </p:nvGrpSpPr>
        <p:grpSpPr>
          <a:xfrm>
            <a:off x="6543193" y="2769440"/>
            <a:ext cx="4670673" cy="3145120"/>
            <a:chOff x="4551985" y="2946421"/>
            <a:chExt cx="4670673" cy="314512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1467240-BAC0-44D1-A67B-333A7C95A36C}"/>
                </a:ext>
              </a:extLst>
            </p:cNvPr>
            <p:cNvGrpSpPr/>
            <p:nvPr/>
          </p:nvGrpSpPr>
          <p:grpSpPr>
            <a:xfrm>
              <a:off x="4551985" y="2946421"/>
              <a:ext cx="2773047" cy="502766"/>
              <a:chOff x="7759337" y="1316704"/>
              <a:chExt cx="3327656" cy="603319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23F26C55-135E-49B8-A7AF-727A7A88BB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39" t="59999" r="55057" b="34111"/>
              <a:stretch/>
            </p:blipFill>
            <p:spPr>
              <a:xfrm>
                <a:off x="7759337" y="1358537"/>
                <a:ext cx="522514" cy="496389"/>
              </a:xfrm>
              <a:prstGeom prst="rect">
                <a:avLst/>
              </a:prstGeom>
            </p:spPr>
          </p:pic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79DD7A8-B5CD-44BE-8DDC-02960E868E07}"/>
                  </a:ext>
                </a:extLst>
              </p:cNvPr>
              <p:cNvSpPr txBox="1"/>
              <p:nvPr/>
            </p:nvSpPr>
            <p:spPr>
              <a:xfrm>
                <a:off x="8461753" y="1316704"/>
                <a:ext cx="2625240" cy="60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Performance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682EDCB-1C68-4CA5-819E-A9998846AF1F}"/>
                </a:ext>
              </a:extLst>
            </p:cNvPr>
            <p:cNvGrpSpPr/>
            <p:nvPr/>
          </p:nvGrpSpPr>
          <p:grpSpPr>
            <a:xfrm>
              <a:off x="4551985" y="3690395"/>
              <a:ext cx="3107343" cy="502766"/>
              <a:chOff x="7759337" y="1316704"/>
              <a:chExt cx="3728811" cy="603319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1160C16-8199-46CF-BA9D-2C14806555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39" t="59999" r="55057" b="34111"/>
              <a:stretch/>
            </p:blipFill>
            <p:spPr>
              <a:xfrm>
                <a:off x="7759337" y="1358537"/>
                <a:ext cx="522514" cy="496389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E02871E-4E0E-4707-9A32-F9B4DE782912}"/>
                  </a:ext>
                </a:extLst>
              </p:cNvPr>
              <p:cNvSpPr txBox="1"/>
              <p:nvPr/>
            </p:nvSpPr>
            <p:spPr>
              <a:xfrm>
                <a:off x="8461752" y="1316704"/>
                <a:ext cx="3026396" cy="60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Escalabilidade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DE0C81E-931A-41E8-87D1-86E64B3CB4CB}"/>
                </a:ext>
              </a:extLst>
            </p:cNvPr>
            <p:cNvGrpSpPr/>
            <p:nvPr/>
          </p:nvGrpSpPr>
          <p:grpSpPr>
            <a:xfrm>
              <a:off x="4551986" y="4434369"/>
              <a:ext cx="2910699" cy="502766"/>
              <a:chOff x="7759337" y="1316704"/>
              <a:chExt cx="3492838" cy="603319"/>
            </a:xfrm>
          </p:grpSpPr>
          <p:pic>
            <p:nvPicPr>
              <p:cNvPr id="20" name="Imagem 19">
                <a:extLst>
                  <a:ext uri="{FF2B5EF4-FFF2-40B4-BE49-F238E27FC236}">
                    <a16:creationId xmlns:a16="http://schemas.microsoft.com/office/drawing/2014/main" id="{74C4347A-D7D5-49AF-85EC-BE63935BAA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39" t="59999" r="55057" b="34111"/>
              <a:stretch/>
            </p:blipFill>
            <p:spPr>
              <a:xfrm>
                <a:off x="7759337" y="1358537"/>
                <a:ext cx="522514" cy="496389"/>
              </a:xfrm>
              <a:prstGeom prst="rect">
                <a:avLst/>
              </a:prstGeom>
            </p:spPr>
          </p:pic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007307E-4E23-4364-8D8A-1AC733246D7A}"/>
                  </a:ext>
                </a:extLst>
              </p:cNvPr>
              <p:cNvSpPr txBox="1"/>
              <p:nvPr/>
            </p:nvSpPr>
            <p:spPr>
              <a:xfrm>
                <a:off x="8461753" y="1316704"/>
                <a:ext cx="2790422" cy="60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Facilidade</a:t>
                </a: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E31DC1E6-B602-4215-93A3-6F7CD2698F19}"/>
                </a:ext>
              </a:extLst>
            </p:cNvPr>
            <p:cNvGrpSpPr/>
            <p:nvPr/>
          </p:nvGrpSpPr>
          <p:grpSpPr>
            <a:xfrm>
              <a:off x="4551985" y="5178342"/>
              <a:ext cx="4670673" cy="913199"/>
              <a:chOff x="7759337" y="1316704"/>
              <a:chExt cx="5604807" cy="1095838"/>
            </a:xfrm>
          </p:grpSpPr>
          <p:pic>
            <p:nvPicPr>
              <p:cNvPr id="23" name="Imagem 22">
                <a:extLst>
                  <a:ext uri="{FF2B5EF4-FFF2-40B4-BE49-F238E27FC236}">
                    <a16:creationId xmlns:a16="http://schemas.microsoft.com/office/drawing/2014/main" id="{0B4FACF2-00A3-4950-8634-2198251B03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439" t="59999" r="55057" b="34111"/>
              <a:stretch/>
            </p:blipFill>
            <p:spPr>
              <a:xfrm>
                <a:off x="7759337" y="1358537"/>
                <a:ext cx="522514" cy="496389"/>
              </a:xfrm>
              <a:prstGeom prst="rect">
                <a:avLst/>
              </a:prstGeom>
            </p:spPr>
          </p:pic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69126997-B605-4D2A-B383-E55E69FF457B}"/>
                  </a:ext>
                </a:extLst>
              </p:cNvPr>
              <p:cNvSpPr txBox="1"/>
              <p:nvPr/>
            </p:nvSpPr>
            <p:spPr>
              <a:xfrm>
                <a:off x="8461753" y="1316704"/>
                <a:ext cx="4902391" cy="109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3809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6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5F5F5"/>
                    </a:solidFill>
                    <a:effectLst/>
                    <a:uLnTx/>
                    <a:uFillTx/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rPr>
                  <a:t>Integração com ferramentas de mercado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66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2215C6-0249-43C7-9E24-E7E942210E53}"/>
              </a:ext>
            </a:extLst>
          </p:cNvPr>
          <p:cNvSpPr txBox="1"/>
          <p:nvPr/>
        </p:nvSpPr>
        <p:spPr>
          <a:xfrm>
            <a:off x="3132412" y="933502"/>
            <a:ext cx="5927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O TRIO ELK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38FB04D-C847-462B-93FF-209CC9BEA2B0}"/>
              </a:ext>
            </a:extLst>
          </p:cNvPr>
          <p:cNvGrpSpPr/>
          <p:nvPr/>
        </p:nvGrpSpPr>
        <p:grpSpPr>
          <a:xfrm>
            <a:off x="7749244" y="2408904"/>
            <a:ext cx="3259132" cy="3011376"/>
            <a:chOff x="7572264" y="2408904"/>
            <a:chExt cx="3259132" cy="3011376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286FD56-9840-4701-A403-050C69CE64AC}"/>
                </a:ext>
              </a:extLst>
            </p:cNvPr>
            <p:cNvGrpSpPr/>
            <p:nvPr/>
          </p:nvGrpSpPr>
          <p:grpSpPr>
            <a:xfrm>
              <a:off x="7643417" y="2408904"/>
              <a:ext cx="3116826" cy="2094271"/>
              <a:chOff x="7787148" y="2408904"/>
              <a:chExt cx="3116826" cy="2094271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61BFC6DF-12E6-44C3-BC0F-1A97D4C7E725}"/>
                  </a:ext>
                </a:extLst>
              </p:cNvPr>
              <p:cNvSpPr/>
              <p:nvPr/>
            </p:nvSpPr>
            <p:spPr>
              <a:xfrm>
                <a:off x="7787148" y="2408904"/>
                <a:ext cx="3116826" cy="2094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054" name="Picture 6" descr="Kibana Logo PNG vector in SVG, PDF, AI, CDR format">
                <a:extLst>
                  <a:ext uri="{FF2B5EF4-FFF2-40B4-BE49-F238E27FC236}">
                    <a16:creationId xmlns:a16="http://schemas.microsoft.com/office/drawing/2014/main" id="{180EE3C2-B184-DBCC-E2F7-E5613C82F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27" t="33508" r="14773" b="33246"/>
              <a:stretch/>
            </p:blipFill>
            <p:spPr bwMode="auto">
              <a:xfrm>
                <a:off x="8106616" y="3018753"/>
                <a:ext cx="2477891" cy="8745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0492110-E850-3A59-30C9-20C4EFBEAA6E}"/>
                </a:ext>
              </a:extLst>
            </p:cNvPr>
            <p:cNvSpPr txBox="1"/>
            <p:nvPr/>
          </p:nvSpPr>
          <p:spPr>
            <a:xfrm>
              <a:off x="7572264" y="4773949"/>
              <a:ext cx="3259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Visualização </a:t>
              </a:r>
            </a:p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e indicadores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B624487-2280-4E5A-AB0B-BA37529163B7}"/>
              </a:ext>
            </a:extLst>
          </p:cNvPr>
          <p:cNvGrpSpPr/>
          <p:nvPr/>
        </p:nvGrpSpPr>
        <p:grpSpPr>
          <a:xfrm>
            <a:off x="4485517" y="2408904"/>
            <a:ext cx="3259132" cy="3011376"/>
            <a:chOff x="4466435" y="2408904"/>
            <a:chExt cx="3259132" cy="3011376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4F50A1F3-2962-4564-9A8B-94284D37439E}"/>
                </a:ext>
              </a:extLst>
            </p:cNvPr>
            <p:cNvGrpSpPr/>
            <p:nvPr/>
          </p:nvGrpSpPr>
          <p:grpSpPr>
            <a:xfrm>
              <a:off x="4537588" y="2408904"/>
              <a:ext cx="3116826" cy="2094271"/>
              <a:chOff x="4522838" y="2408904"/>
              <a:chExt cx="3116826" cy="2094271"/>
            </a:xfrm>
          </p:grpSpPr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720A0BEC-EA32-4ACE-B8BA-4FECA421AA50}"/>
                  </a:ext>
                </a:extLst>
              </p:cNvPr>
              <p:cNvSpPr/>
              <p:nvPr/>
            </p:nvSpPr>
            <p:spPr>
              <a:xfrm>
                <a:off x="4522838" y="2408904"/>
                <a:ext cx="3116826" cy="2094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052" name="Picture 4" descr="Elasticsearch-Logo-Color-V-sm - Waldemar Neto - Software Engineering  Waldemar Neto – Software Engineering">
                <a:extLst>
                  <a:ext uri="{FF2B5EF4-FFF2-40B4-BE49-F238E27FC236}">
                    <a16:creationId xmlns:a16="http://schemas.microsoft.com/office/drawing/2014/main" id="{8D08FB17-ACED-B14F-A267-80BA67FCD3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00" t="12465" r="36584" b="28611"/>
              <a:stretch/>
            </p:blipFill>
            <p:spPr bwMode="auto">
              <a:xfrm>
                <a:off x="5373960" y="2650209"/>
                <a:ext cx="1414582" cy="1611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7745523-7E4D-49B2-BB6E-07E362AD7CED}"/>
                </a:ext>
              </a:extLst>
            </p:cNvPr>
            <p:cNvSpPr txBox="1"/>
            <p:nvPr/>
          </p:nvSpPr>
          <p:spPr>
            <a:xfrm>
              <a:off x="4466435" y="4773949"/>
              <a:ext cx="3259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Processamento, </a:t>
              </a:r>
            </a:p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buscas e análise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0E75907-38D2-45DA-A806-664A621E1D18}"/>
              </a:ext>
            </a:extLst>
          </p:cNvPr>
          <p:cNvGrpSpPr/>
          <p:nvPr/>
        </p:nvGrpSpPr>
        <p:grpSpPr>
          <a:xfrm>
            <a:off x="1221789" y="2408904"/>
            <a:ext cx="3259132" cy="3011376"/>
            <a:chOff x="1398769" y="2408904"/>
            <a:chExt cx="3259132" cy="3011376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9C5BA723-1574-430A-9038-E7075E598CAF}"/>
                </a:ext>
              </a:extLst>
            </p:cNvPr>
            <p:cNvGrpSpPr/>
            <p:nvPr/>
          </p:nvGrpSpPr>
          <p:grpSpPr>
            <a:xfrm>
              <a:off x="1469922" y="2408904"/>
              <a:ext cx="3116826" cy="2094271"/>
              <a:chOff x="1229032" y="2408904"/>
              <a:chExt cx="3116826" cy="2094271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024858B1-9618-48E3-8AA0-B44DF7841E8C}"/>
                  </a:ext>
                </a:extLst>
              </p:cNvPr>
              <p:cNvSpPr/>
              <p:nvPr/>
            </p:nvSpPr>
            <p:spPr>
              <a:xfrm>
                <a:off x="1229032" y="2408904"/>
                <a:ext cx="3116826" cy="2094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050" name="Picture 2" descr="Gerenciamento de log: conheça as 12 ferramentas mais populares">
                <a:extLst>
                  <a:ext uri="{FF2B5EF4-FFF2-40B4-BE49-F238E27FC236}">
                    <a16:creationId xmlns:a16="http://schemas.microsoft.com/office/drawing/2014/main" id="{D35AAFEA-1A57-B347-0E00-08EE4C982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981" t="10325" r="15260" b="9025"/>
              <a:stretch/>
            </p:blipFill>
            <p:spPr bwMode="auto">
              <a:xfrm>
                <a:off x="1842709" y="2743464"/>
                <a:ext cx="1889473" cy="1425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348C3AB-1A5D-4050-8729-F01FA1C09FE1}"/>
                </a:ext>
              </a:extLst>
            </p:cNvPr>
            <p:cNvSpPr txBox="1"/>
            <p:nvPr/>
          </p:nvSpPr>
          <p:spPr>
            <a:xfrm>
              <a:off x="1398769" y="4773949"/>
              <a:ext cx="3259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Coleta e </a:t>
              </a:r>
            </a:p>
            <a:p>
              <a:pPr algn="ctr"/>
              <a:r>
                <a:rPr lang="pt-BR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transformação</a:t>
              </a:r>
            </a:p>
          </p:txBody>
        </p:sp>
      </p:grp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6FDC0EEE-C5EC-48A7-A01C-03B011BB7CED}"/>
              </a:ext>
            </a:extLst>
          </p:cNvPr>
          <p:cNvSpPr/>
          <p:nvPr/>
        </p:nvSpPr>
        <p:spPr>
          <a:xfrm>
            <a:off x="7423355" y="3185650"/>
            <a:ext cx="688258" cy="530943"/>
          </a:xfrm>
          <a:prstGeom prst="rightArrow">
            <a:avLst>
              <a:gd name="adj1" fmla="val 50000"/>
              <a:gd name="adj2" fmla="val 71622"/>
            </a:avLst>
          </a:prstGeom>
          <a:solidFill>
            <a:schemeClr val="bg1"/>
          </a:solidFill>
          <a:ln w="19050"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22CD3D7B-6BF6-4296-BC6D-87E9EB2CB417}"/>
              </a:ext>
            </a:extLst>
          </p:cNvPr>
          <p:cNvSpPr/>
          <p:nvPr/>
        </p:nvSpPr>
        <p:spPr>
          <a:xfrm>
            <a:off x="4159044" y="3185650"/>
            <a:ext cx="688258" cy="530943"/>
          </a:xfrm>
          <a:prstGeom prst="rightArrow">
            <a:avLst>
              <a:gd name="adj1" fmla="val 50000"/>
              <a:gd name="adj2" fmla="val 71622"/>
            </a:avLst>
          </a:prstGeom>
          <a:solidFill>
            <a:schemeClr val="bg1"/>
          </a:solidFill>
          <a:ln w="19050"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1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8200329E-780B-4C8D-A2DA-AA02F5F1D667}"/>
              </a:ext>
            </a:extLst>
          </p:cNvPr>
          <p:cNvGrpSpPr/>
          <p:nvPr/>
        </p:nvGrpSpPr>
        <p:grpSpPr>
          <a:xfrm>
            <a:off x="1241023" y="852666"/>
            <a:ext cx="9709954" cy="5152669"/>
            <a:chOff x="1222078" y="818252"/>
            <a:chExt cx="9709954" cy="5152669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DD42094-4C52-4300-82FB-3D94AEA45B07}"/>
                </a:ext>
              </a:extLst>
            </p:cNvPr>
            <p:cNvSpPr txBox="1"/>
            <p:nvPr/>
          </p:nvSpPr>
          <p:spPr>
            <a:xfrm>
              <a:off x="1222078" y="818252"/>
              <a:ext cx="843319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8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COMO OS </a:t>
              </a:r>
            </a:p>
            <a:p>
              <a:pPr marL="0" marR="0" lvl="0" indent="0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8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DADOS SÃO </a:t>
              </a:r>
            </a:p>
            <a:p>
              <a:pPr marL="0" marR="0" lvl="0" indent="0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8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" pitchFamily="50" charset="0"/>
                  <a:ea typeface="Roboto light" panose="02000000000000000000" pitchFamily="2" charset="0"/>
                </a:rPr>
                <a:t>ARMAZENADOS</a:t>
              </a:r>
              <a:r>
                <a:rPr kumimoji="0" lang="pt-BR" sz="38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Gotham HTF Book" pitchFamily="50" charset="0"/>
                  <a:ea typeface="Roboto light" panose="02000000000000000000" pitchFamily="2" charset="0"/>
                  <a:cs typeface="+mn-cs"/>
                </a:rPr>
                <a:t>?	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80DE6676-B0E7-4412-8530-33AEDFDDF07A}"/>
                </a:ext>
              </a:extLst>
            </p:cNvPr>
            <p:cNvGrpSpPr/>
            <p:nvPr/>
          </p:nvGrpSpPr>
          <p:grpSpPr>
            <a:xfrm>
              <a:off x="2137076" y="1929863"/>
              <a:ext cx="8794956" cy="4041058"/>
              <a:chOff x="2756508" y="1733218"/>
              <a:chExt cx="8794956" cy="4041058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C6050FA3-87E9-4B3C-B376-49C48C24A89B}"/>
                  </a:ext>
                </a:extLst>
              </p:cNvPr>
              <p:cNvSpPr/>
              <p:nvPr/>
            </p:nvSpPr>
            <p:spPr>
              <a:xfrm>
                <a:off x="2756508" y="2706611"/>
                <a:ext cx="3603524" cy="2094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BCEBBC8-18DB-42AA-B69A-B2A318923D17}"/>
                  </a:ext>
                </a:extLst>
              </p:cNvPr>
              <p:cNvSpPr txBox="1"/>
              <p:nvPr/>
            </p:nvSpPr>
            <p:spPr>
              <a:xfrm>
                <a:off x="3053307" y="3153582"/>
                <a:ext cx="304442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Roboto medium" pitchFamily="2" charset="0"/>
                    <a:ea typeface="Roboto medium" pitchFamily="2" charset="0"/>
                  </a:rPr>
                  <a:t>{</a:t>
                </a:r>
              </a:p>
              <a:p>
                <a:r>
                  <a:rPr lang="pt-BR" dirty="0">
                    <a:latin typeface="Roboto medium" pitchFamily="2" charset="0"/>
                    <a:ea typeface="Roboto medium" pitchFamily="2" charset="0"/>
                  </a:rPr>
                  <a:t>	"nome": "José",</a:t>
                </a:r>
              </a:p>
              <a:p>
                <a:r>
                  <a:rPr lang="pt-BR" dirty="0">
                    <a:latin typeface="Roboto medium" pitchFamily="2" charset="0"/>
                    <a:ea typeface="Roboto medium" pitchFamily="2" charset="0"/>
                  </a:rPr>
                  <a:t>	"faculdade": "FIAP"</a:t>
                </a:r>
              </a:p>
              <a:p>
                <a:r>
                  <a:rPr lang="pt-BR" dirty="0">
                    <a:latin typeface="Roboto medium" pitchFamily="2" charset="0"/>
                    <a:ea typeface="Roboto medium" pitchFamily="2" charset="0"/>
                  </a:rPr>
                  <a:t>}</a:t>
                </a:r>
              </a:p>
            </p:txBody>
          </p:sp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C72EE3C-9DD8-4BCE-A4C9-A0B2C28DC6D8}"/>
                  </a:ext>
                </a:extLst>
              </p:cNvPr>
              <p:cNvGrpSpPr/>
              <p:nvPr/>
            </p:nvGrpSpPr>
            <p:grpSpPr>
              <a:xfrm>
                <a:off x="6561592" y="1733218"/>
                <a:ext cx="4989872" cy="4041058"/>
                <a:chOff x="5245509" y="2064775"/>
                <a:chExt cx="4989872" cy="4041058"/>
              </a:xfrm>
            </p:grpSpPr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C859B81C-3F6B-4AA4-84C4-96C8C8D792A1}"/>
                    </a:ext>
                  </a:extLst>
                </p:cNvPr>
                <p:cNvSpPr/>
                <p:nvPr/>
              </p:nvSpPr>
              <p:spPr>
                <a:xfrm>
                  <a:off x="5245509" y="2064775"/>
                  <a:ext cx="4989872" cy="4041058"/>
                </a:xfrm>
                <a:prstGeom prst="roundRect">
                  <a:avLst>
                    <a:gd name="adj" fmla="val 11071"/>
                  </a:avLst>
                </a:prstGeom>
                <a:solidFill>
                  <a:schemeClr val="bg1"/>
                </a:solidFill>
                <a:ln>
                  <a:solidFill>
                    <a:srgbClr val="ED145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A1D04CC1-AED5-4102-B51B-46E9A2A19A62}"/>
                    </a:ext>
                  </a:extLst>
                </p:cNvPr>
                <p:cNvSpPr txBox="1"/>
                <p:nvPr/>
              </p:nvSpPr>
              <p:spPr>
                <a:xfrm>
                  <a:off x="5773817" y="2238645"/>
                  <a:ext cx="3933256" cy="36933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{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"_index": "aluno",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"_tipo": "_</a:t>
                  </a:r>
                  <a:r>
                    <a:rPr lang="pt-BR" dirty="0" err="1">
                      <a:latin typeface="Roboto medium" pitchFamily="2" charset="0"/>
                      <a:ea typeface="Roboto medium" pitchFamily="2" charset="0"/>
                    </a:rPr>
                    <a:t>doc</a:t>
                  </a:r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"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"id": "12345",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</a:t>
                  </a:r>
                  <a:r>
                    <a:rPr lang="pt-BR" dirty="0" err="1">
                      <a:latin typeface="Roboto medium" pitchFamily="2" charset="0"/>
                      <a:ea typeface="Roboto medium" pitchFamily="2" charset="0"/>
                    </a:rPr>
                    <a:t>version</a:t>
                  </a:r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": 1,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</a:t>
                  </a:r>
                  <a:r>
                    <a:rPr lang="pt-BR" dirty="0" err="1">
                      <a:latin typeface="Roboto medium" pitchFamily="2" charset="0"/>
                      <a:ea typeface="Roboto medium" pitchFamily="2" charset="0"/>
                    </a:rPr>
                    <a:t>seq_no</a:t>
                  </a:r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": 0,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</a:t>
                  </a:r>
                  <a:r>
                    <a:rPr lang="pt-BR" dirty="0" err="1">
                      <a:latin typeface="Roboto medium" pitchFamily="2" charset="0"/>
                      <a:ea typeface="Roboto medium" pitchFamily="2" charset="0"/>
                    </a:rPr>
                    <a:t>primary_term</a:t>
                  </a:r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": 1,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"_</a:t>
                  </a:r>
                  <a:r>
                    <a:rPr lang="pt-BR" dirty="0" err="1">
                      <a:latin typeface="Roboto medium" pitchFamily="2" charset="0"/>
                      <a:ea typeface="Roboto medium" pitchFamily="2" charset="0"/>
                    </a:rPr>
                    <a:t>source</a:t>
                  </a:r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": {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	"nome": "José",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	"faculdade": "FIAP"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}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	</a:t>
                  </a:r>
                </a:p>
                <a:p>
                  <a:r>
                    <a:rPr lang="pt-BR" dirty="0">
                      <a:latin typeface="Roboto medium" pitchFamily="2" charset="0"/>
                      <a:ea typeface="Roboto medium" pitchFamily="2" charset="0"/>
                    </a:rPr>
                    <a:t>}</a:t>
                  </a:r>
                </a:p>
              </p:txBody>
            </p:sp>
          </p:grpSp>
          <p:sp>
            <p:nvSpPr>
              <p:cNvPr id="30" name="Seta: para a Direita 29">
                <a:extLst>
                  <a:ext uri="{FF2B5EF4-FFF2-40B4-BE49-F238E27FC236}">
                    <a16:creationId xmlns:a16="http://schemas.microsoft.com/office/drawing/2014/main" id="{C2906089-9845-4752-A445-FEF7EC4E6CE0}"/>
                  </a:ext>
                </a:extLst>
              </p:cNvPr>
              <p:cNvSpPr/>
              <p:nvPr/>
            </p:nvSpPr>
            <p:spPr>
              <a:xfrm>
                <a:off x="6135328" y="3426541"/>
                <a:ext cx="688258" cy="530943"/>
              </a:xfrm>
              <a:prstGeom prst="rightArrow">
                <a:avLst>
                  <a:gd name="adj1" fmla="val 50000"/>
                  <a:gd name="adj2" fmla="val 71622"/>
                </a:avLst>
              </a:prstGeom>
              <a:solidFill>
                <a:srgbClr val="ED145B"/>
              </a:solidFill>
              <a:ln w="19050"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38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2215C6-0249-43C7-9E24-E7E942210E53}"/>
              </a:ext>
            </a:extLst>
          </p:cNvPr>
          <p:cNvSpPr txBox="1"/>
          <p:nvPr/>
        </p:nvSpPr>
        <p:spPr>
          <a:xfrm>
            <a:off x="1641987" y="766353"/>
            <a:ext cx="89080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ORGANIZAÇÃO POR ÍNDICES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E65D25F-5193-44E6-A167-F8CF9A3FD94A}"/>
              </a:ext>
            </a:extLst>
          </p:cNvPr>
          <p:cNvGrpSpPr/>
          <p:nvPr/>
        </p:nvGrpSpPr>
        <p:grpSpPr>
          <a:xfrm>
            <a:off x="2680301" y="2075664"/>
            <a:ext cx="6831398" cy="3848974"/>
            <a:chOff x="2784987" y="2331303"/>
            <a:chExt cx="6831398" cy="384897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3FF1190-D902-45D1-9272-541F66C7C039}"/>
                </a:ext>
              </a:extLst>
            </p:cNvPr>
            <p:cNvGrpSpPr/>
            <p:nvPr/>
          </p:nvGrpSpPr>
          <p:grpSpPr>
            <a:xfrm>
              <a:off x="2784987" y="2331303"/>
              <a:ext cx="3231972" cy="3231972"/>
              <a:chOff x="838200" y="1961792"/>
              <a:chExt cx="4693922" cy="4693922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AB00203-D570-4A65-B9F4-1D5A6985425E}"/>
                  </a:ext>
                </a:extLst>
              </p:cNvPr>
              <p:cNvSpPr/>
              <p:nvPr/>
            </p:nvSpPr>
            <p:spPr>
              <a:xfrm>
                <a:off x="838200" y="1961792"/>
                <a:ext cx="4693922" cy="46939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2" name="Gráfico 31" descr="Documento com preenchimento sólido">
                <a:extLst>
                  <a:ext uri="{FF2B5EF4-FFF2-40B4-BE49-F238E27FC236}">
                    <a16:creationId xmlns:a16="http://schemas.microsoft.com/office/drawing/2014/main" id="{E58D664A-767D-4BD5-A3E9-7E6A0D5F1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440" y="35347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3" name="Gráfico 32" descr="Documento com preenchimento sólido">
                <a:extLst>
                  <a:ext uri="{FF2B5EF4-FFF2-40B4-BE49-F238E27FC236}">
                    <a16:creationId xmlns:a16="http://schemas.microsoft.com/office/drawing/2014/main" id="{DA0B3D9A-D3F4-4B69-8672-B307EA56C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16480" y="28392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áfico 33" descr="Documento com preenchimento sólido">
                <a:extLst>
                  <a:ext uri="{FF2B5EF4-FFF2-40B4-BE49-F238E27FC236}">
                    <a16:creationId xmlns:a16="http://schemas.microsoft.com/office/drawing/2014/main" id="{D65A4C7E-45F5-4CFD-B8CA-EF1520C6F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3480" y="401597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áfico 34" descr="Documento com preenchimento sólido">
                <a:extLst>
                  <a:ext uri="{FF2B5EF4-FFF2-40B4-BE49-F238E27FC236}">
                    <a16:creationId xmlns:a16="http://schemas.microsoft.com/office/drawing/2014/main" id="{A7BD2BB8-8566-4700-AD2B-166705522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577303" y="462210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áfico 37" descr="Documento com preenchimento sólido">
                <a:extLst>
                  <a:ext uri="{FF2B5EF4-FFF2-40B4-BE49-F238E27FC236}">
                    <a16:creationId xmlns:a16="http://schemas.microsoft.com/office/drawing/2014/main" id="{A3863C9A-1764-43E8-A230-1B0DC8C95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37920" y="46085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áfico 38" descr="Documento com preenchimento sólido">
                <a:extLst>
                  <a:ext uri="{FF2B5EF4-FFF2-40B4-BE49-F238E27FC236}">
                    <a16:creationId xmlns:a16="http://schemas.microsoft.com/office/drawing/2014/main" id="{656ECD15-F15C-4796-B5D2-CBCBA70D2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230552" y="35234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0" name="Gráfico 39" descr="Documento com preenchimento sólido">
                <a:extLst>
                  <a:ext uri="{FF2B5EF4-FFF2-40B4-BE49-F238E27FC236}">
                    <a16:creationId xmlns:a16="http://schemas.microsoft.com/office/drawing/2014/main" id="{8231AE76-FE32-478E-B66B-F4EB2D025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28390" y="24637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Gráfico 40" descr="Documento com preenchimento sólido">
                <a:extLst>
                  <a:ext uri="{FF2B5EF4-FFF2-40B4-BE49-F238E27FC236}">
                    <a16:creationId xmlns:a16="http://schemas.microsoft.com/office/drawing/2014/main" id="{96A19064-EBBE-423F-954E-993F24F47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0644" y="349267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8C63B9C-C40A-4315-9A53-978AED3E43B9}"/>
                </a:ext>
              </a:extLst>
            </p:cNvPr>
            <p:cNvGrpSpPr/>
            <p:nvPr/>
          </p:nvGrpSpPr>
          <p:grpSpPr>
            <a:xfrm>
              <a:off x="6384413" y="2331303"/>
              <a:ext cx="3231972" cy="3231972"/>
              <a:chOff x="6807200" y="1822024"/>
              <a:chExt cx="4693922" cy="4693922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7E3048E0-1326-4D58-9622-43178669F70E}"/>
                  </a:ext>
                </a:extLst>
              </p:cNvPr>
              <p:cNvSpPr/>
              <p:nvPr/>
            </p:nvSpPr>
            <p:spPr>
              <a:xfrm>
                <a:off x="6807200" y="1822024"/>
                <a:ext cx="4693922" cy="46939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3" name="Gráfico 42" descr="Documento com preenchimento sólido">
                <a:extLst>
                  <a:ext uri="{FF2B5EF4-FFF2-40B4-BE49-F238E27FC236}">
                    <a16:creationId xmlns:a16="http://schemas.microsoft.com/office/drawing/2014/main" id="{2949EC8F-ABF5-418C-87CB-0E268AAAE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203440" y="33949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4" name="Gráfico 43" descr="Documento com preenchimento sólido">
                <a:extLst>
                  <a:ext uri="{FF2B5EF4-FFF2-40B4-BE49-F238E27FC236}">
                    <a16:creationId xmlns:a16="http://schemas.microsoft.com/office/drawing/2014/main" id="{A18C0C51-ABD1-41EB-B78A-6A5DF68EC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285480" y="269947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Gráfico 44" descr="Documento com preenchimento sólido">
                <a:extLst>
                  <a:ext uri="{FF2B5EF4-FFF2-40B4-BE49-F238E27FC236}">
                    <a16:creationId xmlns:a16="http://schemas.microsoft.com/office/drawing/2014/main" id="{AA2374BD-8B9E-47D6-99BB-CCD1D309E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412480" y="387621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Gráfico 45" descr="Documento com preenchimento sólido">
                <a:extLst>
                  <a:ext uri="{FF2B5EF4-FFF2-40B4-BE49-F238E27FC236}">
                    <a16:creationId xmlns:a16="http://schemas.microsoft.com/office/drawing/2014/main" id="{5DAD2329-7A33-4AD2-9E53-D8F6EF1CA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1000" y="465931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Gráfico 46" descr="Documento com preenchimento sólido">
                <a:extLst>
                  <a:ext uri="{FF2B5EF4-FFF2-40B4-BE49-F238E27FC236}">
                    <a16:creationId xmlns:a16="http://schemas.microsoft.com/office/drawing/2014/main" id="{FA40B998-97F7-43C8-AFB6-10726FB5B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6920" y="446874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áfico 47" descr="Documento com preenchimento sólido">
                <a:extLst>
                  <a:ext uri="{FF2B5EF4-FFF2-40B4-BE49-F238E27FC236}">
                    <a16:creationId xmlns:a16="http://schemas.microsoft.com/office/drawing/2014/main" id="{B455A41D-4756-43D2-B2B6-EABF6E9A9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494520" y="368847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áfico 48" descr="Documento com preenchimento sólido">
                <a:extLst>
                  <a:ext uri="{FF2B5EF4-FFF2-40B4-BE49-F238E27FC236}">
                    <a16:creationId xmlns:a16="http://schemas.microsoft.com/office/drawing/2014/main" id="{668205BB-1F4C-4F66-A992-CF016B8F2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97390" y="23240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0" name="Gráfico 49" descr="Documento com preenchimento sólido">
                <a:extLst>
                  <a:ext uri="{FF2B5EF4-FFF2-40B4-BE49-F238E27FC236}">
                    <a16:creationId xmlns:a16="http://schemas.microsoft.com/office/drawing/2014/main" id="{2596EE30-06D9-4FDE-8284-C361A6825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47631" y="325458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DB3D791-94EC-467E-B6C9-300B6EBC6F5F}"/>
                </a:ext>
              </a:extLst>
            </p:cNvPr>
            <p:cNvSpPr txBox="1"/>
            <p:nvPr/>
          </p:nvSpPr>
          <p:spPr>
            <a:xfrm>
              <a:off x="3259121" y="5749390"/>
              <a:ext cx="2283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Índice de </a:t>
              </a:r>
              <a:r>
                <a:rPr lang="pt-BR" sz="2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alunos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3285632F-DD84-4E7E-9C7A-32136F434D5B}"/>
                </a:ext>
              </a:extLst>
            </p:cNvPr>
            <p:cNvSpPr txBox="1"/>
            <p:nvPr/>
          </p:nvSpPr>
          <p:spPr>
            <a:xfrm>
              <a:off x="6473341" y="5749390"/>
              <a:ext cx="3054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Índice de </a:t>
              </a:r>
              <a:r>
                <a:rPr lang="pt-BR" sz="2200" dirty="0">
                  <a:solidFill>
                    <a:srgbClr val="ED145B"/>
                  </a:solidFill>
                  <a:latin typeface="Roboto medium" pitchFamily="2" charset="0"/>
                  <a:ea typeface="Roboto medium" pitchFamily="2" charset="0"/>
                </a:rPr>
                <a:t>funcionários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04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2012915-62C7-B016-303E-62F112B3D4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81" y="-2081"/>
            <a:ext cx="12199595" cy="6862272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F1AF65F-733B-36F0-778A-DAB2E22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13879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Gotham HTF Book" pitchFamily="50" charset="0"/>
              </a:rPr>
              <a:t>FIM DA AULA 5.1 / INÍCIO DA AULA 5.2</a:t>
            </a:r>
          </a:p>
        </p:txBody>
      </p:sp>
    </p:spTree>
    <p:extLst>
      <p:ext uri="{BB962C8B-B14F-4D97-AF65-F5344CB8AC3E}">
        <p14:creationId xmlns:p14="http://schemas.microsoft.com/office/powerpoint/2010/main" val="357564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165961" y="933502"/>
            <a:ext cx="38386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DESAFIOS	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7F053C4-10FF-4926-9667-2F7BCC06C442}"/>
              </a:ext>
            </a:extLst>
          </p:cNvPr>
          <p:cNvGrpSpPr/>
          <p:nvPr/>
        </p:nvGrpSpPr>
        <p:grpSpPr>
          <a:xfrm>
            <a:off x="5658290" y="1126435"/>
            <a:ext cx="3790509" cy="430886"/>
            <a:chOff x="6140071" y="1155932"/>
            <a:chExt cx="3790509" cy="43088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F26C55-135E-49B8-A7AF-727A7A88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6140071" y="1164547"/>
              <a:ext cx="435428" cy="41365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725417" y="1155932"/>
              <a:ext cx="3205163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Falhas sistêmicas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28035B5-FF8F-4075-967B-5DECE375B64F}"/>
              </a:ext>
            </a:extLst>
          </p:cNvPr>
          <p:cNvGrpSpPr/>
          <p:nvPr/>
        </p:nvGrpSpPr>
        <p:grpSpPr>
          <a:xfrm>
            <a:off x="5658290" y="1800273"/>
            <a:ext cx="5206355" cy="769441"/>
            <a:chOff x="6140071" y="1155932"/>
            <a:chExt cx="5206355" cy="769441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A33AE1D9-633F-4BC4-BB02-2F241E36A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6140071" y="1164547"/>
              <a:ext cx="435428" cy="413657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5A592BBD-B249-446A-B3F7-EA0E8EBD9289}"/>
                </a:ext>
              </a:extLst>
            </p:cNvPr>
            <p:cNvSpPr txBox="1"/>
            <p:nvPr/>
          </p:nvSpPr>
          <p:spPr>
            <a:xfrm>
              <a:off x="6725417" y="1155932"/>
              <a:ext cx="46210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O acesso aos dados excede os recursos disponíveis para consumo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4AA5A4C-7848-4878-BC6A-2516C2DA1AD8}"/>
              </a:ext>
            </a:extLst>
          </p:cNvPr>
          <p:cNvGrpSpPr/>
          <p:nvPr/>
        </p:nvGrpSpPr>
        <p:grpSpPr>
          <a:xfrm>
            <a:off x="5658290" y="2812667"/>
            <a:ext cx="5206355" cy="769441"/>
            <a:chOff x="6140071" y="1155932"/>
            <a:chExt cx="5206355" cy="769441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AED2EF32-3A89-4F63-95D8-83567A77E3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6140071" y="1164547"/>
              <a:ext cx="435428" cy="413657"/>
            </a:xfrm>
            <a:prstGeom prst="rect">
              <a:avLst/>
            </a:prstGeom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799C99D-F317-447F-8DCC-49B8FB538677}"/>
                </a:ext>
              </a:extLst>
            </p:cNvPr>
            <p:cNvSpPr txBox="1"/>
            <p:nvPr/>
          </p:nvSpPr>
          <p:spPr>
            <a:xfrm>
              <a:off x="6725417" y="1155932"/>
              <a:ext cx="46210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Os dados podem ter condições diferentes do que se espera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1A1F315-3F05-4E25-8992-B4E6BD0AE8D7}"/>
              </a:ext>
            </a:extLst>
          </p:cNvPr>
          <p:cNvGrpSpPr/>
          <p:nvPr/>
        </p:nvGrpSpPr>
        <p:grpSpPr>
          <a:xfrm>
            <a:off x="5658290" y="3825061"/>
            <a:ext cx="5206355" cy="430887"/>
            <a:chOff x="6140071" y="1155932"/>
            <a:chExt cx="5206355" cy="430887"/>
          </a:xfrm>
        </p:grpSpPr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FB208915-C4CF-4730-9140-872A84A1D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6140071" y="1164547"/>
              <a:ext cx="435428" cy="413657"/>
            </a:xfrm>
            <a:prstGeom prst="rect">
              <a:avLst/>
            </a:prstGeom>
          </p:spPr>
        </p:pic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7559115-B718-4633-B4CD-6294C8EA783A}"/>
                </a:ext>
              </a:extLst>
            </p:cNvPr>
            <p:cNvSpPr txBox="1"/>
            <p:nvPr/>
          </p:nvSpPr>
          <p:spPr>
            <a:xfrm>
              <a:off x="6725417" y="1155932"/>
              <a:ext cx="46210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As prioridades mudam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41A02F-0CF3-4493-A098-8F27094EBCDD}"/>
              </a:ext>
            </a:extLst>
          </p:cNvPr>
          <p:cNvGrpSpPr/>
          <p:nvPr/>
        </p:nvGrpSpPr>
        <p:grpSpPr>
          <a:xfrm>
            <a:off x="5658290" y="4498900"/>
            <a:ext cx="5206355" cy="769441"/>
            <a:chOff x="6140071" y="1155932"/>
            <a:chExt cx="5206355" cy="769441"/>
          </a:xfrm>
        </p:grpSpPr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B1C54071-B05A-4EBF-A8E3-FC8069761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6140071" y="1164547"/>
              <a:ext cx="435428" cy="413657"/>
            </a:xfrm>
            <a:prstGeom prst="rect">
              <a:avLst/>
            </a:prstGeom>
          </p:spPr>
        </p:pic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E3994AE-1C74-4E0A-9724-C9C3BD38044F}"/>
                </a:ext>
              </a:extLst>
            </p:cNvPr>
            <p:cNvSpPr txBox="1"/>
            <p:nvPr/>
          </p:nvSpPr>
          <p:spPr>
            <a:xfrm>
              <a:off x="6725417" y="1155932"/>
              <a:ext cx="462100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200" dirty="0">
                  <a:solidFill>
                    <a:srgbClr val="F5F5F5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Os s</a:t>
              </a:r>
              <a:r>
                <a:rPr kumimoji="0" lang="pt-BR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istemas</a:t>
              </a: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se comunicam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de forma diferente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4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E93E90E2-D4BA-4C21-AD52-D2323D31AC4D}"/>
              </a:ext>
            </a:extLst>
          </p:cNvPr>
          <p:cNvSpPr/>
          <p:nvPr/>
        </p:nvSpPr>
        <p:spPr>
          <a:xfrm>
            <a:off x="1301336" y="2310582"/>
            <a:ext cx="4120930" cy="2236837"/>
          </a:xfrm>
          <a:prstGeom prst="round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26" name="Picture 6" descr="Apache nifi logo - Social media &amp; Logos Icons">
            <a:extLst>
              <a:ext uri="{FF2B5EF4-FFF2-40B4-BE49-F238E27FC236}">
                <a16:creationId xmlns:a16="http://schemas.microsoft.com/office/drawing/2014/main" id="{6651FCCC-9750-4167-87ED-AAA166D48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2" t="11067" r="10401" b="12133"/>
          <a:stretch/>
        </p:blipFill>
        <p:spPr bwMode="auto">
          <a:xfrm>
            <a:off x="1911543" y="2721077"/>
            <a:ext cx="2900516" cy="141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3CB12B3-8696-4DA9-95ED-3364C82C6698}"/>
              </a:ext>
            </a:extLst>
          </p:cNvPr>
          <p:cNvSpPr/>
          <p:nvPr/>
        </p:nvSpPr>
        <p:spPr>
          <a:xfrm>
            <a:off x="7856576" y="2600634"/>
            <a:ext cx="3034088" cy="1646900"/>
          </a:xfrm>
          <a:prstGeom prst="round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Se conecta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a múltiplas fontes de dados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66E0D10-4E39-4F07-A154-A40EB011AD4C}"/>
              </a:ext>
            </a:extLst>
          </p:cNvPr>
          <p:cNvSpPr/>
          <p:nvPr/>
        </p:nvSpPr>
        <p:spPr>
          <a:xfrm>
            <a:off x="7856576" y="4390105"/>
            <a:ext cx="3034088" cy="1646900"/>
          </a:xfrm>
          <a:prstGeom prst="round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Interface web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fácil de usar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4C331EE-E7A0-4D1C-81A3-D82E2E4EEAF7}"/>
              </a:ext>
            </a:extLst>
          </p:cNvPr>
          <p:cNvSpPr/>
          <p:nvPr/>
        </p:nvSpPr>
        <p:spPr>
          <a:xfrm>
            <a:off x="7856576" y="820995"/>
            <a:ext cx="3034088" cy="1646900"/>
          </a:xfrm>
          <a:prstGeom prst="round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Poder de processamento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3F8515-2E99-4841-9D8C-73FD6BE8767D}"/>
              </a:ext>
            </a:extLst>
          </p:cNvPr>
          <p:cNvCxnSpPr>
            <a:cxnSpLocks/>
          </p:cNvCxnSpPr>
          <p:nvPr/>
        </p:nvCxnSpPr>
        <p:spPr>
          <a:xfrm flipV="1">
            <a:off x="5422266" y="3429001"/>
            <a:ext cx="2604134" cy="1"/>
          </a:xfrm>
          <a:prstGeom prst="line">
            <a:avLst/>
          </a:prstGeom>
          <a:ln>
            <a:solidFill>
              <a:srgbClr val="ED145B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2FE81EDE-EE0B-40AD-AD15-C7FBB56F7586}"/>
              </a:ext>
            </a:extLst>
          </p:cNvPr>
          <p:cNvCxnSpPr>
            <a:cxnSpLocks/>
          </p:cNvCxnSpPr>
          <p:nvPr/>
        </p:nvCxnSpPr>
        <p:spPr>
          <a:xfrm>
            <a:off x="6639421" y="1639303"/>
            <a:ext cx="0" cy="3579083"/>
          </a:xfrm>
          <a:prstGeom prst="line">
            <a:avLst/>
          </a:prstGeom>
          <a:ln>
            <a:solidFill>
              <a:srgbClr val="ED14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BD532F4-D513-4207-BF47-B2DC8A03D85E}"/>
              </a:ext>
            </a:extLst>
          </p:cNvPr>
          <p:cNvCxnSpPr>
            <a:cxnSpLocks/>
          </p:cNvCxnSpPr>
          <p:nvPr/>
        </p:nvCxnSpPr>
        <p:spPr>
          <a:xfrm>
            <a:off x="6637283" y="5211098"/>
            <a:ext cx="1420379" cy="0"/>
          </a:xfrm>
          <a:prstGeom prst="line">
            <a:avLst/>
          </a:prstGeom>
          <a:ln>
            <a:solidFill>
              <a:srgbClr val="ED145B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89DF1442-810D-48ED-AFB3-26AADDB7F965}"/>
              </a:ext>
            </a:extLst>
          </p:cNvPr>
          <p:cNvCxnSpPr>
            <a:cxnSpLocks/>
          </p:cNvCxnSpPr>
          <p:nvPr/>
        </p:nvCxnSpPr>
        <p:spPr>
          <a:xfrm>
            <a:off x="6636774" y="1641987"/>
            <a:ext cx="1405257" cy="0"/>
          </a:xfrm>
          <a:prstGeom prst="line">
            <a:avLst/>
          </a:prstGeom>
          <a:ln>
            <a:solidFill>
              <a:srgbClr val="ED145B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768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5" ma:contentTypeDescription="Crie um novo documento." ma:contentTypeScope="" ma:versionID="ee4cd191cbf4558c715df92246d92f6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109ea137a2eb25086a7f4c7056070476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AD6C7B-874B-48AF-BDB8-25D507DF38FE}"/>
</file>

<file path=customXml/itemProps2.xml><?xml version="1.0" encoding="utf-8"?>
<ds:datastoreItem xmlns:ds="http://schemas.openxmlformats.org/officeDocument/2006/customXml" ds:itemID="{D0C2AD0E-B807-45F6-AFBF-F1830B42B137}"/>
</file>

<file path=customXml/itemProps3.xml><?xml version="1.0" encoding="utf-8"?>
<ds:datastoreItem xmlns:ds="http://schemas.openxmlformats.org/officeDocument/2006/customXml" ds:itemID="{D59ED331-E0D1-4FE4-878E-7B3AB8715D0C}"/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292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Gotham HTF</vt:lpstr>
      <vt:lpstr>Gotham HTF Book</vt:lpstr>
      <vt:lpstr>Roboto light</vt:lpstr>
      <vt:lpstr>Roboto medium</vt:lpstr>
      <vt:lpstr>Tema do Office</vt:lpstr>
      <vt:lpstr>1_Tema do Office</vt:lpstr>
      <vt:lpstr>Apresentação do PowerPoint</vt:lpstr>
      <vt:lpstr>ELASTICSEARCH</vt:lpstr>
      <vt:lpstr>Apresentação do PowerPoint</vt:lpstr>
      <vt:lpstr>Apresentação do PowerPoint</vt:lpstr>
      <vt:lpstr>Apresentação do PowerPoint</vt:lpstr>
      <vt:lpstr>Apresentação do PowerPoint</vt:lpstr>
      <vt:lpstr>FIM DA AULA 5.1 / INÍCIO DA AULA 5.2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</dc:title>
  <dc:creator>Vinícius Santos</dc:creator>
  <cp:lastModifiedBy>Tabata Chorwat</cp:lastModifiedBy>
  <cp:revision>10</cp:revision>
  <dcterms:created xsi:type="dcterms:W3CDTF">2024-03-16T00:48:40Z</dcterms:created>
  <dcterms:modified xsi:type="dcterms:W3CDTF">2024-04-23T21:40:17Z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