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embeddedFontLst>
    <p:embeddedFont>
      <p:font typeface="Source Sans Pro" charset="0"/>
      <p:regular r:id="rId13"/>
      <p:bold r:id="rId14"/>
      <p:italic r:id="rId15"/>
      <p:boldItalic r:id="rId16"/>
    </p:embeddedFont>
    <p:embeddedFont>
      <p:font typeface="Raleway"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57" d="100"/>
          <a:sy n="157" d="100"/>
        </p:scale>
        <p:origin x="-294" y="20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362312872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c6f9e470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c6f9e470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8dd7d8847c_0_1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8dd7d8847c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c6f9e470d_0_37: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c6f9e470d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c6f9e470d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c6f9e470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8c7804936c_0_111: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8c7804936c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8dd7d8847c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8dd7d8847c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8dd7d8847c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8dd7d8847c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c6f9e470d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c6f9e470d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8c7804936c_0_1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8c7804936c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8dd7d8847c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8dd7d8847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80700" y="2651100"/>
            <a:ext cx="8982600" cy="2411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485875" y="264475"/>
            <a:ext cx="8183700" cy="14736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2" name="Google Shape;12;p2"/>
          <p:cNvSpPr txBox="1">
            <a:spLocks noGrp="1"/>
          </p:cNvSpPr>
          <p:nvPr>
            <p:ph type="subTitle" idx="1"/>
          </p:nvPr>
        </p:nvSpPr>
        <p:spPr>
          <a:xfrm>
            <a:off x="485875" y="1738075"/>
            <a:ext cx="8183700" cy="861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400"/>
              <a:buNone/>
              <a:defRPr sz="2400"/>
            </a:lvl1pPr>
            <a:lvl2pPr lvl="1">
              <a:lnSpc>
                <a:spcPct val="100000"/>
              </a:lnSpc>
              <a:spcBef>
                <a:spcPts val="0"/>
              </a:spcBef>
              <a:spcAft>
                <a:spcPts val="0"/>
              </a:spcAft>
              <a:buSzPts val="2400"/>
              <a:buNone/>
              <a:defRPr sz="2400"/>
            </a:lvl2pPr>
            <a:lvl3pPr lvl="2">
              <a:lnSpc>
                <a:spcPct val="100000"/>
              </a:lnSpc>
              <a:spcBef>
                <a:spcPts val="0"/>
              </a:spcBef>
              <a:spcAft>
                <a:spcPts val="0"/>
              </a:spcAft>
              <a:buSzPts val="2400"/>
              <a:buNone/>
              <a:defRPr sz="2400"/>
            </a:lvl3pPr>
            <a:lvl4pPr lvl="3">
              <a:lnSpc>
                <a:spcPct val="100000"/>
              </a:lnSpc>
              <a:spcBef>
                <a:spcPts val="0"/>
              </a:spcBef>
              <a:spcAft>
                <a:spcPts val="0"/>
              </a:spcAft>
              <a:buSzPts val="2400"/>
              <a:buNone/>
              <a:defRPr sz="2400"/>
            </a:lvl4pPr>
            <a:lvl5pPr lvl="4">
              <a:lnSpc>
                <a:spcPct val="100000"/>
              </a:lnSpc>
              <a:spcBef>
                <a:spcPts val="0"/>
              </a:spcBef>
              <a:spcAft>
                <a:spcPts val="0"/>
              </a:spcAft>
              <a:buSzPts val="2400"/>
              <a:buNone/>
              <a:defRPr sz="2400"/>
            </a:lvl5pPr>
            <a:lvl6pPr lvl="5">
              <a:lnSpc>
                <a:spcPct val="100000"/>
              </a:lnSpc>
              <a:spcBef>
                <a:spcPts val="0"/>
              </a:spcBef>
              <a:spcAft>
                <a:spcPts val="0"/>
              </a:spcAft>
              <a:buSzPts val="2400"/>
              <a:buNone/>
              <a:defRPr sz="2400"/>
            </a:lvl6pPr>
            <a:lvl7pPr lvl="6">
              <a:lnSpc>
                <a:spcPct val="100000"/>
              </a:lnSpc>
              <a:spcBef>
                <a:spcPts val="0"/>
              </a:spcBef>
              <a:spcAft>
                <a:spcPts val="0"/>
              </a:spcAft>
              <a:buSzPts val="2400"/>
              <a:buNone/>
              <a:defRPr sz="2400"/>
            </a:lvl7pPr>
            <a:lvl8pPr lvl="7">
              <a:lnSpc>
                <a:spcPct val="100000"/>
              </a:lnSpc>
              <a:spcBef>
                <a:spcPts val="0"/>
              </a:spcBef>
              <a:spcAft>
                <a:spcPts val="0"/>
              </a:spcAft>
              <a:buSzPts val="2400"/>
              <a:buNone/>
              <a:defRPr sz="2400"/>
            </a:lvl8pPr>
            <a:lvl9pPr lvl="8">
              <a:lnSpc>
                <a:spcPct val="100000"/>
              </a:lnSpc>
              <a:spcBef>
                <a:spcPts val="0"/>
              </a:spcBef>
              <a:spcAft>
                <a:spcPts val="0"/>
              </a:spcAft>
              <a:buSzPts val="2400"/>
              <a:buNone/>
              <a:defRPr sz="2400"/>
            </a:lvl9pPr>
          </a:lstStyle>
          <a:p>
            <a:endParaRPr/>
          </a:p>
        </p:txBody>
      </p:sp>
      <p:sp>
        <p:nvSpPr>
          <p:cNvPr id="13" name="Google Shape;13;p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7"/>
        <p:cNvGrpSpPr/>
        <p:nvPr/>
      </p:nvGrpSpPr>
      <p:grpSpPr>
        <a:xfrm>
          <a:off x="0" y="0"/>
          <a:ext cx="0" cy="0"/>
          <a:chOff x="0" y="0"/>
          <a:chExt cx="0" cy="0"/>
        </a:xfrm>
      </p:grpSpPr>
      <p:sp>
        <p:nvSpPr>
          <p:cNvPr id="48" name="Google Shape;48;p11"/>
          <p:cNvSpPr/>
          <p:nvPr/>
        </p:nvSpPr>
        <p:spPr>
          <a:xfrm>
            <a:off x="80700" y="2651100"/>
            <a:ext cx="8982600" cy="2411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11"/>
          <p:cNvSpPr txBox="1">
            <a:spLocks noGrp="1"/>
          </p:cNvSpPr>
          <p:nvPr>
            <p:ph type="title" hasCustomPrompt="1"/>
          </p:nvPr>
        </p:nvSpPr>
        <p:spPr>
          <a:xfrm>
            <a:off x="311700" y="743001"/>
            <a:ext cx="8520600" cy="20064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Font typeface="Source Sans Pro"/>
              <a:buNone/>
              <a:defRPr sz="12000">
                <a:latin typeface="Source Sans Pro"/>
                <a:ea typeface="Source Sans Pro"/>
                <a:cs typeface="Source Sans Pro"/>
                <a:sym typeface="Source Sans Pro"/>
              </a:defRPr>
            </a:lvl1pPr>
            <a:lvl2pPr lvl="1" algn="ctr">
              <a:spcBef>
                <a:spcPts val="0"/>
              </a:spcBef>
              <a:spcAft>
                <a:spcPts val="0"/>
              </a:spcAft>
              <a:buSzPts val="12000"/>
              <a:buFont typeface="Source Sans Pro"/>
              <a:buNone/>
              <a:defRPr sz="12000">
                <a:latin typeface="Source Sans Pro"/>
                <a:ea typeface="Source Sans Pro"/>
                <a:cs typeface="Source Sans Pro"/>
                <a:sym typeface="Source Sans Pro"/>
              </a:defRPr>
            </a:lvl2pPr>
            <a:lvl3pPr lvl="2" algn="ctr">
              <a:spcBef>
                <a:spcPts val="0"/>
              </a:spcBef>
              <a:spcAft>
                <a:spcPts val="0"/>
              </a:spcAft>
              <a:buSzPts val="12000"/>
              <a:buFont typeface="Source Sans Pro"/>
              <a:buNone/>
              <a:defRPr sz="12000">
                <a:latin typeface="Source Sans Pro"/>
                <a:ea typeface="Source Sans Pro"/>
                <a:cs typeface="Source Sans Pro"/>
                <a:sym typeface="Source Sans Pro"/>
              </a:defRPr>
            </a:lvl3pPr>
            <a:lvl4pPr lvl="3" algn="ctr">
              <a:spcBef>
                <a:spcPts val="0"/>
              </a:spcBef>
              <a:spcAft>
                <a:spcPts val="0"/>
              </a:spcAft>
              <a:buSzPts val="12000"/>
              <a:buFont typeface="Source Sans Pro"/>
              <a:buNone/>
              <a:defRPr sz="12000">
                <a:latin typeface="Source Sans Pro"/>
                <a:ea typeface="Source Sans Pro"/>
                <a:cs typeface="Source Sans Pro"/>
                <a:sym typeface="Source Sans Pro"/>
              </a:defRPr>
            </a:lvl4pPr>
            <a:lvl5pPr lvl="4" algn="ctr">
              <a:spcBef>
                <a:spcPts val="0"/>
              </a:spcBef>
              <a:spcAft>
                <a:spcPts val="0"/>
              </a:spcAft>
              <a:buSzPts val="12000"/>
              <a:buFont typeface="Source Sans Pro"/>
              <a:buNone/>
              <a:defRPr sz="12000">
                <a:latin typeface="Source Sans Pro"/>
                <a:ea typeface="Source Sans Pro"/>
                <a:cs typeface="Source Sans Pro"/>
                <a:sym typeface="Source Sans Pro"/>
              </a:defRPr>
            </a:lvl5pPr>
            <a:lvl6pPr lvl="5" algn="ctr">
              <a:spcBef>
                <a:spcPts val="0"/>
              </a:spcBef>
              <a:spcAft>
                <a:spcPts val="0"/>
              </a:spcAft>
              <a:buSzPts val="12000"/>
              <a:buFont typeface="Source Sans Pro"/>
              <a:buNone/>
              <a:defRPr sz="12000">
                <a:latin typeface="Source Sans Pro"/>
                <a:ea typeface="Source Sans Pro"/>
                <a:cs typeface="Source Sans Pro"/>
                <a:sym typeface="Source Sans Pro"/>
              </a:defRPr>
            </a:lvl6pPr>
            <a:lvl7pPr lvl="6" algn="ctr">
              <a:spcBef>
                <a:spcPts val="0"/>
              </a:spcBef>
              <a:spcAft>
                <a:spcPts val="0"/>
              </a:spcAft>
              <a:buSzPts val="12000"/>
              <a:buFont typeface="Source Sans Pro"/>
              <a:buNone/>
              <a:defRPr sz="12000">
                <a:latin typeface="Source Sans Pro"/>
                <a:ea typeface="Source Sans Pro"/>
                <a:cs typeface="Source Sans Pro"/>
                <a:sym typeface="Source Sans Pro"/>
              </a:defRPr>
            </a:lvl7pPr>
            <a:lvl8pPr lvl="7" algn="ctr">
              <a:spcBef>
                <a:spcPts val="0"/>
              </a:spcBef>
              <a:spcAft>
                <a:spcPts val="0"/>
              </a:spcAft>
              <a:buSzPts val="12000"/>
              <a:buFont typeface="Source Sans Pro"/>
              <a:buNone/>
              <a:defRPr sz="12000">
                <a:latin typeface="Source Sans Pro"/>
                <a:ea typeface="Source Sans Pro"/>
                <a:cs typeface="Source Sans Pro"/>
                <a:sym typeface="Source Sans Pro"/>
              </a:defRPr>
            </a:lvl8pPr>
            <a:lvl9pPr lvl="8" algn="ctr">
              <a:spcBef>
                <a:spcPts val="0"/>
              </a:spcBef>
              <a:spcAft>
                <a:spcPts val="0"/>
              </a:spcAft>
              <a:buSzPts val="12000"/>
              <a:buFont typeface="Source Sans Pro"/>
              <a:buNone/>
              <a:defRPr sz="12000">
                <a:latin typeface="Source Sans Pro"/>
                <a:ea typeface="Source Sans Pro"/>
                <a:cs typeface="Source Sans Pro"/>
                <a:sym typeface="Source Sans Pro"/>
              </a:defRPr>
            </a:lvl9pPr>
          </a:lstStyle>
          <a:p>
            <a:r>
              <a:t>xx%</a:t>
            </a:r>
          </a:p>
        </p:txBody>
      </p:sp>
      <p:sp>
        <p:nvSpPr>
          <p:cNvPr id="50" name="Google Shape;50;p11"/>
          <p:cNvSpPr txBox="1">
            <a:spLocks noGrp="1"/>
          </p:cNvSpPr>
          <p:nvPr>
            <p:ph type="body" idx="1"/>
          </p:nvPr>
        </p:nvSpPr>
        <p:spPr>
          <a:xfrm>
            <a:off x="311700" y="2845182"/>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1600"/>
              </a:spcBef>
              <a:spcAft>
                <a:spcPts val="0"/>
              </a:spcAft>
              <a:buClr>
                <a:schemeClr val="lt1"/>
              </a:buClr>
              <a:buSzPts val="1400"/>
              <a:buChar char="○"/>
              <a:defRPr>
                <a:solidFill>
                  <a:schemeClr val="lt1"/>
                </a:solidFill>
              </a:defRPr>
            </a:lvl2pPr>
            <a:lvl3pPr marL="1371600" lvl="2" indent="-317500" algn="ctr">
              <a:spcBef>
                <a:spcPts val="1600"/>
              </a:spcBef>
              <a:spcAft>
                <a:spcPts val="0"/>
              </a:spcAft>
              <a:buClr>
                <a:schemeClr val="lt1"/>
              </a:buClr>
              <a:buSzPts val="1400"/>
              <a:buChar char="■"/>
              <a:defRPr>
                <a:solidFill>
                  <a:schemeClr val="lt1"/>
                </a:solidFill>
              </a:defRPr>
            </a:lvl3pPr>
            <a:lvl4pPr marL="1828800" lvl="3" indent="-317500" algn="ctr">
              <a:spcBef>
                <a:spcPts val="1600"/>
              </a:spcBef>
              <a:spcAft>
                <a:spcPts val="0"/>
              </a:spcAft>
              <a:buClr>
                <a:schemeClr val="lt1"/>
              </a:buClr>
              <a:buSzPts val="1400"/>
              <a:buChar char="●"/>
              <a:defRPr>
                <a:solidFill>
                  <a:schemeClr val="lt1"/>
                </a:solidFill>
              </a:defRPr>
            </a:lvl4pPr>
            <a:lvl5pPr marL="2286000" lvl="4" indent="-317500" algn="ctr">
              <a:spcBef>
                <a:spcPts val="1600"/>
              </a:spcBef>
              <a:spcAft>
                <a:spcPts val="0"/>
              </a:spcAft>
              <a:buClr>
                <a:schemeClr val="lt1"/>
              </a:buClr>
              <a:buSzPts val="1400"/>
              <a:buChar char="○"/>
              <a:defRPr>
                <a:solidFill>
                  <a:schemeClr val="lt1"/>
                </a:solidFill>
              </a:defRPr>
            </a:lvl5pPr>
            <a:lvl6pPr marL="2743200" lvl="5" indent="-317500" algn="ctr">
              <a:spcBef>
                <a:spcPts val="1600"/>
              </a:spcBef>
              <a:spcAft>
                <a:spcPts val="0"/>
              </a:spcAft>
              <a:buClr>
                <a:schemeClr val="lt1"/>
              </a:buClr>
              <a:buSzPts val="1400"/>
              <a:buChar char="■"/>
              <a:defRPr>
                <a:solidFill>
                  <a:schemeClr val="lt1"/>
                </a:solidFill>
              </a:defRPr>
            </a:lvl6pPr>
            <a:lvl7pPr marL="3200400" lvl="6" indent="-317500" algn="ctr">
              <a:spcBef>
                <a:spcPts val="1600"/>
              </a:spcBef>
              <a:spcAft>
                <a:spcPts val="0"/>
              </a:spcAft>
              <a:buClr>
                <a:schemeClr val="lt1"/>
              </a:buClr>
              <a:buSzPts val="1400"/>
              <a:buChar char="●"/>
              <a:defRPr>
                <a:solidFill>
                  <a:schemeClr val="lt1"/>
                </a:solidFill>
              </a:defRPr>
            </a:lvl7pPr>
            <a:lvl8pPr marL="3657600" lvl="7" indent="-317500" algn="ctr">
              <a:spcBef>
                <a:spcPts val="1600"/>
              </a:spcBef>
              <a:spcAft>
                <a:spcPts val="0"/>
              </a:spcAft>
              <a:buClr>
                <a:schemeClr val="lt1"/>
              </a:buClr>
              <a:buSzPts val="1400"/>
              <a:buChar char="○"/>
              <a:defRPr>
                <a:solidFill>
                  <a:schemeClr val="lt1"/>
                </a:solidFill>
              </a:defRPr>
            </a:lvl8pPr>
            <a:lvl9pPr marL="4114800" lvl="8" indent="-317500" algn="ctr">
              <a:spcBef>
                <a:spcPts val="1600"/>
              </a:spcBef>
              <a:spcAft>
                <a:spcPts val="1600"/>
              </a:spcAft>
              <a:buClr>
                <a:schemeClr val="lt1"/>
              </a:buClr>
              <a:buSzPts val="1400"/>
              <a:buChar char="■"/>
              <a:defRPr>
                <a:solidFill>
                  <a:schemeClr val="lt1"/>
                </a:solidFill>
              </a:defRPr>
            </a:lvl9pPr>
          </a:lstStyle>
          <a:p>
            <a:endParaRPr/>
          </a:p>
        </p:txBody>
      </p:sp>
      <p:sp>
        <p:nvSpPr>
          <p:cNvPr id="51" name="Google Shape;51;p11"/>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sp>
        <p:nvSpPr>
          <p:cNvPr id="53" name="Google Shape;53;p1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p:nvPr/>
        </p:nvSpPr>
        <p:spPr>
          <a:xfrm>
            <a:off x="80700" y="2651100"/>
            <a:ext cx="8982600" cy="2411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3"/>
          <p:cNvSpPr txBox="1">
            <a:spLocks noGrp="1"/>
          </p:cNvSpPr>
          <p:nvPr>
            <p:ph type="title"/>
          </p:nvPr>
        </p:nvSpPr>
        <p:spPr>
          <a:xfrm>
            <a:off x="485875" y="1714500"/>
            <a:ext cx="8183700" cy="7857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7" name="Google Shape;17;p3"/>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0" name="Google Shape;20;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1" name="Google Shape;21;p4"/>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4" name="Google Shape;24;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5" name="Google Shape;25;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6" name="Google Shape;26;p5"/>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6"/>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9" name="Google Shape;29;p6"/>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2" name="Google Shape;32;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3" name="Google Shape;33;p7"/>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2"/>
        </a:solidFill>
        <a:effectLst/>
      </p:bgPr>
    </p:bg>
    <p:spTree>
      <p:nvGrpSpPr>
        <p:cNvPr id="1" name="Shape 34"/>
        <p:cNvGrpSpPr/>
        <p:nvPr/>
      </p:nvGrpSpPr>
      <p:grpSpPr>
        <a:xfrm>
          <a:off x="0" y="0"/>
          <a:ext cx="0" cy="0"/>
          <a:chOff x="0" y="0"/>
          <a:chExt cx="0" cy="0"/>
        </a:xfrm>
      </p:grpSpPr>
      <p:sp>
        <p:nvSpPr>
          <p:cNvPr id="35" name="Google Shape;35;p8"/>
          <p:cNvSpPr txBox="1">
            <a:spLocks noGrp="1"/>
          </p:cNvSpPr>
          <p:nvPr>
            <p:ph type="title"/>
          </p:nvPr>
        </p:nvSpPr>
        <p:spPr>
          <a:xfrm>
            <a:off x="490250" y="526350"/>
            <a:ext cx="56040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6" name="Google Shape;36;p8"/>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7"/>
        <p:cNvGrpSpPr/>
        <p:nvPr/>
      </p:nvGrpSpPr>
      <p:grpSpPr>
        <a:xfrm>
          <a:off x="0" y="0"/>
          <a:ext cx="0" cy="0"/>
          <a:chOff x="0" y="0"/>
          <a:chExt cx="0" cy="0"/>
        </a:xfrm>
      </p:grpSpPr>
      <p:sp>
        <p:nvSpPr>
          <p:cNvPr id="38" name="Google Shape;38;p9"/>
          <p:cNvSpPr/>
          <p:nvPr/>
        </p:nvSpPr>
        <p:spPr>
          <a:xfrm>
            <a:off x="4636800" y="80700"/>
            <a:ext cx="4426500" cy="4982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9" name="Google Shape;39;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0" name="Google Shape;40;p9"/>
          <p:cNvSpPr txBox="1">
            <a:spLocks noGrp="1"/>
          </p:cNvSpPr>
          <p:nvPr>
            <p:ph type="title"/>
          </p:nvPr>
        </p:nvSpPr>
        <p:spPr>
          <a:xfrm>
            <a:off x="265500" y="1181700"/>
            <a:ext cx="4045200" cy="1533600"/>
          </a:xfrm>
          <a:prstGeom prst="rect">
            <a:avLst/>
          </a:prstGeom>
        </p:spPr>
        <p:txBody>
          <a:bodyPr spcFirstLastPara="1" wrap="square" lIns="91425" tIns="91425" rIns="91425" bIns="91425" anchor="b" anchorCtr="0">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1" name="Google Shape;41;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2" name="Google Shape;42;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3" name="Google Shape;43;p9"/>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4"/>
        <p:cNvGrpSpPr/>
        <p:nvPr/>
      </p:nvGrpSpPr>
      <p:grpSpPr>
        <a:xfrm>
          <a:off x="0" y="0"/>
          <a:ext cx="0" cy="0"/>
          <a:chOff x="0" y="0"/>
          <a:chExt cx="0" cy="0"/>
        </a:xfrm>
      </p:grpSpPr>
      <p:sp>
        <p:nvSpPr>
          <p:cNvPr id="45" name="Google Shape;45;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2100"/>
              <a:buNone/>
              <a:defRPr sz="2100"/>
            </a:lvl1pPr>
          </a:lstStyle>
          <a:p>
            <a:endParaRPr/>
          </a:p>
        </p:txBody>
      </p:sp>
      <p:sp>
        <p:nvSpPr>
          <p:cNvPr id="46" name="Google Shape;46;p10"/>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l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6234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2"/>
              </a:buClr>
              <a:buSzPts val="1800"/>
              <a:buFont typeface="Source Sans Pro"/>
              <a:buChar char="●"/>
              <a:defRPr sz="1800">
                <a:solidFill>
                  <a:schemeClr val="lt2"/>
                </a:solidFill>
                <a:latin typeface="Source Sans Pro"/>
                <a:ea typeface="Source Sans Pro"/>
                <a:cs typeface="Source Sans Pro"/>
                <a:sym typeface="Source Sans Pro"/>
              </a:defRPr>
            </a:lvl1pPr>
            <a:lvl2pPr marL="914400" lvl="1" indent="-3175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2pPr>
            <a:lvl3pPr marL="1371600" lvl="2" indent="-3175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3pPr>
            <a:lvl4pPr marL="1828800" lvl="3" indent="-3175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4pPr>
            <a:lvl5pPr marL="2286000" lvl="4" indent="-3175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5pPr>
            <a:lvl6pPr marL="2743200" lvl="5" indent="-3175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6pPr>
            <a:lvl7pPr marL="3200400" lvl="6" indent="-3175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7pPr>
            <a:lvl8pPr marL="3657600" lvl="7" indent="-3175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8pPr>
            <a:lvl9pPr marL="4114800" lvl="8" indent="-317500">
              <a:lnSpc>
                <a:spcPct val="115000"/>
              </a:lnSpc>
              <a:spcBef>
                <a:spcPts val="1600"/>
              </a:spcBef>
              <a:spcAft>
                <a:spcPts val="160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9pPr>
          </a:lstStyle>
          <a:p>
            <a:endParaRPr/>
          </a:p>
        </p:txBody>
      </p:sp>
      <p:sp>
        <p:nvSpPr>
          <p:cNvPr id="8" name="Google Shape;8;p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2"/>
                </a:solidFill>
                <a:latin typeface="Source Sans Pro"/>
                <a:ea typeface="Source Sans Pro"/>
                <a:cs typeface="Source Sans Pro"/>
                <a:sym typeface="Source Sans Pro"/>
              </a:defRPr>
            </a:lvl1pPr>
            <a:lvl2pPr lvl="1" algn="r">
              <a:buNone/>
              <a:defRPr sz="1000">
                <a:solidFill>
                  <a:schemeClr val="lt2"/>
                </a:solidFill>
                <a:latin typeface="Source Sans Pro"/>
                <a:ea typeface="Source Sans Pro"/>
                <a:cs typeface="Source Sans Pro"/>
                <a:sym typeface="Source Sans Pro"/>
              </a:defRPr>
            </a:lvl2pPr>
            <a:lvl3pPr lvl="2" algn="r">
              <a:buNone/>
              <a:defRPr sz="1000">
                <a:solidFill>
                  <a:schemeClr val="lt2"/>
                </a:solidFill>
                <a:latin typeface="Source Sans Pro"/>
                <a:ea typeface="Source Sans Pro"/>
                <a:cs typeface="Source Sans Pro"/>
                <a:sym typeface="Source Sans Pro"/>
              </a:defRPr>
            </a:lvl3pPr>
            <a:lvl4pPr lvl="3" algn="r">
              <a:buNone/>
              <a:defRPr sz="1000">
                <a:solidFill>
                  <a:schemeClr val="lt2"/>
                </a:solidFill>
                <a:latin typeface="Source Sans Pro"/>
                <a:ea typeface="Source Sans Pro"/>
                <a:cs typeface="Source Sans Pro"/>
                <a:sym typeface="Source Sans Pro"/>
              </a:defRPr>
            </a:lvl4pPr>
            <a:lvl5pPr lvl="4" algn="r">
              <a:buNone/>
              <a:defRPr sz="1000">
                <a:solidFill>
                  <a:schemeClr val="lt2"/>
                </a:solidFill>
                <a:latin typeface="Source Sans Pro"/>
                <a:ea typeface="Source Sans Pro"/>
                <a:cs typeface="Source Sans Pro"/>
                <a:sym typeface="Source Sans Pro"/>
              </a:defRPr>
            </a:lvl5pPr>
            <a:lvl6pPr lvl="5" algn="r">
              <a:buNone/>
              <a:defRPr sz="1000">
                <a:solidFill>
                  <a:schemeClr val="lt2"/>
                </a:solidFill>
                <a:latin typeface="Source Sans Pro"/>
                <a:ea typeface="Source Sans Pro"/>
                <a:cs typeface="Source Sans Pro"/>
                <a:sym typeface="Source Sans Pro"/>
              </a:defRPr>
            </a:lvl6pPr>
            <a:lvl7pPr lvl="6" algn="r">
              <a:buNone/>
              <a:defRPr sz="1000">
                <a:solidFill>
                  <a:schemeClr val="lt2"/>
                </a:solidFill>
                <a:latin typeface="Source Sans Pro"/>
                <a:ea typeface="Source Sans Pro"/>
                <a:cs typeface="Source Sans Pro"/>
                <a:sym typeface="Source Sans Pro"/>
              </a:defRPr>
            </a:lvl7pPr>
            <a:lvl8pPr lvl="7" algn="r">
              <a:buNone/>
              <a:defRPr sz="1000">
                <a:solidFill>
                  <a:schemeClr val="lt2"/>
                </a:solidFill>
                <a:latin typeface="Source Sans Pro"/>
                <a:ea typeface="Source Sans Pro"/>
                <a:cs typeface="Source Sans Pro"/>
                <a:sym typeface="Source Sans Pro"/>
              </a:defRPr>
            </a:lvl8pPr>
            <a:lvl9pPr lvl="8" algn="r">
              <a:buNone/>
              <a:defRPr sz="1000">
                <a:solidFill>
                  <a:schemeClr val="lt2"/>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pt-B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13"/>
          <p:cNvSpPr txBox="1">
            <a:spLocks noGrp="1"/>
          </p:cNvSpPr>
          <p:nvPr>
            <p:ph type="ctrTitle"/>
          </p:nvPr>
        </p:nvSpPr>
        <p:spPr>
          <a:xfrm>
            <a:off x="485875" y="264475"/>
            <a:ext cx="8183700" cy="147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pt-BR" dirty="0"/>
              <a:t>Opening Term Deposit</a:t>
            </a:r>
            <a:endParaRPr dirty="0"/>
          </a:p>
        </p:txBody>
      </p:sp>
      <p:sp>
        <p:nvSpPr>
          <p:cNvPr id="59" name="Google Shape;59;p13"/>
          <p:cNvSpPr txBox="1">
            <a:spLocks noGrp="1"/>
          </p:cNvSpPr>
          <p:nvPr>
            <p:ph type="subTitle" idx="1"/>
          </p:nvPr>
        </p:nvSpPr>
        <p:spPr>
          <a:xfrm>
            <a:off x="485875" y="1738075"/>
            <a:ext cx="8183700" cy="86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dirty="0"/>
              <a:t>Improving </a:t>
            </a:r>
            <a:r>
              <a:rPr lang="pt-BR" dirty="0" smtClean="0"/>
              <a:t>return rate </a:t>
            </a:r>
            <a:r>
              <a:rPr lang="pt-BR" dirty="0"/>
              <a:t>from </a:t>
            </a:r>
            <a:r>
              <a:rPr lang="pt-BR" dirty="0" smtClean="0"/>
              <a:t>marketing </a:t>
            </a:r>
            <a:r>
              <a:rPr lang="pt-BR" dirty="0"/>
              <a:t>campaign </a:t>
            </a:r>
            <a:endParaRPr dirty="0"/>
          </a:p>
          <a:p>
            <a:pPr marL="0" lvl="0" indent="0" algn="l" rtl="0">
              <a:spcBef>
                <a:spcPts val="0"/>
              </a:spcBef>
              <a:spcAft>
                <a:spcPts val="0"/>
              </a:spcAft>
              <a:buNone/>
            </a:pPr>
            <a:r>
              <a:rPr lang="pt-BR" dirty="0"/>
              <a:t>Stakeholders Presentation</a:t>
            </a:r>
            <a:endParaRP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2"/>
          <p:cNvSpPr txBox="1">
            <a:spLocks noGrp="1"/>
          </p:cNvSpPr>
          <p:nvPr>
            <p:ph type="title"/>
          </p:nvPr>
        </p:nvSpPr>
        <p:spPr>
          <a:xfrm>
            <a:off x="265500" y="1181700"/>
            <a:ext cx="4045200" cy="153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pt-BR"/>
              <a:t>Conclusion</a:t>
            </a:r>
            <a:endParaRPr/>
          </a:p>
        </p:txBody>
      </p:sp>
      <p:sp>
        <p:nvSpPr>
          <p:cNvPr id="135" name="Google Shape;135;p22"/>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pt-BR"/>
              <a:t>Efficiency</a:t>
            </a:r>
            <a:endParaRPr/>
          </a:p>
        </p:txBody>
      </p:sp>
      <p:sp>
        <p:nvSpPr>
          <p:cNvPr id="136" name="Google Shape;136;p22"/>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None/>
            </a:pPr>
            <a:r>
              <a:rPr lang="pt-BR"/>
              <a:t>Applying our model, the bank will save money by reducing the number of calls and the number of people doing calls and will increase the return ratio from each call.</a:t>
            </a:r>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4"/>
          <p:cNvSpPr txBox="1">
            <a:spLocks noGrp="1"/>
          </p:cNvSpPr>
          <p:nvPr>
            <p:ph type="title"/>
          </p:nvPr>
        </p:nvSpPr>
        <p:spPr>
          <a:xfrm>
            <a:off x="265500" y="1181700"/>
            <a:ext cx="4045200" cy="153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pt-BR"/>
              <a:t>Problem</a:t>
            </a:r>
            <a:endParaRPr/>
          </a:p>
        </p:txBody>
      </p:sp>
      <p:sp>
        <p:nvSpPr>
          <p:cNvPr id="65" name="Google Shape;65;p14"/>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pt-BR"/>
              <a:t>Spam Calls </a:t>
            </a:r>
            <a:endParaRPr/>
          </a:p>
        </p:txBody>
      </p:sp>
      <p:sp>
        <p:nvSpPr>
          <p:cNvPr id="66" name="Google Shape;66;p14"/>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None/>
            </a:pPr>
            <a:r>
              <a:rPr lang="pt-BR"/>
              <a:t>Today, the bank makes campaigns by calling our clients blindly. According to our data, only 11% of clients opened a term deposit. That means 89% of our customers received an unwanted call.</a:t>
            </a:r>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dirty="0"/>
              <a:t>Spam Calls</a:t>
            </a:r>
            <a:endParaRPr dirty="0"/>
          </a:p>
        </p:txBody>
      </p:sp>
      <p:grpSp>
        <p:nvGrpSpPr>
          <p:cNvPr id="72" name="Google Shape;72;p15"/>
          <p:cNvGrpSpPr/>
          <p:nvPr/>
        </p:nvGrpSpPr>
        <p:grpSpPr>
          <a:xfrm>
            <a:off x="431925" y="1304875"/>
            <a:ext cx="2628925" cy="3416400"/>
            <a:chOff x="431925" y="1304875"/>
            <a:chExt cx="2628925" cy="3416400"/>
          </a:xfrm>
        </p:grpSpPr>
        <p:sp>
          <p:nvSpPr>
            <p:cNvPr id="73" name="Google Shape;73;p15"/>
            <p:cNvSpPr txBox="1"/>
            <p:nvPr/>
          </p:nvSpPr>
          <p:spPr>
            <a:xfrm>
              <a:off x="431925" y="1304875"/>
              <a:ext cx="26289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5"/>
            <p:cNvSpPr/>
            <p:nvPr/>
          </p:nvSpPr>
          <p:spPr>
            <a:xfrm>
              <a:off x="4319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 name="Google Shape;75;p15"/>
          <p:cNvSpPr txBox="1">
            <a:spLocks noGrp="1"/>
          </p:cNvSpPr>
          <p:nvPr>
            <p:ph type="body" idx="4294967295"/>
          </p:nvPr>
        </p:nvSpPr>
        <p:spPr>
          <a:xfrm>
            <a:off x="506425" y="1304875"/>
            <a:ext cx="2494500" cy="46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sz="1600" dirty="0" smtClean="0">
                <a:solidFill>
                  <a:schemeClr val="lt1"/>
                </a:solidFill>
              </a:rPr>
              <a:t>Cost us money</a:t>
            </a:r>
            <a:endParaRPr sz="1600" dirty="0">
              <a:solidFill>
                <a:schemeClr val="lt1"/>
              </a:solidFill>
            </a:endParaRPr>
          </a:p>
        </p:txBody>
      </p:sp>
      <p:sp>
        <p:nvSpPr>
          <p:cNvPr id="76" name="Google Shape;76;p15"/>
          <p:cNvSpPr txBox="1">
            <a:spLocks noGrp="1"/>
          </p:cNvSpPr>
          <p:nvPr>
            <p:ph type="body" idx="4294967295"/>
          </p:nvPr>
        </p:nvSpPr>
        <p:spPr>
          <a:xfrm>
            <a:off x="508325" y="1850300"/>
            <a:ext cx="2478600" cy="2794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pt-BR" sz="1600"/>
              <a:t>Every call cost us money. We have a huge database of clients meaning we need a lot of people in our payroll to address this demand.</a:t>
            </a:r>
            <a:endParaRPr sz="1600"/>
          </a:p>
        </p:txBody>
      </p:sp>
      <p:grpSp>
        <p:nvGrpSpPr>
          <p:cNvPr id="77" name="Google Shape;77;p15"/>
          <p:cNvGrpSpPr/>
          <p:nvPr/>
        </p:nvGrpSpPr>
        <p:grpSpPr>
          <a:xfrm>
            <a:off x="3320450" y="1304875"/>
            <a:ext cx="2632500" cy="3416400"/>
            <a:chOff x="3320450" y="1304875"/>
            <a:chExt cx="2632500" cy="3416400"/>
          </a:xfrm>
        </p:grpSpPr>
        <p:sp>
          <p:nvSpPr>
            <p:cNvPr id="78" name="Google Shape;78;p15"/>
            <p:cNvSpPr txBox="1"/>
            <p:nvPr/>
          </p:nvSpPr>
          <p:spPr>
            <a:xfrm>
              <a:off x="3324050" y="1304875"/>
              <a:ext cx="26289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5"/>
            <p:cNvSpPr/>
            <p:nvPr/>
          </p:nvSpPr>
          <p:spPr>
            <a:xfrm>
              <a:off x="33204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 name="Google Shape;80;p15"/>
          <p:cNvSpPr txBox="1">
            <a:spLocks noGrp="1"/>
          </p:cNvSpPr>
          <p:nvPr>
            <p:ph type="body" idx="4294967295"/>
          </p:nvPr>
        </p:nvSpPr>
        <p:spPr>
          <a:xfrm>
            <a:off x="3389450" y="1304875"/>
            <a:ext cx="2494500" cy="46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sz="1600">
                <a:solidFill>
                  <a:schemeClr val="lt1"/>
                </a:solidFill>
              </a:rPr>
              <a:t>Bank’s image</a:t>
            </a:r>
            <a:endParaRPr sz="1600">
              <a:solidFill>
                <a:schemeClr val="lt1"/>
              </a:solidFill>
            </a:endParaRPr>
          </a:p>
        </p:txBody>
      </p:sp>
      <p:sp>
        <p:nvSpPr>
          <p:cNvPr id="81" name="Google Shape;81;p15"/>
          <p:cNvSpPr txBox="1">
            <a:spLocks noGrp="1"/>
          </p:cNvSpPr>
          <p:nvPr>
            <p:ph type="body" idx="4294967295"/>
          </p:nvPr>
        </p:nvSpPr>
        <p:spPr>
          <a:xfrm>
            <a:off x="3396775" y="1850300"/>
            <a:ext cx="2478600" cy="2794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pt-BR" sz="1600"/>
              <a:t>We need to sell, but we also need to treat our customers with respect and avoid bothering them when we can. According to an anti spam company, last year, spam calls have increased by 56%</a:t>
            </a:r>
            <a:r>
              <a:rPr lang="pt-BR" sz="1600" baseline="30000"/>
              <a:t>1</a:t>
            </a:r>
            <a:r>
              <a:rPr lang="pt-BR" sz="1600"/>
              <a:t>. </a:t>
            </a:r>
            <a:endParaRPr sz="1600"/>
          </a:p>
        </p:txBody>
      </p:sp>
      <p:grpSp>
        <p:nvGrpSpPr>
          <p:cNvPr id="82" name="Google Shape;82;p15"/>
          <p:cNvGrpSpPr/>
          <p:nvPr/>
        </p:nvGrpSpPr>
        <p:grpSpPr>
          <a:xfrm>
            <a:off x="6212550" y="1304875"/>
            <a:ext cx="2632500" cy="3416400"/>
            <a:chOff x="6212550" y="1304875"/>
            <a:chExt cx="2632500" cy="3416400"/>
          </a:xfrm>
        </p:grpSpPr>
        <p:sp>
          <p:nvSpPr>
            <p:cNvPr id="83" name="Google Shape;83;p15"/>
            <p:cNvSpPr/>
            <p:nvPr/>
          </p:nvSpPr>
          <p:spPr>
            <a:xfrm>
              <a:off x="621540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5"/>
            <p:cNvSpPr txBox="1"/>
            <p:nvPr/>
          </p:nvSpPr>
          <p:spPr>
            <a:xfrm>
              <a:off x="6212550" y="1304875"/>
              <a:ext cx="26325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5" name="Google Shape;85;p15"/>
          <p:cNvSpPr txBox="1">
            <a:spLocks noGrp="1"/>
          </p:cNvSpPr>
          <p:nvPr>
            <p:ph type="body" idx="4294967295"/>
          </p:nvPr>
        </p:nvSpPr>
        <p:spPr>
          <a:xfrm>
            <a:off x="6272475" y="1304875"/>
            <a:ext cx="2494500" cy="46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sz="1600">
                <a:solidFill>
                  <a:schemeClr val="lt1"/>
                </a:solidFill>
              </a:rPr>
              <a:t>It is… annoying</a:t>
            </a:r>
            <a:endParaRPr sz="1600">
              <a:solidFill>
                <a:schemeClr val="lt1"/>
              </a:solidFill>
            </a:endParaRPr>
          </a:p>
        </p:txBody>
      </p:sp>
      <p:sp>
        <p:nvSpPr>
          <p:cNvPr id="86" name="Google Shape;86;p15"/>
          <p:cNvSpPr txBox="1">
            <a:spLocks noGrp="1"/>
          </p:cNvSpPr>
          <p:nvPr>
            <p:ph type="body" idx="4294967295"/>
          </p:nvPr>
        </p:nvSpPr>
        <p:spPr>
          <a:xfrm>
            <a:off x="6286400" y="1850300"/>
            <a:ext cx="2478600" cy="279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pt-BR" sz="1600"/>
              <a:t>Yes… 89% of our clients felt annoyed with our calls. We need to remember they also receive marketing from many other companies.</a:t>
            </a:r>
            <a:endParaRPr sz="1600"/>
          </a:p>
          <a:p>
            <a:pPr marL="0" lvl="0" indent="0" algn="l" rtl="0">
              <a:spcBef>
                <a:spcPts val="1600"/>
              </a:spcBef>
              <a:spcAft>
                <a:spcPts val="1600"/>
              </a:spcAft>
              <a:buNone/>
            </a:pPr>
            <a:r>
              <a:rPr lang="pt-BR" sz="1600"/>
              <a:t>Is there a way to mitigate this problem?</a:t>
            </a:r>
            <a:endParaRPr sz="1600"/>
          </a:p>
        </p:txBody>
      </p:sp>
      <p:sp>
        <p:nvSpPr>
          <p:cNvPr id="87" name="Google Shape;87;p15"/>
          <p:cNvSpPr txBox="1"/>
          <p:nvPr/>
        </p:nvSpPr>
        <p:spPr>
          <a:xfrm rot="10800000" flipH="1">
            <a:off x="4409725" y="5380000"/>
            <a:ext cx="163800" cy="6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Source Sans Pro"/>
              <a:ea typeface="Source Sans Pro"/>
              <a:cs typeface="Source Sans Pro"/>
              <a:sym typeface="Source Sans Pro"/>
            </a:endParaRPr>
          </a:p>
        </p:txBody>
      </p:sp>
      <p:sp>
        <p:nvSpPr>
          <p:cNvPr id="88" name="Google Shape;88;p15"/>
          <p:cNvSpPr txBox="1"/>
          <p:nvPr/>
        </p:nvSpPr>
        <p:spPr>
          <a:xfrm>
            <a:off x="484425" y="4830050"/>
            <a:ext cx="4103400" cy="47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pt-BR" sz="600">
                <a:latin typeface="Source Sans Pro"/>
                <a:ea typeface="Source Sans Pro"/>
                <a:cs typeface="Source Sans Pro"/>
                <a:sym typeface="Source Sans Pro"/>
              </a:rPr>
              <a:t>1. https://truecaller.blog/2019/12/03/truecaller-insights-top-20-countries-affected-by-spam-calls-sms-in-2019/</a:t>
            </a:r>
            <a:endParaRPr sz="600">
              <a:latin typeface="Source Sans Pro"/>
              <a:ea typeface="Source Sans Pro"/>
              <a:cs typeface="Source Sans Pro"/>
              <a:sym typeface="Source Sans Pro"/>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6"/>
          <p:cNvSpPr txBox="1">
            <a:spLocks noGrp="1"/>
          </p:cNvSpPr>
          <p:nvPr>
            <p:ph type="title"/>
          </p:nvPr>
        </p:nvSpPr>
        <p:spPr>
          <a:xfrm>
            <a:off x="265500" y="1181700"/>
            <a:ext cx="4045200" cy="153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pt-BR"/>
              <a:t>Solution</a:t>
            </a:r>
            <a:endParaRPr/>
          </a:p>
        </p:txBody>
      </p:sp>
      <p:sp>
        <p:nvSpPr>
          <p:cNvPr id="94" name="Google Shape;94;p16"/>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pt-BR"/>
              <a:t>Machine Learning</a:t>
            </a:r>
            <a:endParaRPr/>
          </a:p>
        </p:txBody>
      </p:sp>
      <p:sp>
        <p:nvSpPr>
          <p:cNvPr id="95" name="Google Shape;95;p16"/>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None/>
            </a:pPr>
            <a:r>
              <a:rPr lang="pt-BR"/>
              <a:t>Before the model, only 11% of calls resulted in opening a term deposit. With AI, this value is now 52%.</a:t>
            </a:r>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100" name="Google Shape;100;p17"/>
          <p:cNvPicPr preferRelativeResize="0"/>
          <p:nvPr/>
        </p:nvPicPr>
        <p:blipFill rotWithShape="1">
          <a:blip r:embed="rId3">
            <a:alphaModFix/>
          </a:blip>
          <a:srcRect/>
          <a:stretch/>
        </p:blipFill>
        <p:spPr>
          <a:xfrm>
            <a:off x="152400" y="304800"/>
            <a:ext cx="8839201" cy="4447397"/>
          </a:xfrm>
          <a:prstGeom prst="rect">
            <a:avLst/>
          </a:prstGeom>
          <a:noFill/>
          <a:ln>
            <a:noFill/>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pic>
        <p:nvPicPr>
          <p:cNvPr id="105" name="Google Shape;105;p18"/>
          <p:cNvPicPr preferRelativeResize="0"/>
          <p:nvPr/>
        </p:nvPicPr>
        <p:blipFill>
          <a:blip r:embed="rId3">
            <a:alphaModFix/>
          </a:blip>
          <a:stretch>
            <a:fillRect/>
          </a:stretch>
        </p:blipFill>
        <p:spPr>
          <a:xfrm>
            <a:off x="152400" y="304800"/>
            <a:ext cx="8839200" cy="4465267"/>
          </a:xfrm>
          <a:prstGeom prst="rect">
            <a:avLst/>
          </a:prstGeom>
          <a:noFill/>
          <a:ln>
            <a:no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9"/>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dirty="0"/>
              <a:t>How?</a:t>
            </a:r>
            <a:endParaRPr dirty="0"/>
          </a:p>
        </p:txBody>
      </p:sp>
      <p:sp>
        <p:nvSpPr>
          <p:cNvPr id="111" name="Google Shape;111;p19"/>
          <p:cNvSpPr/>
          <p:nvPr/>
        </p:nvSpPr>
        <p:spPr>
          <a:xfrm>
            <a:off x="432350" y="1304875"/>
            <a:ext cx="2469300" cy="607800"/>
          </a:xfrm>
          <a:prstGeom prst="homePlate">
            <a:avLst>
              <a:gd name="adj" fmla="val 50000"/>
            </a:avLst>
          </a:prstGeom>
          <a:solidFill>
            <a:schemeClr val="dk1"/>
          </a:solidFill>
          <a:ln>
            <a:noFill/>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112" name="Google Shape;112;p19"/>
          <p:cNvSpPr txBox="1">
            <a:spLocks noGrp="1"/>
          </p:cNvSpPr>
          <p:nvPr>
            <p:ph type="body" idx="4294967295"/>
          </p:nvPr>
        </p:nvSpPr>
        <p:spPr>
          <a:xfrm>
            <a:off x="432350" y="1451576"/>
            <a:ext cx="2257200" cy="3144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pt-BR">
                <a:solidFill>
                  <a:schemeClr val="lt1"/>
                </a:solidFill>
              </a:rPr>
              <a:t>Data</a:t>
            </a:r>
            <a:endParaRPr>
              <a:solidFill>
                <a:schemeClr val="lt1"/>
              </a:solidFill>
            </a:endParaRPr>
          </a:p>
        </p:txBody>
      </p:sp>
      <p:sp>
        <p:nvSpPr>
          <p:cNvPr id="113" name="Google Shape;113;p19"/>
          <p:cNvSpPr txBox="1">
            <a:spLocks noGrp="1"/>
          </p:cNvSpPr>
          <p:nvPr>
            <p:ph type="body" idx="4294967295"/>
          </p:nvPr>
        </p:nvSpPr>
        <p:spPr>
          <a:xfrm>
            <a:off x="432350" y="2070575"/>
            <a:ext cx="2471700" cy="265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sz="1600" b="1"/>
              <a:t>Customer’s Data</a:t>
            </a:r>
            <a:endParaRPr sz="1600" b="1"/>
          </a:p>
          <a:p>
            <a:pPr marL="0" lvl="0" indent="0" algn="l" rtl="0">
              <a:spcBef>
                <a:spcPts val="800"/>
              </a:spcBef>
              <a:spcAft>
                <a:spcPts val="800"/>
              </a:spcAft>
              <a:buNone/>
            </a:pPr>
            <a:r>
              <a:rPr lang="pt-BR" sz="1600"/>
              <a:t>The Bank has a huge database filled with useful information. This data is the entry for our model.</a:t>
            </a:r>
            <a:endParaRPr sz="1600"/>
          </a:p>
        </p:txBody>
      </p:sp>
      <p:sp>
        <p:nvSpPr>
          <p:cNvPr id="114" name="Google Shape;114;p19"/>
          <p:cNvSpPr/>
          <p:nvPr/>
        </p:nvSpPr>
        <p:spPr>
          <a:xfrm>
            <a:off x="3044777" y="1304875"/>
            <a:ext cx="2760600" cy="607800"/>
          </a:xfrm>
          <a:prstGeom prst="chevron">
            <a:avLst>
              <a:gd name="adj" fmla="val 50000"/>
            </a:avLst>
          </a:prstGeom>
          <a:solidFill>
            <a:schemeClr val="dk1"/>
          </a:solidFill>
          <a:ln>
            <a:noFill/>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115" name="Google Shape;115;p19"/>
          <p:cNvSpPr txBox="1">
            <a:spLocks noGrp="1"/>
          </p:cNvSpPr>
          <p:nvPr>
            <p:ph type="body" idx="4294967295"/>
          </p:nvPr>
        </p:nvSpPr>
        <p:spPr>
          <a:xfrm>
            <a:off x="3336150" y="1451576"/>
            <a:ext cx="2257200" cy="3144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pt-BR">
                <a:solidFill>
                  <a:schemeClr val="lt1"/>
                </a:solidFill>
              </a:rPr>
              <a:t>Machine Learning</a:t>
            </a:r>
            <a:endParaRPr>
              <a:solidFill>
                <a:schemeClr val="lt1"/>
              </a:solidFill>
            </a:endParaRPr>
          </a:p>
        </p:txBody>
      </p:sp>
      <p:sp>
        <p:nvSpPr>
          <p:cNvPr id="116" name="Google Shape;116;p19"/>
          <p:cNvSpPr txBox="1">
            <a:spLocks noGrp="1"/>
          </p:cNvSpPr>
          <p:nvPr>
            <p:ph type="body" idx="4294967295"/>
          </p:nvPr>
        </p:nvSpPr>
        <p:spPr>
          <a:xfrm>
            <a:off x="3336146" y="2070575"/>
            <a:ext cx="2471700" cy="265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sz="1600" b="1" dirty="0"/>
              <a:t>Apply the data</a:t>
            </a:r>
            <a:endParaRPr sz="1600" b="1" dirty="0"/>
          </a:p>
          <a:p>
            <a:pPr marL="0" lvl="0" indent="0" algn="l" rtl="0">
              <a:spcBef>
                <a:spcPts val="800"/>
              </a:spcBef>
              <a:spcAft>
                <a:spcPts val="800"/>
              </a:spcAft>
              <a:buNone/>
            </a:pPr>
            <a:r>
              <a:rPr lang="pt-BR" sz="1600" dirty="0"/>
              <a:t>We found out that there is a pattern for clients that open a term deposit. The ML model can use this and tell us who to </a:t>
            </a:r>
            <a:r>
              <a:rPr lang="pt-BR" sz="1600" dirty="0" smtClean="0"/>
              <a:t>call.</a:t>
            </a:r>
            <a:endParaRPr sz="1600" dirty="0"/>
          </a:p>
        </p:txBody>
      </p:sp>
      <p:sp>
        <p:nvSpPr>
          <p:cNvPr id="117" name="Google Shape;117;p19"/>
          <p:cNvSpPr/>
          <p:nvPr/>
        </p:nvSpPr>
        <p:spPr>
          <a:xfrm>
            <a:off x="5948502" y="1304875"/>
            <a:ext cx="2760600" cy="607800"/>
          </a:xfrm>
          <a:prstGeom prst="chevron">
            <a:avLst>
              <a:gd name="adj" fmla="val 50000"/>
            </a:avLst>
          </a:prstGeom>
          <a:solidFill>
            <a:schemeClr val="dk1"/>
          </a:solidFill>
          <a:ln>
            <a:noFill/>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118" name="Google Shape;118;p19"/>
          <p:cNvSpPr txBox="1">
            <a:spLocks noGrp="1"/>
          </p:cNvSpPr>
          <p:nvPr>
            <p:ph type="body" idx="4294967295"/>
          </p:nvPr>
        </p:nvSpPr>
        <p:spPr>
          <a:xfrm>
            <a:off x="6254233" y="1451576"/>
            <a:ext cx="2257200" cy="3144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pt-BR">
                <a:solidFill>
                  <a:schemeClr val="lt1"/>
                </a:solidFill>
              </a:rPr>
              <a:t>Target</a:t>
            </a:r>
            <a:endParaRPr>
              <a:solidFill>
                <a:schemeClr val="lt1"/>
              </a:solidFill>
            </a:endParaRPr>
          </a:p>
        </p:txBody>
      </p:sp>
      <p:sp>
        <p:nvSpPr>
          <p:cNvPr id="119" name="Google Shape;119;p19"/>
          <p:cNvSpPr txBox="1">
            <a:spLocks noGrp="1"/>
          </p:cNvSpPr>
          <p:nvPr>
            <p:ph type="body" idx="4294967295"/>
          </p:nvPr>
        </p:nvSpPr>
        <p:spPr>
          <a:xfrm>
            <a:off x="6254226" y="2070575"/>
            <a:ext cx="2471700" cy="265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sz="1600" b="1"/>
              <a:t>Call the right person</a:t>
            </a:r>
            <a:endParaRPr sz="1600" b="1"/>
          </a:p>
          <a:p>
            <a:pPr marL="0" lvl="0" indent="0" algn="l" rtl="0">
              <a:spcBef>
                <a:spcPts val="800"/>
              </a:spcBef>
              <a:spcAft>
                <a:spcPts val="800"/>
              </a:spcAft>
              <a:buNone/>
            </a:pPr>
            <a:r>
              <a:rPr lang="pt-BR" sz="1600"/>
              <a:t>The model will return for us if the person will or will not open a term deposit with high confidence. It means we can call only the right clients.</a:t>
            </a:r>
            <a:endParaRPr sz="160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0"/>
          <p:cNvSpPr txBox="1">
            <a:spLocks noGrp="1"/>
          </p:cNvSpPr>
          <p:nvPr>
            <p:ph type="title"/>
          </p:nvPr>
        </p:nvSpPr>
        <p:spPr>
          <a:xfrm>
            <a:off x="490250" y="526350"/>
            <a:ext cx="5604000" cy="409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pt-BR"/>
              <a:t>We also reduced the number of calls by 88%+</a:t>
            </a:r>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pic>
        <p:nvPicPr>
          <p:cNvPr id="129" name="Google Shape;129;p21"/>
          <p:cNvPicPr preferRelativeResize="0"/>
          <p:nvPr/>
        </p:nvPicPr>
        <p:blipFill>
          <a:blip r:embed="rId3">
            <a:alphaModFix/>
          </a:blip>
          <a:stretch>
            <a:fillRect/>
          </a:stretch>
        </p:blipFill>
        <p:spPr>
          <a:xfrm>
            <a:off x="152400" y="304800"/>
            <a:ext cx="8839201" cy="4599013"/>
          </a:xfrm>
          <a:prstGeom prst="rect">
            <a:avLst/>
          </a:prstGeom>
          <a:noFill/>
          <a:ln>
            <a:noFill/>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TotalTime>
  <Words>340</Words>
  <Application>Microsoft Office PowerPoint</Application>
  <PresentationFormat>On-screen Show (16:9)</PresentationFormat>
  <Paragraphs>32</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Source Sans Pro</vt:lpstr>
      <vt:lpstr>Raleway</vt:lpstr>
      <vt:lpstr>Plum</vt:lpstr>
      <vt:lpstr>Opening Term Deposit</vt:lpstr>
      <vt:lpstr>Problem</vt:lpstr>
      <vt:lpstr>Spam Calls</vt:lpstr>
      <vt:lpstr>Solution</vt:lpstr>
      <vt:lpstr>PowerPoint Presentation</vt:lpstr>
      <vt:lpstr>PowerPoint Presentation</vt:lpstr>
      <vt:lpstr>How?</vt:lpstr>
      <vt:lpstr>We also reduced the number of calls by 88%+</vt:lpstr>
      <vt:lpstr>PowerPoint Presentation</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Opening Term Deposit</dc:title>
  <cp:lastModifiedBy>Iury .</cp:lastModifiedBy>
  <cp:revision>3</cp:revision>
  <dcterms:modified xsi:type="dcterms:W3CDTF">2020-07-27T02:41:51Z</dcterms:modified>
</cp:coreProperties>
</file>