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395" r:id="rId3"/>
    <p:sldId id="400" r:id="rId4"/>
    <p:sldId id="397" r:id="rId5"/>
    <p:sldId id="396" r:id="rId6"/>
    <p:sldId id="399" r:id="rId7"/>
    <p:sldId id="398" r:id="rId8"/>
    <p:sldId id="402" r:id="rId9"/>
    <p:sldId id="401" r:id="rId10"/>
    <p:sldId id="403" r:id="rId11"/>
    <p:sldId id="394" r:id="rId12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30" autoAdjust="0"/>
    <p:restoredTop sz="92857" autoAdjust="0"/>
  </p:normalViewPr>
  <p:slideViewPr>
    <p:cSldViewPr>
      <p:cViewPr varScale="1">
        <p:scale>
          <a:sx n="88" d="100"/>
          <a:sy n="88" d="100"/>
        </p:scale>
        <p:origin x="-624" y="-96"/>
      </p:cViewPr>
      <p:guideLst>
        <p:guide orient="horz" pos="2160"/>
        <p:guide orient="horz" pos="572"/>
        <p:guide pos="31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10" d="100"/>
          <a:sy n="110" d="100"/>
        </p:scale>
        <p:origin x="-3348" y="36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52CF-237E-47F2-AB35-1E8A0016570E}" type="datetimeFigureOut">
              <a:rPr lang="ko-KR" altLang="en-US" smtClean="0"/>
              <a:t>2016-11-22 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3724-028A-4611-9145-88212B9CF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7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A0477-1334-4F0B-B3FE-D8DE22C2020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4554" y="4357694"/>
            <a:ext cx="3621302" cy="7572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7115" y="2130426"/>
            <a:ext cx="5958165" cy="1470025"/>
          </a:xfrm>
        </p:spPr>
        <p:txBody>
          <a:bodyPr anchor="t">
            <a:normAutofit/>
          </a:bodyPr>
          <a:lstStyle>
            <a:lvl1pPr algn="l">
              <a:defRPr sz="27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Line 10"/>
          <p:cNvSpPr>
            <a:spLocks noChangeShapeType="1"/>
          </p:cNvSpPr>
          <p:nvPr userDrawn="1"/>
        </p:nvSpPr>
        <p:spPr bwMode="gray">
          <a:xfrm>
            <a:off x="-296" y="1911850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gray">
          <a:xfrm>
            <a:off x="1052433" y="4285162"/>
            <a:ext cx="0" cy="91440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2" name="Line 38"/>
          <p:cNvSpPr>
            <a:spLocks noChangeShapeType="1"/>
          </p:cNvSpPr>
          <p:nvPr userDrawn="1"/>
        </p:nvSpPr>
        <p:spPr bwMode="gray">
          <a:xfrm>
            <a:off x="6800" y="5199562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11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4"/>
          <a:stretch/>
        </p:blipFill>
        <p:spPr bwMode="auto">
          <a:xfrm>
            <a:off x="6617218" y="-3048"/>
            <a:ext cx="3411749" cy="6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" y="5272683"/>
            <a:ext cx="2562673" cy="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283633" y="990600"/>
            <a:ext cx="766236" cy="5847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395268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3800" b="1" dirty="0">
                <a:solidFill>
                  <a:srgbClr val="000000"/>
                </a:solidFill>
                <a:latin typeface="Optima" pitchFamily="2" charset="2"/>
                <a:ea typeface="가는각진제목체" pitchFamily="18" charset="-127"/>
              </a:rPr>
              <a:t>목차</a:t>
            </a: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08620" y="959256"/>
            <a:ext cx="1051570" cy="6309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463874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4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1" lang="ko-KR" altLang="en-US" sz="4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 flipH="1">
            <a:off x="1477393" y="1701496"/>
            <a:ext cx="0" cy="4542549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40615" tIns="40615" rIns="40615" bIns="40615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523182" y="1714489"/>
            <a:ext cx="7886010" cy="114300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300" b="1"/>
            </a:lvl1pPr>
            <a:lvl2pPr marL="971550" indent="-514350">
              <a:buFont typeface="+mj-lt"/>
              <a:buAutoNum type="arabicParenR"/>
              <a:defRPr sz="2000" b="1"/>
            </a:lvl2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313038" y="942999"/>
            <a:ext cx="9354076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313038" y="654967"/>
            <a:ext cx="9354076" cy="5654353"/>
            <a:chOff x="144" y="762"/>
            <a:chExt cx="5935" cy="3543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44" y="762"/>
              <a:ext cx="5935" cy="3543"/>
            </a:xfrm>
            <a:prstGeom prst="rect">
              <a:avLst/>
            </a:prstGeom>
            <a:noFill/>
            <a:ln w="3175" algn="ctr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Font typeface="Times" pitchFamily="18" charset="0"/>
                <a:buNone/>
              </a:pPr>
              <a:endParaRPr lang="ko-KR" altLang="en-US" sz="1500" smtClean="0">
                <a:solidFill>
                  <a:srgbClr val="000000"/>
                </a:solidFill>
                <a:latin typeface="Arial Narrow" pitchFamily="34" charset="0"/>
                <a:cs typeface="Arial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 userDrawn="1"/>
          </p:nvGrpSpPr>
          <p:grpSpPr bwMode="auto">
            <a:xfrm>
              <a:off x="293" y="764"/>
              <a:ext cx="5637" cy="3541"/>
              <a:chOff x="1373" y="685"/>
              <a:chExt cx="4579" cy="3354"/>
            </a:xfrm>
          </p:grpSpPr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 flipV="1">
                <a:off x="1373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 flipH="1" flipV="1">
                <a:off x="5952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</p:grpSp>
      </p:grp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303450" y="1551393"/>
            <a:ext cx="9363664" cy="5399"/>
          </a:xfrm>
          <a:prstGeom prst="line">
            <a:avLst/>
          </a:prstGeom>
          <a:noFill/>
          <a:ln w="3175">
            <a:solidFill>
              <a:srgbClr val="FFCC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303450" y="1839427"/>
            <a:ext cx="9363664" cy="0"/>
          </a:xfrm>
          <a:prstGeom prst="line">
            <a:avLst/>
          </a:prstGeom>
          <a:noFill/>
          <a:ln w="317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13" name="Group 256"/>
          <p:cNvGrpSpPr>
            <a:grpSpLocks/>
          </p:cNvGrpSpPr>
          <p:nvPr userDrawn="1"/>
        </p:nvGrpSpPr>
        <p:grpSpPr bwMode="auto">
          <a:xfrm>
            <a:off x="308736" y="654124"/>
            <a:ext cx="9358378" cy="470620"/>
            <a:chOff x="143" y="1154"/>
            <a:chExt cx="5936" cy="184"/>
          </a:xfrm>
        </p:grpSpPr>
        <p:sp>
          <p:nvSpPr>
            <p:cNvPr id="14" name="AutoShape 257"/>
            <p:cNvSpPr>
              <a:spLocks noChangeArrowheads="1"/>
            </p:cNvSpPr>
            <p:nvPr/>
          </p:nvSpPr>
          <p:spPr bwMode="auto">
            <a:xfrm>
              <a:off x="149" y="1154"/>
              <a:ext cx="5930" cy="18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EA002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 bwMode="auto">
            <a:xfrm>
              <a:off x="287" y="1178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59" descr="그림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156"/>
              <a:ext cx="88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http://www.kcnet.co.kr/data/mw.cheditor/1301/08d6ca6e7dbb95798f9d41b3bff6357d_hbNSojbQVMojJ3sQX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908" y="76414"/>
            <a:ext cx="1156579" cy="4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0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2016-11-22 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2016-11-22 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Ⅲ. 기술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1792444" y="6568578"/>
            <a:ext cx="0" cy="216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8736" y="71414"/>
            <a:ext cx="935837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6357959"/>
            <a:ext cx="3166256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3" descr="C:\Documents and Settings\Administrator\바탕 화면\zssadasdasdasd.jp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"/>
          <a:stretch/>
        </p:blipFill>
        <p:spPr bwMode="auto">
          <a:xfrm>
            <a:off x="-13587" y="6468593"/>
            <a:ext cx="9918000" cy="3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1"/>
          <p:cNvSpPr>
            <a:spLocks noGrp="1" noChangeArrowheads="1"/>
          </p:cNvSpPr>
          <p:nvPr userDrawn="1"/>
        </p:nvSpPr>
        <p:spPr bwMode="auto">
          <a:xfrm>
            <a:off x="4452140" y="6572272"/>
            <a:ext cx="132080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>
              <a:buFontTx/>
              <a:buNone/>
            </a:pPr>
            <a:fld id="{B1F2F75F-ADDC-4CF5-9395-BA7CB644ABCA}" type="slidenum">
              <a:rPr lang="en-US" altLang="en-US" sz="1200" b="1" smtClean="0">
                <a:solidFill>
                  <a:schemeClr val="bg1"/>
                </a:solidFill>
                <a:latin typeface="+mn-lt"/>
              </a:rPr>
              <a:pPr>
                <a:buFontTx/>
                <a:buNone/>
              </a:pPr>
              <a:t>‹#›</a:t>
            </a:fld>
            <a:endParaRPr lang="en-GB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2" descr="C:\Documents and Settings\Administrator\바탕 화면\1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9" t="16166" b="17734"/>
          <a:stretch/>
        </p:blipFill>
        <p:spPr bwMode="auto">
          <a:xfrm>
            <a:off x="8067825" y="6490937"/>
            <a:ext cx="1814583" cy="3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66"/>
          <p:cNvSpPr>
            <a:spLocks noChangeShapeType="1"/>
          </p:cNvSpPr>
          <p:nvPr userDrawn="1"/>
        </p:nvSpPr>
        <p:spPr bwMode="gray">
          <a:xfrm>
            <a:off x="308736" y="571456"/>
            <a:ext cx="9353550" cy="24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  <a:effectLst/>
        </p:spPr>
        <p:txBody>
          <a:bodyPr wrap="none" lIns="87905" tIns="43952" rIns="87905" bIns="43952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4" r:id="rId7"/>
    <p:sldLayoutId id="2147483655" r:id="rId8"/>
    <p:sldLayoutId id="214748366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42900" algn="l" defTabSz="914400" rtl="0" eaLnBrk="1" latinLnBrk="1" hangingPunct="1">
        <a:spcBef>
          <a:spcPct val="20000"/>
        </a:spcBef>
        <a:buClr>
          <a:srgbClr val="0070C0"/>
        </a:buClr>
        <a:buFont typeface="맑은 고딕" pitchFamily="50" charset="-127"/>
        <a:buChar char="▣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w.microstrategy.com/msdz/MSDL/_CurrentGARelease/docs/projects/WebSDK/Content/topics/urlapi/Viewing_the_SQL_for_a_Report.htm" TargetMode="External"/><Relationship Id="rId13" Type="http://schemas.openxmlformats.org/officeDocument/2006/relationships/hyperlink" Target="https://lw.microstrategy.com/msdz/MSDL/_CurrentGARelease/docs/projects/WebSDK/Content/topics/urlapi/Performing_Folder_Browsing.htm" TargetMode="External"/><Relationship Id="rId3" Type="http://schemas.openxmlformats.org/officeDocument/2006/relationships/hyperlink" Target="https://lw.microstrategy.com/msdz/MSDL/_CurrentGARelease/docs/projects/WebSDK/Content/topics/urlapi/Executing_Common_Actions_Using_the_URL_API.htm" TargetMode="External"/><Relationship Id="rId7" Type="http://schemas.openxmlformats.org/officeDocument/2006/relationships/hyperlink" Target="https://lw.microstrategy.com/msdz/MSDL/_CurrentGARelease/docs/projects/WebSDK/Content/topics/urlapi/Exporting_a_Report_to_a_Specified_Format.htm" TargetMode="External"/><Relationship Id="rId12" Type="http://schemas.openxmlformats.org/officeDocument/2006/relationships/hyperlink" Target="https://lw.microstrategy.com/msdz/MSDL/_CurrentGARelease/docs/projects/WebSDK/Content/topics/urlapi/Exporting_a_Report_Services_Document_to_PDF.htm" TargetMode="External"/><Relationship Id="rId2" Type="http://schemas.openxmlformats.org/officeDocument/2006/relationships/hyperlink" Target="https://lw.microstrategy.com/msdz/MSDL/_CurrentGARelease/docs/projects/WebSDK/Content/topics/portalintgr/PI_Constructing_Mstr_URL_Request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w.microstrategy.com/msdz/MSDL/_CurrentGARelease/docs/projects/WebSDK/Content/topics/urlapi/Exporting_a_Report_to_PDF.htm" TargetMode="External"/><Relationship Id="rId11" Type="http://schemas.openxmlformats.org/officeDocument/2006/relationships/hyperlink" Target="https://lw.microstrategy.com/msdz/MSDL/_CurrentGARelease/docs/projects/WebSDK/Content/topics/urlapi/Opening_a_specified_panel_in_a_document.htm" TargetMode="External"/><Relationship Id="rId5" Type="http://schemas.openxmlformats.org/officeDocument/2006/relationships/hyperlink" Target="https://lw.microstrategy.com/msdz/MSDL/_CurrentGARelease/docs/projects/WebSDK/Content/topics/urlapi/Passing_Prompt_Answers_Using_the_URL_API.htm" TargetMode="External"/><Relationship Id="rId15" Type="http://schemas.openxmlformats.org/officeDocument/2006/relationships/hyperlink" Target="https://lw.microstrategy.com/msdz/MSDL/_CurrentGARelease/docs/projects/WebSDK/Content/topics/urlapi/Deleting_Subscriptions_and_Schedules.htm" TargetMode="External"/><Relationship Id="rId10" Type="http://schemas.openxmlformats.org/officeDocument/2006/relationships/hyperlink" Target="https://lw.microstrategy.com/msdz/MSDL/_CurrentGARelease/docs/projects/WebSDK/Content/topics/urlapi/Executing_a_Report_Services_Document.htm" TargetMode="External"/><Relationship Id="rId4" Type="http://schemas.openxmlformats.org/officeDocument/2006/relationships/hyperlink" Target="https://lw.microstrategy.com/msdz/MSDL/_CurrentGARelease/docs/projects/WebSDK/Content/topics/urlapi/Executing_a_Report.htm" TargetMode="External"/><Relationship Id="rId9" Type="http://schemas.openxmlformats.org/officeDocument/2006/relationships/hyperlink" Target="https://lw.microstrategy.com/msdz/MSDL/_CurrentGARelease/docs/projects/WebSDK/Content/topics/urlapi/Opening_a_Specified_Sheet_in_a_Dashboard.htm" TargetMode="External"/><Relationship Id="rId14" Type="http://schemas.openxmlformats.org/officeDocument/2006/relationships/hyperlink" Target="https://lw.microstrategy.com/msdz/MSDL/_CurrentGARelease/docs/projects/WebSDK/Content/topics/objbeans/Accessing_and_Manipulating_the_History_List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686" y="2130426"/>
            <a:ext cx="7483443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lt"/>
                <a:ea typeface="+mn-ea"/>
              </a:rPr>
              <a:t>MicroStrategy Web </a:t>
            </a:r>
            <a:r>
              <a:rPr lang="ko-KR" altLang="en-US" dirty="0" smtClean="0">
                <a:latin typeface="+mn-lt"/>
                <a:ea typeface="+mn-ea"/>
              </a:rPr>
              <a:t>활용 교육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모코엠시스</a:t>
            </a:r>
            <a:endParaRPr lang="en-US" altLang="ko-KR" dirty="0" smtClean="0"/>
          </a:p>
          <a:p>
            <a:r>
              <a:rPr lang="ko-KR" altLang="en-US" dirty="0" smtClean="0"/>
              <a:t>일자 </a:t>
            </a:r>
            <a:r>
              <a:rPr lang="en-US" altLang="ko-KR" dirty="0" smtClean="0"/>
              <a:t>2016.12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URL API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3453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URL</a:t>
            </a:r>
            <a:r>
              <a:rPr lang="ko-KR" altLang="en-US" sz="1200" dirty="0" smtClean="0"/>
              <a:t>의 파라미터를 이용하여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작업을 수행</a:t>
            </a:r>
            <a:endParaRPr lang="en-US" altLang="ko-KR" sz="12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200" dirty="0" smtClean="0">
              <a:hlinkClick r:id="rId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hlinkClick r:id="rId2"/>
              </a:rPr>
              <a:t>MicroStrategy URL Structure</a:t>
            </a:r>
            <a:endParaRPr lang="en-US" altLang="ko-KR" sz="1200" dirty="0" smtClean="0">
              <a:hlinkClick r:id="rId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hlinkClick r:id="rId2"/>
              </a:rPr>
              <a:t>Constructing a MicroStrategy URL Request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hlinkClick r:id="rId3"/>
              </a:rPr>
              <a:t>Executing Common Actions Using the URL API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4"/>
              </a:rPr>
              <a:t>Executing a Report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5"/>
              </a:rPr>
              <a:t>Passing Prompt Answers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6"/>
              </a:rPr>
              <a:t>Exporting a report to PDF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7"/>
              </a:rPr>
              <a:t>Exporting a report to a specified </a:t>
            </a:r>
            <a:r>
              <a:rPr lang="en-US" altLang="ko-KR" sz="1200" dirty="0" smtClean="0">
                <a:hlinkClick r:id="rId7"/>
              </a:rPr>
              <a:t>format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8"/>
              </a:rPr>
              <a:t>Viewing </a:t>
            </a:r>
            <a:r>
              <a:rPr lang="en-US" altLang="ko-KR" sz="1200" dirty="0">
                <a:hlinkClick r:id="rId8"/>
              </a:rPr>
              <a:t>the SQL for a Report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9"/>
              </a:rPr>
              <a:t>Opening </a:t>
            </a:r>
            <a:r>
              <a:rPr lang="en-US" altLang="ko-KR" sz="1200" dirty="0">
                <a:hlinkClick r:id="rId9"/>
              </a:rPr>
              <a:t>a specified sheet in a </a:t>
            </a:r>
            <a:r>
              <a:rPr lang="en-US" altLang="ko-KR" sz="1200" dirty="0" smtClean="0">
                <a:hlinkClick r:id="rId9"/>
              </a:rPr>
              <a:t>dashboard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0"/>
              </a:rPr>
              <a:t>Executing </a:t>
            </a:r>
            <a:r>
              <a:rPr lang="en-US" altLang="ko-KR" sz="1200" dirty="0">
                <a:hlinkClick r:id="rId10"/>
              </a:rPr>
              <a:t>a document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1"/>
              </a:rPr>
              <a:t>Opening </a:t>
            </a:r>
            <a:r>
              <a:rPr lang="en-US" altLang="ko-KR" sz="1200" dirty="0">
                <a:hlinkClick r:id="rId11"/>
              </a:rPr>
              <a:t>a specified panel in a document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2"/>
              </a:rPr>
              <a:t>Exporting </a:t>
            </a:r>
            <a:r>
              <a:rPr lang="en-US" altLang="ko-KR" sz="1200" dirty="0">
                <a:hlinkClick r:id="rId12"/>
              </a:rPr>
              <a:t>a Document to PDF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3"/>
              </a:rPr>
              <a:t>Browsing </a:t>
            </a:r>
            <a:r>
              <a:rPr lang="en-US" altLang="ko-KR" sz="1200" dirty="0">
                <a:hlinkClick r:id="rId13"/>
              </a:rPr>
              <a:t>a Folder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4"/>
              </a:rPr>
              <a:t>Accessing </a:t>
            </a:r>
            <a:r>
              <a:rPr lang="en-US" altLang="ko-KR" sz="1200" dirty="0">
                <a:hlinkClick r:id="rId14"/>
              </a:rPr>
              <a:t>and Removing Items from the History List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5"/>
              </a:rPr>
              <a:t>Deleting </a:t>
            </a:r>
            <a:r>
              <a:rPr lang="en-US" altLang="ko-KR" sz="1200" dirty="0">
                <a:hlinkClick r:id="rId15"/>
              </a:rPr>
              <a:t>Subscriptions and Schedules</a:t>
            </a:r>
            <a:r>
              <a:rPr lang="en-US" altLang="ko-KR" sz="1200" dirty="0"/>
              <a:t> 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451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3"/>
            <a:ext cx="9907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D8D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28283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교육 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교육 범위</a:t>
            </a:r>
            <a:endParaRPr lang="en-US" altLang="ko-KR" dirty="0" smtClean="0"/>
          </a:p>
          <a:p>
            <a:r>
              <a:rPr lang="ko-KR" altLang="en-US" dirty="0" smtClean="0"/>
              <a:t>웹 일반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기본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기술</a:t>
            </a:r>
            <a:endParaRPr lang="en-US" altLang="ko-KR" dirty="0" smtClean="0"/>
          </a:p>
          <a:p>
            <a:r>
              <a:rPr lang="en-US" altLang="ko-KR" dirty="0" smtClean="0"/>
              <a:t>M</a:t>
            </a:r>
            <a:r>
              <a:rPr lang="en-US" altLang="ko-KR" dirty="0" smtClean="0"/>
              <a:t>icroStrategy(MSTR)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커스터마이징의</a:t>
            </a:r>
            <a:r>
              <a:rPr lang="ko-KR" altLang="en-US" dirty="0" smtClean="0"/>
              <a:t> 성격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커스터마이징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1726" y="6309320"/>
            <a:ext cx="343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이하 </a:t>
            </a:r>
            <a:r>
              <a:rPr lang="en-US" altLang="ko-KR" sz="1400" b="1" dirty="0" smtClean="0"/>
              <a:t>MicroStrategy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MSTR</a:t>
            </a:r>
            <a:r>
              <a:rPr lang="ko-KR" altLang="en-US" sz="1400" b="1" dirty="0" smtClean="0"/>
              <a:t>로 표기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89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752406" y="1268761"/>
            <a:ext cx="1080120" cy="1368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Web Application</a:t>
            </a:r>
          </a:p>
        </p:txBody>
      </p:sp>
      <p:sp>
        <p:nvSpPr>
          <p:cNvPr id="2" name="U자형 화살표 1"/>
          <p:cNvSpPr/>
          <p:nvPr/>
        </p:nvSpPr>
        <p:spPr>
          <a:xfrm rot="5400000">
            <a:off x="4952204" y="-281402"/>
            <a:ext cx="288033" cy="3888433"/>
          </a:xfrm>
          <a:prstGeom prst="uturnArrow">
            <a:avLst>
              <a:gd name="adj1" fmla="val 10999"/>
              <a:gd name="adj2" fmla="val 18232"/>
              <a:gd name="adj3" fmla="val 38858"/>
              <a:gd name="adj4" fmla="val 43750"/>
              <a:gd name="adj5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885" y="1268100"/>
            <a:ext cx="1080120" cy="1368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96022" y="1211021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504D"/>
                </a:solidFill>
              </a:rPr>
              <a:t>R</a:t>
            </a:r>
            <a:r>
              <a:rPr lang="en-US" altLang="ko-KR" sz="1400" b="1" dirty="0" smtClean="0">
                <a:solidFill>
                  <a:srgbClr val="C0504D"/>
                </a:solidFill>
              </a:rPr>
              <a:t>equest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2492" y="1745634"/>
            <a:ext cx="994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504D"/>
                </a:solidFill>
              </a:rPr>
              <a:t>Response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152006" y="2348881"/>
            <a:ext cx="3888431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27315" y="3212976"/>
            <a:ext cx="8625141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r>
              <a:rPr lang="en-US" altLang="ko-KR" sz="1400" b="1" dirty="0" smtClean="0"/>
              <a:t>Http </a:t>
            </a:r>
            <a:r>
              <a:rPr lang="ko-KR" altLang="en-US" sz="1400" b="1" dirty="0" smtClean="0"/>
              <a:t>프로토콜은 연결을 유지하지 않은 특성으로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기본적으로 </a:t>
            </a:r>
            <a:r>
              <a:rPr lang="en-US" altLang="ko-KR" sz="1400" b="1" dirty="0" smtClean="0"/>
              <a:t>request(</a:t>
            </a:r>
            <a:r>
              <a:rPr lang="ko-KR" altLang="en-US" sz="1400" b="1" dirty="0" smtClean="0"/>
              <a:t>요청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의한 </a:t>
            </a:r>
            <a:r>
              <a:rPr lang="en-US" altLang="ko-KR" sz="1400" b="1" dirty="0" smtClean="0"/>
              <a:t>response(</a:t>
            </a:r>
            <a:r>
              <a:rPr lang="ko-KR" altLang="en-US" sz="1400" b="1" dirty="0" smtClean="0"/>
              <a:t>응답</a:t>
            </a:r>
            <a:r>
              <a:rPr lang="en-US" altLang="ko-KR" sz="1400" b="1" dirty="0"/>
              <a:t>)</a:t>
            </a:r>
            <a:r>
              <a:rPr lang="ko-KR" altLang="en-US" sz="1400" b="1" dirty="0" smtClean="0"/>
              <a:t>을 반환 후 연결이 끊어지는 형태로 단일 웹 페이지 처리에는 유리할지 모르나 </a:t>
            </a: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실시간 상호작용 성</a:t>
            </a:r>
            <a:r>
              <a:rPr lang="en-US" altLang="ko-KR" sz="1400" b="1" dirty="0" smtClean="0"/>
              <a:t>”</a:t>
            </a:r>
            <a:r>
              <a:rPr lang="ko-KR" altLang="en-US" sz="1400" b="1" dirty="0" smtClean="0"/>
              <a:t>에는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불리</a:t>
            </a:r>
            <a:endParaRPr lang="en-US" altLang="ko-KR" sz="1400" b="1" dirty="0" smtClean="0"/>
          </a:p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r>
              <a:rPr lang="en-US" altLang="ko-KR" sz="1400" b="1" dirty="0" smtClean="0"/>
              <a:t>WebSocket</a:t>
            </a:r>
            <a:r>
              <a:rPr lang="ko-KR" altLang="en-US" sz="1400" b="1" dirty="0" smtClean="0"/>
              <a:t>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이용한 서버 </a:t>
            </a:r>
            <a:r>
              <a:rPr lang="ko-KR" altLang="en-US" sz="1400" b="1" dirty="0" err="1" smtClean="0"/>
              <a:t>푸쉬</a:t>
            </a:r>
            <a:r>
              <a:rPr lang="ko-KR" altLang="en-US" sz="1400" b="1" dirty="0" smtClean="0"/>
              <a:t> 기법 사용가능하나 제한적인 환경에서 가능 </a:t>
            </a:r>
            <a:r>
              <a:rPr lang="en-US" altLang="ko-KR" sz="1400" b="1" dirty="0" smtClean="0"/>
              <a:t>(IE 11</a:t>
            </a:r>
            <a:r>
              <a:rPr lang="ko-KR" altLang="en-US" sz="1400" b="1" dirty="0" smtClean="0"/>
              <a:t>이상</a:t>
            </a:r>
            <a:r>
              <a:rPr lang="en-US" altLang="ko-KR" sz="1400" b="1" dirty="0" smtClean="0"/>
              <a:t>, Servlet 3.0 </a:t>
            </a:r>
            <a:r>
              <a:rPr lang="ko-KR" altLang="en-US" sz="1400" b="1" dirty="0" smtClean="0"/>
              <a:t>이상 지원 </a:t>
            </a:r>
            <a:r>
              <a:rPr lang="en-US" altLang="ko-KR" sz="1400" b="1" dirty="0" smtClean="0"/>
              <a:t>WAS), </a:t>
            </a:r>
            <a:r>
              <a:rPr lang="ko-KR" altLang="en-US" sz="1400" b="1" dirty="0" smtClean="0"/>
              <a:t>또는</a:t>
            </a:r>
            <a:r>
              <a:rPr lang="en-US" altLang="ko-KR" sz="1400" b="1" dirty="0" smtClean="0"/>
              <a:t> polling </a:t>
            </a:r>
            <a:r>
              <a:rPr lang="ko-KR" altLang="en-US" sz="1400" b="1" dirty="0" smtClean="0"/>
              <a:t>등의 기법을 이용하여 유사한 효과를 구현 가능</a:t>
            </a:r>
            <a:endParaRPr lang="en-US" altLang="ko-KR" sz="1400" b="1" dirty="0" smtClean="0"/>
          </a:p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endParaRPr lang="en-US" altLang="ko-KR" sz="1400" b="1" dirty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/>
              <a:t>Response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html, text, binary file, 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, xml </a:t>
            </a:r>
            <a:r>
              <a:rPr lang="ko-KR" altLang="en-US" sz="1400" b="1" dirty="0"/>
              <a:t>등 여러 가지 유형의 데이터 반환하고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Request</a:t>
            </a:r>
            <a:r>
              <a:rPr lang="ko-KR" altLang="en-US" sz="1400" b="1" dirty="0"/>
              <a:t>를 수행한 </a:t>
            </a:r>
            <a:r>
              <a:rPr lang="ko-KR" altLang="en-US" sz="1400" b="1" dirty="0" err="1"/>
              <a:t>브라우져</a:t>
            </a:r>
            <a:r>
              <a:rPr lang="ko-KR" altLang="en-US" sz="1400" b="1" dirty="0"/>
              <a:t> 또는 객체에서 수신된 데이터를 </a:t>
            </a:r>
            <a:r>
              <a:rPr lang="ko-KR" altLang="en-US" sz="1400" b="1" dirty="0" smtClean="0"/>
              <a:t>처리</a:t>
            </a:r>
            <a:endParaRPr lang="ko-KR" altLang="en-US" sz="1400" b="1" dirty="0"/>
          </a:p>
        </p:txBody>
      </p:sp>
      <p:sp>
        <p:nvSpPr>
          <p:cNvPr id="19" name="타원 18"/>
          <p:cNvSpPr/>
          <p:nvPr/>
        </p:nvSpPr>
        <p:spPr>
          <a:xfrm>
            <a:off x="4736182" y="137478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0" name="타원 19"/>
          <p:cNvSpPr/>
          <p:nvPr/>
        </p:nvSpPr>
        <p:spPr>
          <a:xfrm>
            <a:off x="4736181" y="2204865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/>
              <a:t>Connection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06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 smtClean="0"/>
              <a:t>각 계층의 역할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613348" y="2780928"/>
            <a:ext cx="6731345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WAS </a:t>
            </a:r>
            <a:r>
              <a:rPr lang="en-US" altLang="ko-KR" sz="1200" b="1" dirty="0" smtClean="0"/>
              <a:t>(Web Application Server)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2863974" y="3182669"/>
            <a:ext cx="6230155" cy="1440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73449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 Filter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97585" y="3614717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45713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69993" y="362256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DAO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81921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3" name="원통 12"/>
          <p:cNvSpPr/>
          <p:nvPr/>
        </p:nvSpPr>
        <p:spPr>
          <a:xfrm>
            <a:off x="8048550" y="5198376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…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4864400" y="996526"/>
            <a:ext cx="247620" cy="626469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98" y="3522780"/>
            <a:ext cx="1368152" cy="1182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7" name="U자형 화살표 26"/>
          <p:cNvSpPr/>
          <p:nvPr/>
        </p:nvSpPr>
        <p:spPr>
          <a:xfrm rot="10800000">
            <a:off x="8286346" y="4252684"/>
            <a:ext cx="279340" cy="112001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9645" y="2204864"/>
            <a:ext cx="3588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Request</a:t>
            </a:r>
            <a:r>
              <a:rPr lang="ko-KR" altLang="en-US" sz="1400" b="1" dirty="0" smtClean="0"/>
              <a:t>를 최초로 수신 </a:t>
            </a:r>
            <a:r>
              <a:rPr lang="en-US" altLang="ko-KR" sz="1400" b="1" dirty="0" smtClean="0"/>
              <a:t>Controller</a:t>
            </a:r>
            <a:r>
              <a:rPr lang="ko-KR" altLang="en-US" sz="1400" b="1" dirty="0" smtClean="0"/>
              <a:t>에 분배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 smtClean="0"/>
              <a:t>호출된 </a:t>
            </a:r>
            <a:r>
              <a:rPr lang="en-US" altLang="ko-KR" sz="1100" b="1" dirty="0" smtClean="0"/>
              <a:t>URL</a:t>
            </a:r>
            <a:r>
              <a:rPr lang="ko-KR" altLang="en-US" sz="1100" b="1" dirty="0" smtClean="0"/>
              <a:t>로 처리될 </a:t>
            </a:r>
            <a:r>
              <a:rPr lang="en-US" altLang="ko-KR" sz="1100" b="1" dirty="0" smtClean="0"/>
              <a:t>Controller </a:t>
            </a:r>
            <a:r>
              <a:rPr lang="ko-KR" altLang="en-US" sz="1100" b="1" dirty="0" smtClean="0"/>
              <a:t>호출</a:t>
            </a:r>
            <a:endParaRPr lang="ko-KR" altLang="en-US" sz="1100" b="1" dirty="0"/>
          </a:p>
        </p:txBody>
      </p:sp>
      <p:cxnSp>
        <p:nvCxnSpPr>
          <p:cNvPr id="30" name="꺾인 연결선 29"/>
          <p:cNvCxnSpPr>
            <a:stCxn id="28" idx="2"/>
            <a:endCxn id="9" idx="0"/>
          </p:cNvCxnSpPr>
          <p:nvPr/>
        </p:nvCxnSpPr>
        <p:spPr>
          <a:xfrm rot="16200000" flipH="1">
            <a:off x="3742792" y="2619923"/>
            <a:ext cx="855855" cy="11337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9707" y="5372700"/>
            <a:ext cx="40684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Request</a:t>
            </a:r>
            <a:r>
              <a:rPr lang="ko-KR" altLang="en-US" sz="1400" b="1" dirty="0" smtClean="0"/>
              <a:t>에 대한 </a:t>
            </a:r>
            <a:r>
              <a:rPr lang="ko-KR" altLang="en-US" sz="1400" b="1" dirty="0" err="1" smtClean="0"/>
              <a:t>필터링</a:t>
            </a:r>
            <a:r>
              <a:rPr lang="ko-KR" altLang="en-US" sz="1400" b="1" dirty="0" smtClean="0"/>
              <a:t> 수행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 smtClean="0"/>
              <a:t>예를 </a:t>
            </a:r>
            <a:r>
              <a:rPr lang="ko-KR" altLang="en-US" sz="1100" b="1" dirty="0"/>
              <a:t>들어 세션 </a:t>
            </a:r>
            <a:r>
              <a:rPr lang="ko-KR" altLang="en-US" sz="1100" b="1" dirty="0" smtClean="0"/>
              <a:t>존재 여부로 로그인 처리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요청된 페이지에 대한 권한 </a:t>
            </a:r>
            <a:r>
              <a:rPr lang="ko-KR" altLang="en-US" sz="1100" b="1" dirty="0"/>
              <a:t>소유 </a:t>
            </a:r>
            <a:r>
              <a:rPr lang="ko-KR" altLang="en-US" sz="1100" b="1" dirty="0" smtClean="0"/>
              <a:t>여부 확인하여 오류 페이지 표시 등</a:t>
            </a:r>
            <a:endParaRPr lang="ko-KR" altLang="en-US" sz="1100" b="1" dirty="0"/>
          </a:p>
        </p:txBody>
      </p:sp>
      <p:cxnSp>
        <p:nvCxnSpPr>
          <p:cNvPr id="34" name="꺾인 연결선 33"/>
          <p:cNvCxnSpPr>
            <a:stCxn id="33" idx="0"/>
            <a:endCxn id="8" idx="2"/>
          </p:cNvCxnSpPr>
          <p:nvPr/>
        </p:nvCxnSpPr>
        <p:spPr>
          <a:xfrm rot="5400000" flipH="1" flipV="1">
            <a:off x="2516746" y="4375997"/>
            <a:ext cx="893887" cy="1099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26378" y="5373216"/>
            <a:ext cx="3114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요청 </a:t>
            </a:r>
            <a:r>
              <a:rPr lang="en-US" altLang="ko-KR" sz="1400" b="1" dirty="0" smtClean="0"/>
              <a:t>URL</a:t>
            </a:r>
            <a:r>
              <a:rPr lang="ko-KR" altLang="en-US" sz="1400" b="1" dirty="0" smtClean="0"/>
              <a:t>에 대한 개별 처리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Service</a:t>
            </a:r>
            <a:r>
              <a:rPr lang="ko-KR" altLang="en-US" sz="1100" b="1" dirty="0" smtClean="0"/>
              <a:t>의 호출 등</a:t>
            </a:r>
            <a:endParaRPr lang="ko-KR" altLang="en-US" sz="1100" b="1" dirty="0"/>
          </a:p>
        </p:txBody>
      </p:sp>
      <p:cxnSp>
        <p:nvCxnSpPr>
          <p:cNvPr id="46" name="꺾인 연결선 45"/>
          <p:cNvCxnSpPr>
            <a:stCxn id="45" idx="0"/>
            <a:endCxn id="10" idx="2"/>
          </p:cNvCxnSpPr>
          <p:nvPr/>
        </p:nvCxnSpPr>
        <p:spPr>
          <a:xfrm rot="5400000" flipH="1" flipV="1">
            <a:off x="5537400" y="4924903"/>
            <a:ext cx="894403" cy="22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7" idx="3"/>
            <a:endCxn id="12" idx="0"/>
          </p:cNvCxnSpPr>
          <p:nvPr/>
        </p:nvCxnSpPr>
        <p:spPr>
          <a:xfrm>
            <a:off x="6879031" y="1898074"/>
            <a:ext cx="342890" cy="17166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03934" y="1621075"/>
            <a:ext cx="4375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데이터의 처리 및 비즈니스 </a:t>
            </a:r>
            <a:r>
              <a:rPr lang="ko-KR" altLang="en-US" sz="1400" b="1" dirty="0"/>
              <a:t>로직의 </a:t>
            </a:r>
            <a:r>
              <a:rPr lang="ko-KR" altLang="en-US" sz="1400" b="1" dirty="0" smtClean="0"/>
              <a:t>적용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DAO</a:t>
            </a:r>
            <a:r>
              <a:rPr lang="ko-KR" altLang="en-US" sz="1100" b="1" dirty="0" smtClean="0"/>
              <a:t>을 이용한 데이터 조회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업무에 필요한 비즈니스 로직 적용</a:t>
            </a:r>
            <a:r>
              <a:rPr lang="en-US" altLang="ko-KR" sz="1100" b="1" dirty="0" smtClean="0"/>
              <a:t>  </a:t>
            </a:r>
            <a:endParaRPr lang="ko-KR" alt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0286" y="764704"/>
            <a:ext cx="400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Spring Application </a:t>
            </a:r>
            <a:r>
              <a:rPr lang="ko-KR" altLang="en-US" sz="1400" b="1" dirty="0" smtClean="0"/>
              <a:t>아키텍처 참고한 구현 계층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445713" y="1061872"/>
            <a:ext cx="2662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데이터 조회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DB </a:t>
            </a:r>
            <a:r>
              <a:rPr lang="ko-KR" altLang="en-US" sz="1100" b="1" dirty="0" smtClean="0"/>
              <a:t>등의 데이터 소스에서 조회 수행</a:t>
            </a:r>
            <a:endParaRPr lang="ko-KR" altLang="en-US" sz="1100" b="1" dirty="0"/>
          </a:p>
        </p:txBody>
      </p:sp>
      <p:cxnSp>
        <p:nvCxnSpPr>
          <p:cNvPr id="71" name="꺾인 연결선 70"/>
          <p:cNvCxnSpPr>
            <a:stCxn id="70" idx="3"/>
            <a:endCxn id="11" idx="0"/>
          </p:cNvCxnSpPr>
          <p:nvPr/>
        </p:nvCxnSpPr>
        <p:spPr>
          <a:xfrm>
            <a:off x="8107865" y="1338871"/>
            <a:ext cx="302128" cy="22836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665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766" y="2204863"/>
            <a:ext cx="1800200" cy="2436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WEB-INF/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lib/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classes/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web.xml</a:t>
            </a:r>
            <a:endParaRPr lang="en-US" altLang="ko-KR" sz="1200" b="1" dirty="0">
              <a:solidFill>
                <a:srgbClr val="C0504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images/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javascript/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index.jsp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541" y="6021288"/>
            <a:ext cx="371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fr-F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 Servlet </a:t>
            </a: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Specification Version </a:t>
            </a:r>
            <a:r>
              <a:rPr lang="fr-FR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X.X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766" y="1772816"/>
            <a:ext cx="1800200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Web Application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935982" y="3101111"/>
            <a:ext cx="6408712" cy="2520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Deployment descriptor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ServletContext Init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Parameters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Web App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공유할 파라미터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Session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Configuration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Session Timeout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Declaration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Request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처리할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Servlet Class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 처리해야 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패턴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Application Lifecyle Listener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classes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ServletContext, Servlet, Session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이벤트 발생시 호출될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Filter Definitions and Filter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 Filter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정의 및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매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MIME Type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확장자에 의한 응답리소스의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Welcome File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App Root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호출될 경우 표시할 리소스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Error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Pages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Status Code, Java Exception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해당 상황에서 표시될 리소스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5982" y="2607941"/>
            <a:ext cx="2232248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Java Library (*.jar)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35982" y="2891779"/>
            <a:ext cx="4608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사용자가 작성한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Java Class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9" idx="1"/>
          </p:cNvCxnSpPr>
          <p:nvPr/>
        </p:nvCxnSpPr>
        <p:spPr>
          <a:xfrm rot="10800000">
            <a:off x="1783856" y="2751957"/>
            <a:ext cx="115212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</p:cNvCxnSpPr>
          <p:nvPr/>
        </p:nvCxnSpPr>
        <p:spPr>
          <a:xfrm rot="10800000" flipV="1">
            <a:off x="2071886" y="3035795"/>
            <a:ext cx="86409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136906" y="3308786"/>
            <a:ext cx="799076" cy="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1766" y="1268760"/>
            <a:ext cx="4515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어플리케이션의 기본 파일 및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24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726" y="1268760"/>
            <a:ext cx="3357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구조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대상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726" y="1700808"/>
            <a:ext cx="8640960" cy="46085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Deployment descriptor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ServletContext Init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Parameters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Web App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공유할 파라미터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Session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Configuration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Session Timeout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Declaration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Request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처리할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Servlet Class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 처리해야 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패턴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Application Lifecyle Listener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classes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ServletContext, Servlet, Session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이벤트 발생시 호출될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Filter Definitions and Filter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 Filter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정의 및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매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MIME Type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확장자에 의한 응답리소스의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Welcome File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App Root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호출될 경우 표시할 리소스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Error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Pages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Status Code, Java Exception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해당 상황에서 표시될 리소스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5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3429000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구성도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2580559" y="1412776"/>
            <a:ext cx="2659679" cy="41764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91966" y="1866319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00380" y="2085882"/>
            <a:ext cx="1626621" cy="7670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BI Server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8447672" y="1510001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(Mart)</a:t>
            </a:r>
          </a:p>
        </p:txBody>
      </p:sp>
      <p:sp>
        <p:nvSpPr>
          <p:cNvPr id="32" name="원통 31"/>
          <p:cNvSpPr/>
          <p:nvPr/>
        </p:nvSpPr>
        <p:spPr>
          <a:xfrm>
            <a:off x="8447672" y="2576204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(Meta)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07990" y="4651652"/>
            <a:ext cx="1745170" cy="61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Office Web Service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29511" y="4735244"/>
            <a:ext cx="1080120" cy="444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Excel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07990" y="2276872"/>
            <a:ext cx="1745170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17906" y="3839276"/>
            <a:ext cx="1476846" cy="4623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Customized Web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89" idx="1"/>
          </p:cNvCxnSpPr>
          <p:nvPr/>
        </p:nvCxnSpPr>
        <p:spPr>
          <a:xfrm flipV="1">
            <a:off x="1711846" y="3226450"/>
            <a:ext cx="1476163" cy="4364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" idx="3"/>
            <a:endCxn id="37" idx="1"/>
          </p:cNvCxnSpPr>
          <p:nvPr/>
        </p:nvCxnSpPr>
        <p:spPr>
          <a:xfrm>
            <a:off x="1711846" y="3662861"/>
            <a:ext cx="1406060" cy="407593"/>
          </a:xfrm>
          <a:prstGeom prst="bentConnector3">
            <a:avLst>
              <a:gd name="adj1" fmla="val 52323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34" idx="1"/>
          </p:cNvCxnSpPr>
          <p:nvPr/>
        </p:nvCxnSpPr>
        <p:spPr>
          <a:xfrm>
            <a:off x="1709631" y="4957355"/>
            <a:ext cx="1298359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4" idx="3"/>
            <a:endCxn id="30" idx="1"/>
          </p:cNvCxnSpPr>
          <p:nvPr/>
        </p:nvCxnSpPr>
        <p:spPr>
          <a:xfrm flipV="1">
            <a:off x="4753160" y="2469409"/>
            <a:ext cx="1447220" cy="2487947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0" idx="3"/>
            <a:endCxn id="31" idx="2"/>
          </p:cNvCxnSpPr>
          <p:nvPr/>
        </p:nvCxnSpPr>
        <p:spPr>
          <a:xfrm flipV="1">
            <a:off x="7827001" y="1972357"/>
            <a:ext cx="620671" cy="4970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0" idx="3"/>
            <a:endCxn id="32" idx="2"/>
          </p:cNvCxnSpPr>
          <p:nvPr/>
        </p:nvCxnSpPr>
        <p:spPr>
          <a:xfrm>
            <a:off x="7827001" y="2469409"/>
            <a:ext cx="620671" cy="5691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6" idx="3"/>
            <a:endCxn id="30" idx="1"/>
          </p:cNvCxnSpPr>
          <p:nvPr/>
        </p:nvCxnSpPr>
        <p:spPr>
          <a:xfrm flipV="1">
            <a:off x="4753160" y="2469409"/>
            <a:ext cx="1447220" cy="41953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188009" y="306910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44093" y="306910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API</a:t>
            </a:r>
            <a:endParaRPr lang="ko-KR" altLang="en-US" sz="1400" b="1" dirty="0"/>
          </a:p>
        </p:txBody>
      </p:sp>
      <p:cxnSp>
        <p:nvCxnSpPr>
          <p:cNvPr id="96" name="꺾인 연결선 95"/>
          <p:cNvCxnSpPr>
            <a:stCxn id="37" idx="0"/>
            <a:endCxn id="90" idx="2"/>
          </p:cNvCxnSpPr>
          <p:nvPr/>
        </p:nvCxnSpPr>
        <p:spPr>
          <a:xfrm rot="5400000" flipH="1" flipV="1">
            <a:off x="3834486" y="3405633"/>
            <a:ext cx="455486" cy="411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2292527" y="390905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14" name="타원 113"/>
          <p:cNvSpPr/>
          <p:nvPr/>
        </p:nvSpPr>
        <p:spPr>
          <a:xfrm>
            <a:off x="2287910" y="3069109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36559" y="346751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6" name="타원 115"/>
          <p:cNvSpPr/>
          <p:nvPr/>
        </p:nvSpPr>
        <p:spPr>
          <a:xfrm>
            <a:off x="5600278" y="230078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17" name="타원 116"/>
          <p:cNvSpPr/>
          <p:nvPr/>
        </p:nvSpPr>
        <p:spPr>
          <a:xfrm>
            <a:off x="2148511" y="4813338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44294" y="3827752"/>
            <a:ext cx="34360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사용자 포털 접속 및 </a:t>
            </a:r>
            <a:r>
              <a:rPr lang="ko-KR" altLang="en-US" sz="1200" b="1" dirty="0" err="1" smtClean="0"/>
              <a:t>웹기능</a:t>
            </a:r>
            <a:r>
              <a:rPr lang="ko-KR" altLang="en-US" sz="1200" b="1" dirty="0" smtClean="0"/>
              <a:t> 호출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리포트의 실행 및 내보내기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인쇄 등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페이지에 직접 접속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메뉴 구성을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리포트 목록 조회</a:t>
            </a:r>
            <a:r>
              <a:rPr lang="en-US" altLang="ko-KR" sz="1200" b="1" dirty="0" smtClean="0"/>
              <a:t>, </a:t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사용자 등록 및 삭제 등 기능 수행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XML</a:t>
            </a:r>
            <a:r>
              <a:rPr lang="ko-KR" altLang="en-US" sz="1200" b="1" dirty="0" smtClean="0"/>
              <a:t>을 이용한 데이터 통신 수행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Excel</a:t>
            </a:r>
            <a:r>
              <a:rPr lang="ko-KR" altLang="en-US" sz="1200" b="1" dirty="0" smtClean="0"/>
              <a:t>에서 리포트 실행 및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기능 수행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580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3252326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인증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2286" y="1261209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Page </a:t>
            </a:r>
            <a:r>
              <a:rPr lang="ko-KR" altLang="en-US" sz="1200" b="1" dirty="0" smtClean="0"/>
              <a:t>호출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세션이 유효하지 않을 경우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MSTR Web</a:t>
            </a:r>
            <a:r>
              <a:rPr lang="ko-KR" altLang="en-US" sz="1200" b="1" dirty="0" smtClean="0"/>
              <a:t>은</a:t>
            </a:r>
            <a:r>
              <a:rPr lang="en-US" altLang="ko-KR" sz="1200" b="1" dirty="0" smtClean="0"/>
              <a:t>ESM </a:t>
            </a:r>
            <a:r>
              <a:rPr lang="ko-KR" altLang="en-US" sz="1200" b="1" dirty="0" smtClean="0"/>
              <a:t>호출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세션이 유효하지 않은 경우는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에 로그인되지  않았거나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세션 타임아웃으로 인하여 유실된 경우 등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웹 세션 또는 </a:t>
            </a:r>
            <a:r>
              <a:rPr lang="ko-KR" altLang="en-US" sz="1200" b="1" dirty="0" err="1" smtClean="0"/>
              <a:t>웹쿠키</a:t>
            </a:r>
            <a:r>
              <a:rPr lang="ko-KR" altLang="en-US" sz="1200" b="1" dirty="0" smtClean="0"/>
              <a:t> 정보에 포함된 사용자정보를 이용하여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 생성 후 요청 페이지 다시 호출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웹세션 자체가 타임아웃으로 인하여 유실되었거나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기타 사유로 사용자정보를 식별할 수 없는 상황이라면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세션 생성 불가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0559" y="1412776"/>
            <a:ext cx="2659679" cy="3312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91966" y="1866319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07990" y="2276872"/>
            <a:ext cx="1745170" cy="187220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88009" y="3329505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44093" y="3329505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ESM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50" idx="1"/>
          </p:cNvCxnSpPr>
          <p:nvPr/>
        </p:nvCxnSpPr>
        <p:spPr>
          <a:xfrm>
            <a:off x="1711846" y="3486187"/>
            <a:ext cx="1476163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0" idx="2"/>
            <a:endCxn id="51" idx="2"/>
          </p:cNvCxnSpPr>
          <p:nvPr/>
        </p:nvCxnSpPr>
        <p:spPr>
          <a:xfrm rot="16200000" flipH="1">
            <a:off x="3890087" y="3266144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1" idx="0"/>
            <a:endCxn id="50" idx="0"/>
          </p:cNvCxnSpPr>
          <p:nvPr/>
        </p:nvCxnSpPr>
        <p:spPr>
          <a:xfrm rot="16200000" flipV="1">
            <a:off x="3890087" y="2951463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999878" y="335699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4" name="타원 53"/>
          <p:cNvSpPr/>
          <p:nvPr/>
        </p:nvSpPr>
        <p:spPr>
          <a:xfrm>
            <a:off x="3736559" y="371703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28070" y="2961776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71886" y="4869160"/>
            <a:ext cx="698477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External Security Module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세션이 필요한 경우 호출되는 클래스로 </a:t>
            </a:r>
            <a:r>
              <a:rPr lang="en-US" altLang="ko-KR" sz="1000" b="1" dirty="0" smtClean="0"/>
              <a:t>MSTR  </a:t>
            </a:r>
            <a:r>
              <a:rPr lang="ko-KR" altLang="en-US" sz="1000" b="1" dirty="0" smtClean="0"/>
              <a:t>세션을 생성하거나 로그인 페이지로 </a:t>
            </a:r>
            <a:r>
              <a:rPr lang="en-US" altLang="ko-KR" sz="1000" b="1" dirty="0" smtClean="0"/>
              <a:t>redirect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b="1" dirty="0" smtClean="0"/>
              <a:t>외부업체에서 제공되는 </a:t>
            </a:r>
            <a:r>
              <a:rPr lang="en-US" altLang="ko-KR" sz="1000" b="1" dirty="0" smtClean="0"/>
              <a:t>SSO </a:t>
            </a:r>
            <a:r>
              <a:rPr lang="ko-KR" altLang="en-US" sz="1000" b="1" dirty="0" smtClean="0"/>
              <a:t>인증 모듈을 이용하여 사용자 식별 후 </a:t>
            </a:r>
            <a:r>
              <a:rPr lang="en-US" altLang="ko-KR" sz="1000" b="1" dirty="0"/>
              <a:t>MSTR </a:t>
            </a:r>
            <a:r>
              <a:rPr lang="ko-KR" altLang="en-US" sz="1000" b="1" dirty="0"/>
              <a:t>세션 </a:t>
            </a:r>
            <a:r>
              <a:rPr lang="ko-KR" altLang="en-US" sz="1000" b="1" dirty="0" smtClean="0"/>
              <a:t>생성하는 기법을 일반적으로 사용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세션을 생성하고 </a:t>
            </a: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 상태 </a:t>
            </a:r>
            <a:r>
              <a:rPr lang="ko-KR" altLang="en-US" sz="1000" b="1" dirty="0"/>
              <a:t>토</a:t>
            </a:r>
            <a:r>
              <a:rPr lang="ko-KR" altLang="en-US" sz="1000" b="1" dirty="0" smtClean="0"/>
              <a:t>큰을 </a:t>
            </a:r>
            <a:r>
              <a:rPr lang="ko-KR" altLang="en-US" sz="1000" b="1" dirty="0" err="1" smtClean="0"/>
              <a:t>웹세션의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애트리뷰트로</a:t>
            </a:r>
            <a:r>
              <a:rPr lang="ko-KR" altLang="en-US" sz="1000" b="1" dirty="0" smtClean="0"/>
              <a:t> 설정하고 필요한 경우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재사용</a:t>
            </a:r>
            <a:endParaRPr lang="en-US" altLang="ko-KR" sz="1000" b="1" dirty="0" smtClean="0"/>
          </a:p>
        </p:txBody>
      </p:sp>
      <p:cxnSp>
        <p:nvCxnSpPr>
          <p:cNvPr id="24" name="꺾인 연결선 23"/>
          <p:cNvCxnSpPr>
            <a:stCxn id="51" idx="3"/>
            <a:endCxn id="21" idx="0"/>
          </p:cNvCxnSpPr>
          <p:nvPr/>
        </p:nvCxnSpPr>
        <p:spPr>
          <a:xfrm>
            <a:off x="4592165" y="3486846"/>
            <a:ext cx="972109" cy="138231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4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세션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871296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세션의 이용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사</a:t>
            </a:r>
            <a:r>
              <a:rPr lang="ko-KR" altLang="en-US" sz="1200" dirty="0" smtClean="0"/>
              <a:t>용자의 인증 및 권한 정보를 확인하기 위해 사용</a:t>
            </a:r>
            <a:endParaRPr lang="en-US" altLang="ko-KR" sz="1200" dirty="0" smtClean="0"/>
          </a:p>
          <a:p>
            <a:pPr marL="180000" indent="-180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대부분의 </a:t>
            </a:r>
            <a:r>
              <a:rPr lang="en-US" altLang="ko-KR" sz="1200" dirty="0" smtClean="0"/>
              <a:t>MSTR </a:t>
            </a:r>
            <a:r>
              <a:rPr lang="en-US" altLang="ko-KR" sz="1200" dirty="0"/>
              <a:t>API </a:t>
            </a:r>
            <a:r>
              <a:rPr lang="ko-KR" altLang="en-US" sz="1200" dirty="0" smtClean="0"/>
              <a:t>활용 시 사용자의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세션이 생성된 상태에서 수행되는 방식</a:t>
            </a:r>
            <a:endParaRPr lang="en-US" altLang="ko-KR" sz="12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b="1" dirty="0" smtClean="0"/>
              <a:t>용도에 </a:t>
            </a:r>
            <a:r>
              <a:rPr lang="ko-KR" altLang="en-US" sz="1600" b="1" dirty="0" smtClean="0"/>
              <a:t>따른 </a:t>
            </a:r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세션의 생성 및 활용 </a:t>
            </a:r>
            <a:r>
              <a:rPr lang="ko-KR" altLang="en-US" sz="1600" b="1" dirty="0" smtClean="0"/>
              <a:t>유형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</a:t>
            </a:r>
            <a:r>
              <a:rPr lang="ko-KR" altLang="en-US" sz="1200" dirty="0" smtClean="0"/>
              <a:t>생성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실행 후 </a:t>
            </a:r>
            <a:r>
              <a:rPr lang="ko-KR" altLang="en-US" sz="1200" dirty="0" smtClean="0"/>
              <a:t>세션 종료</a:t>
            </a:r>
            <a:endParaRPr lang="en-US" altLang="ko-KR" sz="1200" dirty="0" smtClean="0"/>
          </a:p>
          <a:p>
            <a:pPr marL="3556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접속 계정이 아닌 다른 사용자 계정으로 일회성 </a:t>
            </a:r>
            <a:r>
              <a:rPr lang="ko-KR" altLang="en-US" sz="1200" dirty="0" smtClean="0"/>
              <a:t>이용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예시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권한 부여 등의 권한은 </a:t>
            </a:r>
            <a:r>
              <a:rPr lang="en-US" altLang="ko-KR" sz="1200" dirty="0" smtClean="0"/>
              <a:t>administrator</a:t>
            </a:r>
            <a:r>
              <a:rPr lang="ko-KR" altLang="en-US" sz="1200" dirty="0" smtClean="0"/>
              <a:t>에만 부여되므로 사용자 관리 기능 수행 시에만 세션 유지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</a:t>
            </a:r>
            <a:r>
              <a:rPr lang="ko-KR" altLang="en-US" sz="1200" dirty="0" smtClean="0"/>
              <a:t>생성 후 </a:t>
            </a:r>
            <a:r>
              <a:rPr lang="en-US" altLang="ko-KR" sz="1200" dirty="0" smtClean="0"/>
              <a:t>MSTR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에서 </a:t>
            </a:r>
            <a:r>
              <a:rPr lang="ko-KR" altLang="en-US" sz="1200" dirty="0" smtClean="0"/>
              <a:t>활용</a:t>
            </a:r>
            <a:endParaRPr lang="en-US" altLang="ko-KR" sz="1200" dirty="0" smtClean="0"/>
          </a:p>
          <a:p>
            <a:pPr marL="3556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ESM</a:t>
            </a:r>
            <a:r>
              <a:rPr lang="ko-KR" altLang="en-US" sz="1200" dirty="0"/>
              <a:t>내에서 생성된 세션은 </a:t>
            </a:r>
            <a:r>
              <a:rPr lang="en-US" altLang="ko-KR" sz="1200" dirty="0"/>
              <a:t>MSTR </a:t>
            </a:r>
            <a:r>
              <a:rPr lang="ko-KR" altLang="en-US" sz="1200" dirty="0"/>
              <a:t>페이지 </a:t>
            </a:r>
            <a:r>
              <a:rPr lang="ko-KR" altLang="en-US" sz="1200" dirty="0" smtClean="0"/>
              <a:t>호출 시 </a:t>
            </a:r>
            <a:r>
              <a:rPr lang="ko-KR" altLang="en-US" sz="1200" dirty="0"/>
              <a:t>계속 </a:t>
            </a:r>
            <a:r>
              <a:rPr lang="ko-KR" altLang="en-US" sz="1200" dirty="0" smtClean="0"/>
              <a:t>적용됨</a:t>
            </a:r>
            <a:endParaRPr lang="en-US" altLang="ko-KR" sz="1200" dirty="0" smtClean="0"/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</a:t>
            </a:r>
            <a:r>
              <a:rPr lang="ko-KR" altLang="en-US" sz="1200" dirty="0" smtClean="0"/>
              <a:t>생성 후 </a:t>
            </a:r>
            <a:r>
              <a:rPr lang="ko-KR" altLang="en-US" sz="1200" dirty="0" smtClean="0"/>
              <a:t>재활용</a:t>
            </a:r>
            <a:endParaRPr lang="en-US" altLang="ko-KR" sz="1200" dirty="0" smtClean="0"/>
          </a:p>
          <a:p>
            <a:pPr marL="3556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MSTR </a:t>
            </a:r>
            <a:r>
              <a:rPr lang="ko-KR" altLang="en-US" sz="1200" dirty="0"/>
              <a:t>세션에 대한 객체정보를 문자열로 반환하는 메서드</a:t>
            </a:r>
            <a:r>
              <a:rPr lang="en-US" altLang="ko-KR" sz="1200" dirty="0"/>
              <a:t>(WebIServerSession.saveState)</a:t>
            </a:r>
            <a:r>
              <a:rPr lang="ko-KR" altLang="en-US" sz="1200" dirty="0"/>
              <a:t>를 이용</a:t>
            </a:r>
            <a:r>
              <a:rPr lang="en-US" altLang="ko-KR" sz="1200" dirty="0"/>
              <a:t>, </a:t>
            </a:r>
            <a:r>
              <a:rPr lang="ko-KR" altLang="en-US" sz="1200" dirty="0"/>
              <a:t>웹세션에 이 </a:t>
            </a:r>
            <a:r>
              <a:rPr lang="ko-KR" altLang="en-US" sz="1200" dirty="0" smtClean="0"/>
              <a:t>문자열을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보관하고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복원하는 메서드</a:t>
            </a:r>
            <a:r>
              <a:rPr lang="en-US" altLang="ko-KR" sz="1200" dirty="0" smtClean="0"/>
              <a:t>(WebIServerSession.restoreState)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</a:t>
            </a:r>
            <a:r>
              <a:rPr lang="en-US" altLang="ko-KR" sz="1200" dirty="0" smtClean="0"/>
              <a:t>MSTR API </a:t>
            </a:r>
            <a:r>
              <a:rPr lang="ko-KR" altLang="en-US" sz="1200" dirty="0" smtClean="0"/>
              <a:t>호출 시 사용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usrSmgr </a:t>
            </a:r>
            <a:r>
              <a:rPr lang="ko-KR" altLang="en-US" sz="1200" dirty="0" smtClean="0"/>
              <a:t>파라미터로 전달하는 방법을 사용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283959" y="6032321"/>
            <a:ext cx="9492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상세 내용 </a:t>
            </a:r>
            <a:r>
              <a:rPr lang="en-US" altLang="ko-KR" sz="1200" dirty="0" smtClean="0"/>
              <a:t>: Web </a:t>
            </a:r>
            <a:r>
              <a:rPr lang="en-US" altLang="ko-KR" sz="1200" dirty="0"/>
              <a:t>SDK &gt; Understanding MicroStrategy Web &gt; Authentication Integration and Single Sign-On &gt; Session Creation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50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TC104033921[[fn=다마스크]]</Template>
  <TotalTime>14586</TotalTime>
  <Words>531</Words>
  <Application>Microsoft Office PowerPoint</Application>
  <PresentationFormat>사용자 지정</PresentationFormat>
  <Paragraphs>165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MicroStrategy Web 활용 교육</vt:lpstr>
      <vt:lpstr>PowerPoint 프레젠테이션</vt:lpstr>
      <vt:lpstr>웹 처리 흐름 &gt; Connection</vt:lpstr>
      <vt:lpstr>웹 처리 흐름 &gt; 각 계층의 역할</vt:lpstr>
      <vt:lpstr>웹 어플리케이션 구조</vt:lpstr>
      <vt:lpstr>웹 어플리케이션 구조</vt:lpstr>
      <vt:lpstr>MSTR 웹 구성도</vt:lpstr>
      <vt:lpstr>MSTR 웹 인증</vt:lpstr>
      <vt:lpstr>MSTR 세션</vt:lpstr>
      <vt:lpstr>MSTR URL API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marksnow</dc:creator>
  <cp:lastModifiedBy>hipark</cp:lastModifiedBy>
  <cp:revision>1053</cp:revision>
  <cp:lastPrinted>2016-11-11T02:48:13Z</cp:lastPrinted>
  <dcterms:created xsi:type="dcterms:W3CDTF">2013-06-20T05:45:40Z</dcterms:created>
  <dcterms:modified xsi:type="dcterms:W3CDTF">2016-11-22T05:09:04Z</dcterms:modified>
</cp:coreProperties>
</file>