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4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2F72D-5233-42A4-81A6-F3E5A9A30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857593-3CDF-469D-B357-85C97A7F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677BA-F596-46E4-AA42-8B67B546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FDE94-7270-4F77-B4BD-28EF2E72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A8833-AA0E-4862-A4B3-F7F9D7E9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5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4F0C7-72FB-46EB-BB71-FA6D651B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9EEFB5-6482-4A21-8349-2CFAE117F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8E43B-85BA-452D-B61C-0BD95195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F9AEA-350C-4BF7-8F88-AEF4F796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079A4-2AC4-4EA3-B0A5-B88812BF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7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C700C1-3C4B-42AB-AB7E-9F4A907CE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FE6DB1-82ED-4F49-B03E-869A239A3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DB3FE-F9FE-499F-9143-72F7E914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7C6D1-0ED4-4037-893E-98E6D2C1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AEE51-99C8-4D00-8C77-36FF4BC0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71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71710-AD5E-4881-864F-942BEE24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7329B-FF8E-4A38-B056-8E689B9A5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2E4D1-5245-4FA6-825E-87F279B9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E9EEB-F4DA-4A9A-9A34-BD9F7BF8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68FB6-0552-4B10-AB9E-587A4A95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9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A1E21-164E-4639-8E2A-7C5CD5C1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ACCE7-3AE2-436F-A56D-1929F353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496FB-FE59-49E4-A65D-852A0FBD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D947A-6D3D-4E22-B0DF-D09E429B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3438F-26B1-44CB-A447-7057694E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4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14050-328C-4414-A8BD-3C2A22EA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DAECD-511F-41CA-9575-0B879056E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3CCB97-C006-4AA6-AF90-D2BD890D9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7EF2F-C3D4-43D9-A83D-6928CD24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2B02E-28BC-4ACD-B0C2-D520141A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AB767-E098-4EB5-B78C-DACA6C95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3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BCF78-6FDC-4F97-BDBC-729079E6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756F9-5A66-4E9A-9BA0-751CC278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E7505-0646-4C06-AE8A-205C61AD2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71634-EE25-4046-A18C-FE7401565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62E851-957D-4DAC-8BD1-50E8E6D92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C6D5AA-63CC-4F2E-AF61-88DD5033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0C1C12-ED2F-44C5-9722-F91D7C19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54BAED-BABF-4160-9EC1-F7726E1A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ED796-E139-4F4B-A207-FD9C67A0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6F745-6623-4EFE-831F-F7037613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6CD396-3B39-4CA9-9D70-AE3B6515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EA9680-42B9-42EA-A202-913B3F1E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2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31395-9FFF-4D32-A95C-25B7E438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58C6B9-6504-4768-9AC2-80C17252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74C3CB-26F0-4963-A81A-76E8544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3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0ED46-E284-41BE-B043-5F480EDA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A9319-5B96-47BB-ADC2-D3186BDB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58894-F1E9-48A0-B67A-B01B0F962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55F188-EBB5-48CE-867C-38117C75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A487F9-3E0C-455D-9010-17937041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90576-901E-4F0D-BF50-3F1065B3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36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49C08-5C62-4604-8EC3-6A2A5255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4F8F1E-808F-493E-963E-6BE3F88C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409BFA-7D64-4A9B-8360-45935BC8C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25AB1-2EB1-4E23-ACC0-BD637BC0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8F62-A99D-453B-BDD8-F6C2284F419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B0101-0067-4C11-BBC4-26998648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33EFB-0CE5-40F5-BF69-F5E5D084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5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083D5F-03B2-4C9F-96AB-CA62C398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684E5-7A41-47F9-91CD-9BDE53992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49AA7-B994-4570-86E2-E9BC5F206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E8F62-A99D-453B-BDD8-F6C2284F419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95845-F2A0-4E4E-B138-0ECB7035B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CD210-23E1-4E5B-BA59-32683646A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6FDF-FEF0-41FE-9A00-E6AA8DB70B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40F8A750-7292-9B92-6755-7ECEB7BF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43" y="5533582"/>
            <a:ext cx="444500" cy="555625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A5B4AA91-B356-42CD-96BA-8E6C46F9B3C4}"/>
              </a:ext>
            </a:extLst>
          </p:cNvPr>
          <p:cNvSpPr txBox="1"/>
          <p:nvPr/>
        </p:nvSpPr>
        <p:spPr>
          <a:xfrm>
            <a:off x="4225548" y="454941"/>
            <a:ext cx="4403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互联网卡用户离网预测模型（</a:t>
            </a:r>
            <a:r>
              <a:rPr lang="en-US" altLang="zh-CN" sz="2000" b="1" dirty="0">
                <a:cs typeface="+mn-ea"/>
                <a:sym typeface="+mn-lt"/>
              </a:rPr>
              <a:t>ICCP</a:t>
            </a:r>
            <a:r>
              <a:rPr lang="zh-CN" altLang="en-US" sz="2000" b="1" dirty="0">
                <a:cs typeface="+mn-ea"/>
                <a:sym typeface="+mn-lt"/>
              </a:rPr>
              <a:t>）</a:t>
            </a:r>
            <a:endParaRPr lang="zh-CN" altLang="en-US" b="1" dirty="0"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D2C1922-5FEA-614B-8D92-CBA61B1A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831" y="3418002"/>
            <a:ext cx="975906" cy="1374816"/>
          </a:xfrm>
          <a:prstGeom prst="rect">
            <a:avLst/>
          </a:prstGeom>
        </p:spPr>
      </p:pic>
      <p:sp>
        <p:nvSpPr>
          <p:cNvPr id="33" name="矩形: 圆角 71">
            <a:extLst>
              <a:ext uri="{FF2B5EF4-FFF2-40B4-BE49-F238E27FC236}">
                <a16:creationId xmlns:a16="http://schemas.microsoft.com/office/drawing/2014/main" id="{BDA9F7F9-D266-5460-4C61-FB256E7B05E3}"/>
              </a:ext>
            </a:extLst>
          </p:cNvPr>
          <p:cNvSpPr/>
          <p:nvPr/>
        </p:nvSpPr>
        <p:spPr>
          <a:xfrm>
            <a:off x="2743200" y="5215196"/>
            <a:ext cx="7368469" cy="1215548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F7119B-4DFB-6F4D-78A4-04B14F9B12C1}"/>
              </a:ext>
            </a:extLst>
          </p:cNvPr>
          <p:cNvSpPr/>
          <p:nvPr/>
        </p:nvSpPr>
        <p:spPr>
          <a:xfrm>
            <a:off x="3017905" y="6079887"/>
            <a:ext cx="1252245" cy="2926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通话表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A17AC02-D0B4-BA65-BC69-DAADDA20B493}"/>
              </a:ext>
            </a:extLst>
          </p:cNvPr>
          <p:cNvSpPr/>
          <p:nvPr/>
        </p:nvSpPr>
        <p:spPr>
          <a:xfrm>
            <a:off x="4722068" y="6075065"/>
            <a:ext cx="1346958" cy="2926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流量表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3F7119B-4DFB-6F4D-78A4-04B14F9B12C1}"/>
              </a:ext>
            </a:extLst>
          </p:cNvPr>
          <p:cNvSpPr/>
          <p:nvPr/>
        </p:nvSpPr>
        <p:spPr>
          <a:xfrm>
            <a:off x="6520945" y="6068318"/>
            <a:ext cx="1115327" cy="2926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APP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表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3F7119B-4DFB-6F4D-78A4-04B14F9B12C1}"/>
              </a:ext>
            </a:extLst>
          </p:cNvPr>
          <p:cNvSpPr/>
          <p:nvPr/>
        </p:nvSpPr>
        <p:spPr>
          <a:xfrm>
            <a:off x="7997170" y="6076990"/>
            <a:ext cx="1964669" cy="29261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用户属性表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3D00751-B7EE-D96D-35CE-4C2943C4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777" y="5593612"/>
            <a:ext cx="444500" cy="4445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EF03FE6-4CB4-542E-CDAA-B461A6BF8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270" y="5518574"/>
            <a:ext cx="534382" cy="5195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31BCCA6-13BF-1ABE-A875-5B61C1BB3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9209" y="5564351"/>
            <a:ext cx="544942" cy="481943"/>
          </a:xfrm>
          <a:prstGeom prst="rect">
            <a:avLst/>
          </a:prstGeom>
        </p:spPr>
      </p:pic>
      <p:sp>
        <p:nvSpPr>
          <p:cNvPr id="42" name="矩形: 圆角 70">
            <a:extLst>
              <a:ext uri="{FF2B5EF4-FFF2-40B4-BE49-F238E27FC236}">
                <a16:creationId xmlns:a16="http://schemas.microsoft.com/office/drawing/2014/main" id="{DC39669A-D678-80BE-743A-9B34A82CAD43}"/>
              </a:ext>
            </a:extLst>
          </p:cNvPr>
          <p:cNvSpPr/>
          <p:nvPr/>
        </p:nvSpPr>
        <p:spPr>
          <a:xfrm>
            <a:off x="2743200" y="3062314"/>
            <a:ext cx="7368471" cy="1875690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87CF7ED-7CC8-73A4-BABB-41A48043C3CA}"/>
              </a:ext>
            </a:extLst>
          </p:cNvPr>
          <p:cNvSpPr txBox="1"/>
          <p:nvPr/>
        </p:nvSpPr>
        <p:spPr>
          <a:xfrm>
            <a:off x="5266297" y="5221155"/>
            <a:ext cx="23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cs typeface="+mn-ea"/>
                <a:sym typeface="+mn-lt"/>
              </a:rPr>
              <a:t>数据预处理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A1F47D-8BD8-7132-0FE1-1085498FBF34}"/>
              </a:ext>
            </a:extLst>
          </p:cNvPr>
          <p:cNvSpPr/>
          <p:nvPr/>
        </p:nvSpPr>
        <p:spPr>
          <a:xfrm>
            <a:off x="6041276" y="3493144"/>
            <a:ext cx="1151610" cy="555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画像特征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CB289B4-A38E-8291-F235-4C24F5D5C273}"/>
              </a:ext>
            </a:extLst>
          </p:cNvPr>
          <p:cNvSpPr/>
          <p:nvPr/>
        </p:nvSpPr>
        <p:spPr>
          <a:xfrm>
            <a:off x="6041276" y="4221934"/>
            <a:ext cx="1151610" cy="555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时序特征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C43ED70-E009-1DF6-5F8B-FD729C4D9236}"/>
              </a:ext>
            </a:extLst>
          </p:cNvPr>
          <p:cNvSpPr txBox="1"/>
          <p:nvPr/>
        </p:nvSpPr>
        <p:spPr>
          <a:xfrm>
            <a:off x="5822141" y="30623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特征工程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D8277D7-33FD-BE16-7D1B-F4A588E845BD}"/>
              </a:ext>
            </a:extLst>
          </p:cNvPr>
          <p:cNvSpPr/>
          <p:nvPr/>
        </p:nvSpPr>
        <p:spPr>
          <a:xfrm>
            <a:off x="2880745" y="3124956"/>
            <a:ext cx="1557766" cy="231537"/>
          </a:xfrm>
          <a:prstGeom prst="rect">
            <a:avLst/>
          </a:prstGeom>
          <a:noFill/>
          <a:ln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账户余额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46CE8DE-8AAB-169C-16E7-0E5BC1188F0A}"/>
              </a:ext>
            </a:extLst>
          </p:cNvPr>
          <p:cNvCxnSpPr>
            <a:cxnSpLocks/>
            <a:stCxn id="17" idx="1"/>
            <a:endCxn id="48" idx="3"/>
          </p:cNvCxnSpPr>
          <p:nvPr/>
        </p:nvCxnSpPr>
        <p:spPr>
          <a:xfrm rot="10800000">
            <a:off x="4438511" y="3240726"/>
            <a:ext cx="381320" cy="86468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1BB334B9-272C-9605-DF8D-DF7E6385769B}"/>
              </a:ext>
            </a:extLst>
          </p:cNvPr>
          <p:cNvCxnSpPr>
            <a:cxnSpLocks/>
            <a:stCxn id="17" idx="1"/>
            <a:endCxn id="85" idx="3"/>
          </p:cNvCxnSpPr>
          <p:nvPr/>
        </p:nvCxnSpPr>
        <p:spPr>
          <a:xfrm rot="10800000" flipV="1">
            <a:off x="4434313" y="4105410"/>
            <a:ext cx="385518" cy="6694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41317B8-2010-6218-D451-67E21C9E06C5}"/>
              </a:ext>
            </a:extLst>
          </p:cNvPr>
          <p:cNvSpPr txBox="1"/>
          <p:nvPr/>
        </p:nvSpPr>
        <p:spPr>
          <a:xfrm>
            <a:off x="9097967" y="1342564"/>
            <a:ext cx="95683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0/1</a:t>
            </a:r>
          </a:p>
          <a:p>
            <a:pPr algn="ctr"/>
            <a:r>
              <a:rPr lang="zh-CN" altLang="en-US" dirty="0">
                <a:cs typeface="+mn-ea"/>
                <a:sym typeface="+mn-lt"/>
              </a:rPr>
              <a:t>离网</a:t>
            </a:r>
            <a:r>
              <a:rPr lang="en-US" altLang="zh-CN" dirty="0">
                <a:cs typeface="+mn-ea"/>
                <a:sym typeface="+mn-lt"/>
              </a:rPr>
              <a:t>?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6BF5405-5D32-BCFD-B227-6425200C77AC}"/>
              </a:ext>
            </a:extLst>
          </p:cNvPr>
          <p:cNvSpPr txBox="1"/>
          <p:nvPr/>
        </p:nvSpPr>
        <p:spPr>
          <a:xfrm>
            <a:off x="2825152" y="1034654"/>
            <a:ext cx="124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嵌入层</a:t>
            </a:r>
          </a:p>
        </p:txBody>
      </p:sp>
      <p:sp>
        <p:nvSpPr>
          <p:cNvPr id="114" name="矩形: 圆角 54">
            <a:extLst>
              <a:ext uri="{FF2B5EF4-FFF2-40B4-BE49-F238E27FC236}">
                <a16:creationId xmlns:a16="http://schemas.microsoft.com/office/drawing/2014/main" id="{F1166413-3041-DD60-AEB6-1FB9FBA57C7E}"/>
              </a:ext>
            </a:extLst>
          </p:cNvPr>
          <p:cNvSpPr/>
          <p:nvPr/>
        </p:nvSpPr>
        <p:spPr>
          <a:xfrm>
            <a:off x="2817016" y="807436"/>
            <a:ext cx="1254946" cy="79979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17BCEDB-A7A6-4B97-089F-A85C2A01701C}"/>
              </a:ext>
            </a:extLst>
          </p:cNvPr>
          <p:cNvGrpSpPr/>
          <p:nvPr/>
        </p:nvGrpSpPr>
        <p:grpSpPr>
          <a:xfrm>
            <a:off x="6461698" y="811114"/>
            <a:ext cx="1387024" cy="788508"/>
            <a:chOff x="6487317" y="1010402"/>
            <a:chExt cx="1387024" cy="788508"/>
          </a:xfrm>
        </p:grpSpPr>
        <p:sp>
          <p:nvSpPr>
            <p:cNvPr id="119" name="矩形: 圆角 129">
              <a:extLst>
                <a:ext uri="{FF2B5EF4-FFF2-40B4-BE49-F238E27FC236}">
                  <a16:creationId xmlns:a16="http://schemas.microsoft.com/office/drawing/2014/main" id="{0182207F-193B-859A-8682-F3EDE2072889}"/>
                </a:ext>
              </a:extLst>
            </p:cNvPr>
            <p:cNvSpPr/>
            <p:nvPr/>
          </p:nvSpPr>
          <p:spPr>
            <a:xfrm>
              <a:off x="6487317" y="1010402"/>
              <a:ext cx="1383367" cy="78850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91293E9-E53E-415D-B78D-231F4E577E10}"/>
                </a:ext>
              </a:extLst>
            </p:cNvPr>
            <p:cNvSpPr txBox="1"/>
            <p:nvPr/>
          </p:nvSpPr>
          <p:spPr>
            <a:xfrm>
              <a:off x="6500999" y="1103962"/>
              <a:ext cx="1373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cs typeface="+mn-ea"/>
                  <a:sym typeface="+mn-lt"/>
                </a:rPr>
                <a:t>轻量级</a:t>
              </a:r>
              <a:endParaRPr lang="en-US" altLang="zh-CN" dirty="0">
                <a:solidFill>
                  <a:schemeClr val="tx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cs typeface="+mn-ea"/>
                  <a:sym typeface="+mn-lt"/>
                </a:rPr>
                <a:t>多层感知机</a:t>
              </a:r>
            </a:p>
          </p:txBody>
        </p:sp>
      </p:grpSp>
      <p:sp>
        <p:nvSpPr>
          <p:cNvPr id="124" name="矩形: 圆角 134">
            <a:extLst>
              <a:ext uri="{FF2B5EF4-FFF2-40B4-BE49-F238E27FC236}">
                <a16:creationId xmlns:a16="http://schemas.microsoft.com/office/drawing/2014/main" id="{76150A33-885A-C87E-3648-2FFB78BEA1D2}"/>
              </a:ext>
            </a:extLst>
          </p:cNvPr>
          <p:cNvSpPr/>
          <p:nvPr/>
        </p:nvSpPr>
        <p:spPr>
          <a:xfrm>
            <a:off x="6891218" y="1860720"/>
            <a:ext cx="953848" cy="5059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主成分分析</a:t>
            </a:r>
          </a:p>
        </p:txBody>
      </p:sp>
      <p:cxnSp>
        <p:nvCxnSpPr>
          <p:cNvPr id="125" name="直接箭头连接符 148">
            <a:extLst>
              <a:ext uri="{FF2B5EF4-FFF2-40B4-BE49-F238E27FC236}">
                <a16:creationId xmlns:a16="http://schemas.microsoft.com/office/drawing/2014/main" id="{E4455B6E-925F-1FDB-26C7-E813B7338675}"/>
              </a:ext>
            </a:extLst>
          </p:cNvPr>
          <p:cNvCxnSpPr>
            <a:cxnSpLocks/>
            <a:stCxn id="150" idx="0"/>
            <a:endCxn id="113" idx="1"/>
          </p:cNvCxnSpPr>
          <p:nvPr/>
        </p:nvCxnSpPr>
        <p:spPr>
          <a:xfrm flipV="1">
            <a:off x="8724032" y="1665730"/>
            <a:ext cx="37393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B05030CF-3851-0DB1-5263-AE76DDBCAD5D}"/>
              </a:ext>
            </a:extLst>
          </p:cNvPr>
          <p:cNvSpPr/>
          <p:nvPr/>
        </p:nvSpPr>
        <p:spPr>
          <a:xfrm>
            <a:off x="4571473" y="1848824"/>
            <a:ext cx="1885955" cy="53690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画像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&amp;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时序特征</a:t>
            </a:r>
          </a:p>
        </p:txBody>
      </p:sp>
      <p:sp>
        <p:nvSpPr>
          <p:cNvPr id="139" name="矩形: 圆角 25">
            <a:extLst>
              <a:ext uri="{FF2B5EF4-FFF2-40B4-BE49-F238E27FC236}">
                <a16:creationId xmlns:a16="http://schemas.microsoft.com/office/drawing/2014/main" id="{C108B0A1-A3C6-6852-DFA5-ACF16F3D49D3}"/>
              </a:ext>
            </a:extLst>
          </p:cNvPr>
          <p:cNvSpPr/>
          <p:nvPr/>
        </p:nvSpPr>
        <p:spPr>
          <a:xfrm>
            <a:off x="4641686" y="807435"/>
            <a:ext cx="1323483" cy="788508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3E60A86-5552-9193-232B-15965DB04F94}"/>
              </a:ext>
            </a:extLst>
          </p:cNvPr>
          <p:cNvSpPr txBox="1"/>
          <p:nvPr/>
        </p:nvSpPr>
        <p:spPr>
          <a:xfrm>
            <a:off x="4581385" y="1025921"/>
            <a:ext cx="148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自注意力层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41" name="直接箭头连接符 50">
            <a:extLst>
              <a:ext uri="{FF2B5EF4-FFF2-40B4-BE49-F238E27FC236}">
                <a16:creationId xmlns:a16="http://schemas.microsoft.com/office/drawing/2014/main" id="{911A5584-4114-57D4-2FCB-541F75C817E1}"/>
              </a:ext>
            </a:extLst>
          </p:cNvPr>
          <p:cNvCxnSpPr>
            <a:cxnSpLocks/>
            <a:stCxn id="133" idx="3"/>
            <a:endCxn id="124" idx="1"/>
          </p:cNvCxnSpPr>
          <p:nvPr/>
        </p:nvCxnSpPr>
        <p:spPr>
          <a:xfrm flipV="1">
            <a:off x="6457428" y="2113688"/>
            <a:ext cx="433790" cy="35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矩形: 圆角 70">
            <a:extLst>
              <a:ext uri="{FF2B5EF4-FFF2-40B4-BE49-F238E27FC236}">
                <a16:creationId xmlns:a16="http://schemas.microsoft.com/office/drawing/2014/main" id="{1E9568E5-42C1-BAB5-59F5-AABDBD3F7803}"/>
              </a:ext>
            </a:extLst>
          </p:cNvPr>
          <p:cNvSpPr/>
          <p:nvPr/>
        </p:nvSpPr>
        <p:spPr>
          <a:xfrm>
            <a:off x="2743198" y="477346"/>
            <a:ext cx="7368471" cy="2309641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9" name="箭头: 右 21">
            <a:extLst>
              <a:ext uri="{FF2B5EF4-FFF2-40B4-BE49-F238E27FC236}">
                <a16:creationId xmlns:a16="http://schemas.microsoft.com/office/drawing/2014/main" id="{AF3CEC11-E0EC-79A6-BB4D-95BA4E5CA661}"/>
              </a:ext>
            </a:extLst>
          </p:cNvPr>
          <p:cNvSpPr/>
          <p:nvPr/>
        </p:nvSpPr>
        <p:spPr>
          <a:xfrm rot="16200000">
            <a:off x="3740644" y="2829202"/>
            <a:ext cx="255168" cy="207827"/>
          </a:xfrm>
          <a:prstGeom prst="rightArrow">
            <a:avLst>
              <a:gd name="adj1" fmla="val 50000"/>
              <a:gd name="adj2" fmla="val 4047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2799358-94CD-BAEE-6489-259FD9496F83}"/>
              </a:ext>
            </a:extLst>
          </p:cNvPr>
          <p:cNvSpPr/>
          <p:nvPr/>
        </p:nvSpPr>
        <p:spPr>
          <a:xfrm rot="5400000">
            <a:off x="7642713" y="1387796"/>
            <a:ext cx="1606769" cy="55586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分类</a:t>
            </a:r>
            <a:endParaRPr lang="en-US" altLang="zh-CN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多层感知机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794B710-A0AA-1C0D-7319-D3D33AF00DB6}"/>
              </a:ext>
            </a:extLst>
          </p:cNvPr>
          <p:cNvCxnSpPr>
            <a:cxnSpLocks/>
            <a:stCxn id="114" idx="3"/>
            <a:endCxn id="140" idx="1"/>
          </p:cNvCxnSpPr>
          <p:nvPr/>
        </p:nvCxnSpPr>
        <p:spPr>
          <a:xfrm>
            <a:off x="4071962" y="1207335"/>
            <a:ext cx="509423" cy="3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7A9E0EE-A516-5B06-9A80-B3A55F1AE7FF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5965169" y="1205368"/>
            <a:ext cx="4965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3DDC3C42-6393-F716-A4A8-0C3AB42FB8C7}"/>
              </a:ext>
            </a:extLst>
          </p:cNvPr>
          <p:cNvCxnSpPr>
            <a:cxnSpLocks/>
            <a:stCxn id="119" idx="3"/>
          </p:cNvCxnSpPr>
          <p:nvPr/>
        </p:nvCxnSpPr>
        <p:spPr>
          <a:xfrm>
            <a:off x="7845065" y="1205368"/>
            <a:ext cx="32309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87A9E0EE-A516-5B06-9A80-B3A55F1AE7FF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7845066" y="2113688"/>
            <a:ext cx="323097" cy="16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C715DA04-A5CB-9008-1DC4-9800D0B81845}"/>
              </a:ext>
            </a:extLst>
          </p:cNvPr>
          <p:cNvSpPr/>
          <p:nvPr/>
        </p:nvSpPr>
        <p:spPr>
          <a:xfrm>
            <a:off x="2833017" y="1863164"/>
            <a:ext cx="1226245" cy="522392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输入特征</a:t>
            </a:r>
          </a:p>
        </p:txBody>
      </p:sp>
      <p:cxnSp>
        <p:nvCxnSpPr>
          <p:cNvPr id="171" name="肘形连接符 170">
            <a:extLst>
              <a:ext uri="{FF2B5EF4-FFF2-40B4-BE49-F238E27FC236}">
                <a16:creationId xmlns:a16="http://schemas.microsoft.com/office/drawing/2014/main" id="{697E7B5B-F808-8F4E-78DF-5F85219DBAE9}"/>
              </a:ext>
            </a:extLst>
          </p:cNvPr>
          <p:cNvCxnSpPr>
            <a:cxnSpLocks/>
            <a:endCxn id="161" idx="2"/>
          </p:cNvCxnSpPr>
          <p:nvPr/>
        </p:nvCxnSpPr>
        <p:spPr>
          <a:xfrm rot="10800000" flipV="1">
            <a:off x="3446141" y="1665728"/>
            <a:ext cx="5464859" cy="719827"/>
          </a:xfrm>
          <a:prstGeom prst="bentConnector4">
            <a:avLst>
              <a:gd name="adj1" fmla="val 551"/>
              <a:gd name="adj2" fmla="val 145731"/>
            </a:avLst>
          </a:prstGeom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01A1F04D-C561-224E-A0F2-9F39AAEE90C1}"/>
              </a:ext>
            </a:extLst>
          </p:cNvPr>
          <p:cNvSpPr txBox="1"/>
          <p:nvPr/>
        </p:nvSpPr>
        <p:spPr>
          <a:xfrm>
            <a:off x="4385454" y="2375124"/>
            <a:ext cx="342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模型训练</a:t>
            </a:r>
          </a:p>
        </p:txBody>
      </p: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14EE94BB-68BC-6BBD-CCAA-8A0C6D1621B9}"/>
              </a:ext>
            </a:extLst>
          </p:cNvPr>
          <p:cNvCxnSpPr>
            <a:cxnSpLocks/>
            <a:stCxn id="161" idx="0"/>
            <a:endCxn id="114" idx="2"/>
          </p:cNvCxnSpPr>
          <p:nvPr/>
        </p:nvCxnSpPr>
        <p:spPr>
          <a:xfrm flipH="1" flipV="1">
            <a:off x="3444489" y="1607234"/>
            <a:ext cx="1651" cy="255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箭头连接符 186">
            <a:extLst>
              <a:ext uri="{FF2B5EF4-FFF2-40B4-BE49-F238E27FC236}">
                <a16:creationId xmlns:a16="http://schemas.microsoft.com/office/drawing/2014/main" id="{A8913711-A1E3-FF57-A8EC-4D2C848347DC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4078224" y="2115799"/>
            <a:ext cx="493249" cy="14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6D501317-25DB-A3BF-153A-9FDD1AA6F67C}"/>
              </a:ext>
            </a:extLst>
          </p:cNvPr>
          <p:cNvSpPr/>
          <p:nvPr/>
        </p:nvSpPr>
        <p:spPr>
          <a:xfrm>
            <a:off x="8332090" y="3137929"/>
            <a:ext cx="1629749" cy="22312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流量记录条数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6" name="箭头: 右 21">
            <a:extLst>
              <a:ext uri="{FF2B5EF4-FFF2-40B4-BE49-F238E27FC236}">
                <a16:creationId xmlns:a16="http://schemas.microsoft.com/office/drawing/2014/main" id="{AA14CDB5-1BCA-7A35-2567-443B622BEF9C}"/>
              </a:ext>
            </a:extLst>
          </p:cNvPr>
          <p:cNvSpPr/>
          <p:nvPr/>
        </p:nvSpPr>
        <p:spPr>
          <a:xfrm rot="16200000">
            <a:off x="9117447" y="2826951"/>
            <a:ext cx="255168" cy="207827"/>
          </a:xfrm>
          <a:prstGeom prst="rightArrow">
            <a:avLst>
              <a:gd name="adj1" fmla="val 50000"/>
              <a:gd name="adj2" fmla="val 4047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237" name="箭头: 右 21">
            <a:extLst>
              <a:ext uri="{FF2B5EF4-FFF2-40B4-BE49-F238E27FC236}">
                <a16:creationId xmlns:a16="http://schemas.microsoft.com/office/drawing/2014/main" id="{F442AF62-4CF6-5DF9-AD78-6AAD7DC653E7}"/>
              </a:ext>
            </a:extLst>
          </p:cNvPr>
          <p:cNvSpPr/>
          <p:nvPr/>
        </p:nvSpPr>
        <p:spPr>
          <a:xfrm rot="16200000">
            <a:off x="9113293" y="4974372"/>
            <a:ext cx="255168" cy="207827"/>
          </a:xfrm>
          <a:prstGeom prst="rightArrow">
            <a:avLst>
              <a:gd name="adj1" fmla="val 50000"/>
              <a:gd name="adj2" fmla="val 4047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  <a:noFill/>
              <a:cs typeface="+mn-ea"/>
              <a:sym typeface="+mn-lt"/>
            </a:endParaRPr>
          </a:p>
        </p:txBody>
      </p:sp>
      <p:sp>
        <p:nvSpPr>
          <p:cNvPr id="240" name="箭头: 右 21">
            <a:extLst>
              <a:ext uri="{FF2B5EF4-FFF2-40B4-BE49-F238E27FC236}">
                <a16:creationId xmlns:a16="http://schemas.microsoft.com/office/drawing/2014/main" id="{AA14CDB5-1BCA-7A35-2567-443B622BEF9C}"/>
              </a:ext>
            </a:extLst>
          </p:cNvPr>
          <p:cNvSpPr/>
          <p:nvPr/>
        </p:nvSpPr>
        <p:spPr>
          <a:xfrm rot="16200000">
            <a:off x="3734089" y="4992268"/>
            <a:ext cx="255168" cy="207827"/>
          </a:xfrm>
          <a:prstGeom prst="rightArrow">
            <a:avLst>
              <a:gd name="adj1" fmla="val 50000"/>
              <a:gd name="adj2" fmla="val 4047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>
                <a:solidFill>
                  <a:schemeClr val="accent1"/>
                </a:solidFill>
              </a:ln>
              <a:noFill/>
              <a:cs typeface="+mn-ea"/>
              <a:sym typeface="+mn-lt"/>
            </a:endParaRPr>
          </a:p>
        </p:txBody>
      </p:sp>
      <p:pic>
        <p:nvPicPr>
          <p:cNvPr id="252" name="图形 251">
            <a:extLst>
              <a:ext uri="{FF2B5EF4-FFF2-40B4-BE49-F238E27FC236}">
                <a16:creationId xmlns:a16="http://schemas.microsoft.com/office/drawing/2014/main" id="{499ED511-C1A2-AFDD-2362-999FE23162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53133" y="730962"/>
            <a:ext cx="527861" cy="527861"/>
          </a:xfrm>
          <a:prstGeom prst="rect">
            <a:avLst/>
          </a:prstGeom>
        </p:spPr>
      </p:pic>
      <p:pic>
        <p:nvPicPr>
          <p:cNvPr id="256" name="图形 255">
            <a:extLst>
              <a:ext uri="{FF2B5EF4-FFF2-40B4-BE49-F238E27FC236}">
                <a16:creationId xmlns:a16="http://schemas.microsoft.com/office/drawing/2014/main" id="{61BE148E-669B-04C2-EC7B-8AAC1D2B4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44790" y="2034020"/>
            <a:ext cx="578382" cy="578382"/>
          </a:xfrm>
          <a:prstGeom prst="rect">
            <a:avLst/>
          </a:prstGeom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5448018E-0B09-9384-3657-6CB215050205}"/>
              </a:ext>
            </a:extLst>
          </p:cNvPr>
          <p:cNvSpPr/>
          <p:nvPr/>
        </p:nvSpPr>
        <p:spPr>
          <a:xfrm>
            <a:off x="2880745" y="3409369"/>
            <a:ext cx="1543814" cy="2315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平均流量使用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79" name="曲线连接符 78">
            <a:extLst>
              <a:ext uri="{FF2B5EF4-FFF2-40B4-BE49-F238E27FC236}">
                <a16:creationId xmlns:a16="http://schemas.microsoft.com/office/drawing/2014/main" id="{61580304-802D-0E9C-637B-CB9BE66C66D1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rot="10800000">
            <a:off x="4424559" y="3525138"/>
            <a:ext cx="395272" cy="58027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F51AC4A2-2710-9ACC-294B-6EDFA57B427B}"/>
              </a:ext>
            </a:extLst>
          </p:cNvPr>
          <p:cNvSpPr/>
          <p:nvPr/>
        </p:nvSpPr>
        <p:spPr>
          <a:xfrm>
            <a:off x="2874065" y="3684592"/>
            <a:ext cx="1564446" cy="2315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异常天数</a:t>
            </a:r>
          </a:p>
        </p:txBody>
      </p:sp>
      <p:cxnSp>
        <p:nvCxnSpPr>
          <p:cNvPr id="83" name="曲线连接符 82">
            <a:extLst>
              <a:ext uri="{FF2B5EF4-FFF2-40B4-BE49-F238E27FC236}">
                <a16:creationId xmlns:a16="http://schemas.microsoft.com/office/drawing/2014/main" id="{2DDD491E-C563-B4C2-65E1-B6BA794F3276}"/>
              </a:ext>
            </a:extLst>
          </p:cNvPr>
          <p:cNvCxnSpPr>
            <a:cxnSpLocks/>
            <a:stCxn id="17" idx="1"/>
            <a:endCxn id="82" idx="3"/>
          </p:cNvCxnSpPr>
          <p:nvPr/>
        </p:nvCxnSpPr>
        <p:spPr>
          <a:xfrm rot="10800000">
            <a:off x="4438511" y="3800362"/>
            <a:ext cx="381320" cy="3050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5448018E-0B09-9384-3657-6CB215050205}"/>
              </a:ext>
            </a:extLst>
          </p:cNvPr>
          <p:cNvSpPr/>
          <p:nvPr/>
        </p:nvSpPr>
        <p:spPr>
          <a:xfrm>
            <a:off x="2864308" y="4056581"/>
            <a:ext cx="1570005" cy="2315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APP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使用频次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448018E-0B09-9384-3657-6CB215050205}"/>
              </a:ext>
            </a:extLst>
          </p:cNvPr>
          <p:cNvSpPr/>
          <p:nvPr/>
        </p:nvSpPr>
        <p:spPr>
          <a:xfrm>
            <a:off x="2853524" y="4342349"/>
            <a:ext cx="1580789" cy="2315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活跃熵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88" name="曲线连接符 87">
            <a:extLst>
              <a:ext uri="{FF2B5EF4-FFF2-40B4-BE49-F238E27FC236}">
                <a16:creationId xmlns:a16="http://schemas.microsoft.com/office/drawing/2014/main" id="{61580304-802D-0E9C-637B-CB9BE66C66D1}"/>
              </a:ext>
            </a:extLst>
          </p:cNvPr>
          <p:cNvCxnSpPr>
            <a:cxnSpLocks/>
            <a:stCxn id="17" idx="1"/>
            <a:endCxn id="87" idx="3"/>
          </p:cNvCxnSpPr>
          <p:nvPr/>
        </p:nvCxnSpPr>
        <p:spPr>
          <a:xfrm rot="10800000" flipV="1">
            <a:off x="4434313" y="4105410"/>
            <a:ext cx="385518" cy="35270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9886EDF3-68F1-B03D-347D-3AC9D42C0029}"/>
              </a:ext>
            </a:extLst>
          </p:cNvPr>
          <p:cNvCxnSpPr>
            <a:cxnSpLocks/>
            <a:stCxn id="45" idx="1"/>
            <a:endCxn id="17" idx="3"/>
          </p:cNvCxnSpPr>
          <p:nvPr/>
        </p:nvCxnSpPr>
        <p:spPr>
          <a:xfrm rot="10800000" flipV="1">
            <a:off x="5795738" y="3771078"/>
            <a:ext cx="245539" cy="33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时间序列预测方法总结- 知乎">
            <a:extLst>
              <a:ext uri="{FF2B5EF4-FFF2-40B4-BE49-F238E27FC236}">
                <a16:creationId xmlns:a16="http://schemas.microsoft.com/office/drawing/2014/main" id="{45DCC526-3592-90C6-2D70-1B6F5DE8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53778" y="3696300"/>
            <a:ext cx="1783694" cy="58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曲线连接符 143">
            <a:extLst>
              <a:ext uri="{FF2B5EF4-FFF2-40B4-BE49-F238E27FC236}">
                <a16:creationId xmlns:a16="http://schemas.microsoft.com/office/drawing/2014/main" id="{361BF074-862E-0C3E-E0E9-A410CCF247C7}"/>
              </a:ext>
            </a:extLst>
          </p:cNvPr>
          <p:cNvCxnSpPr>
            <a:cxnSpLocks/>
            <a:stCxn id="46" idx="3"/>
            <a:endCxn id="1026" idx="2"/>
          </p:cNvCxnSpPr>
          <p:nvPr/>
        </p:nvCxnSpPr>
        <p:spPr>
          <a:xfrm flipV="1">
            <a:off x="7192886" y="3991295"/>
            <a:ext cx="257744" cy="508573"/>
          </a:xfrm>
          <a:prstGeom prst="curvedConnector5">
            <a:avLst>
              <a:gd name="adj1" fmla="val 35478"/>
              <a:gd name="adj2" fmla="val 91479"/>
              <a:gd name="adj3" fmla="val 7516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031C2D04-CD28-47F1-EAE5-291D38C0E217}"/>
              </a:ext>
            </a:extLst>
          </p:cNvPr>
          <p:cNvSpPr/>
          <p:nvPr/>
        </p:nvSpPr>
        <p:spPr>
          <a:xfrm>
            <a:off x="8332090" y="3490209"/>
            <a:ext cx="1629749" cy="261852"/>
          </a:xfrm>
          <a:prstGeom prst="rect">
            <a:avLst/>
          </a:prstGeom>
          <a:noFill/>
          <a:ln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上行流量序列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6D501317-25DB-A3BF-153A-9FDD1AA6F67C}"/>
              </a:ext>
            </a:extLst>
          </p:cNvPr>
          <p:cNvSpPr/>
          <p:nvPr/>
        </p:nvSpPr>
        <p:spPr>
          <a:xfrm>
            <a:off x="8321306" y="3942274"/>
            <a:ext cx="1640533" cy="2637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下行流量序列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D8CECFF-FC37-BB5E-F005-CC90CA061162}"/>
              </a:ext>
            </a:extLst>
          </p:cNvPr>
          <p:cNvSpPr/>
          <p:nvPr/>
        </p:nvSpPr>
        <p:spPr>
          <a:xfrm>
            <a:off x="8321306" y="4295994"/>
            <a:ext cx="1640533" cy="25721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上网时长序列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D501317-25DB-A3BF-153A-9FDD1AA6F67C}"/>
              </a:ext>
            </a:extLst>
          </p:cNvPr>
          <p:cNvSpPr/>
          <p:nvPr/>
        </p:nvSpPr>
        <p:spPr>
          <a:xfrm>
            <a:off x="8332090" y="4634380"/>
            <a:ext cx="1629749" cy="23209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通话时长序列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99" name="直线箭头连接符 198">
            <a:extLst>
              <a:ext uri="{FF2B5EF4-FFF2-40B4-BE49-F238E27FC236}">
                <a16:creationId xmlns:a16="http://schemas.microsoft.com/office/drawing/2014/main" id="{0B487952-FB8D-CC4F-4152-C97F3BFF90D6}"/>
              </a:ext>
            </a:extLst>
          </p:cNvPr>
          <p:cNvCxnSpPr>
            <a:cxnSpLocks/>
            <a:stCxn id="1026" idx="0"/>
            <a:endCxn id="157" idx="1"/>
          </p:cNvCxnSpPr>
          <p:nvPr/>
        </p:nvCxnSpPr>
        <p:spPr>
          <a:xfrm>
            <a:off x="8040620" y="3991295"/>
            <a:ext cx="280686" cy="82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矩形 319">
            <a:extLst>
              <a:ext uri="{FF2B5EF4-FFF2-40B4-BE49-F238E27FC236}">
                <a16:creationId xmlns:a16="http://schemas.microsoft.com/office/drawing/2014/main" id="{6B79C69C-A112-7E89-A72C-F322C6F79776}"/>
              </a:ext>
            </a:extLst>
          </p:cNvPr>
          <p:cNvSpPr/>
          <p:nvPr/>
        </p:nvSpPr>
        <p:spPr>
          <a:xfrm>
            <a:off x="2853524" y="4617560"/>
            <a:ext cx="1580789" cy="23153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目标编码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21" name="曲线连接符 320">
            <a:extLst>
              <a:ext uri="{FF2B5EF4-FFF2-40B4-BE49-F238E27FC236}">
                <a16:creationId xmlns:a16="http://schemas.microsoft.com/office/drawing/2014/main" id="{5736DD11-49BB-3F20-77D8-777A3339463D}"/>
              </a:ext>
            </a:extLst>
          </p:cNvPr>
          <p:cNvCxnSpPr>
            <a:cxnSpLocks/>
            <a:stCxn id="17" idx="1"/>
            <a:endCxn id="320" idx="3"/>
          </p:cNvCxnSpPr>
          <p:nvPr/>
        </p:nvCxnSpPr>
        <p:spPr>
          <a:xfrm rot="10800000" flipV="1">
            <a:off x="4434313" y="4105409"/>
            <a:ext cx="385518" cy="62791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线箭头连接符 370">
            <a:extLst>
              <a:ext uri="{FF2B5EF4-FFF2-40B4-BE49-F238E27FC236}">
                <a16:creationId xmlns:a16="http://schemas.microsoft.com/office/drawing/2014/main" id="{168DF710-EDFC-46C0-5968-F3857373BA78}"/>
              </a:ext>
            </a:extLst>
          </p:cNvPr>
          <p:cNvCxnSpPr>
            <a:cxnSpLocks/>
            <a:stCxn id="1026" idx="0"/>
            <a:endCxn id="158" idx="1"/>
          </p:cNvCxnSpPr>
          <p:nvPr/>
        </p:nvCxnSpPr>
        <p:spPr>
          <a:xfrm>
            <a:off x="8040620" y="3991295"/>
            <a:ext cx="280686" cy="433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线箭头连接符 374">
            <a:extLst>
              <a:ext uri="{FF2B5EF4-FFF2-40B4-BE49-F238E27FC236}">
                <a16:creationId xmlns:a16="http://schemas.microsoft.com/office/drawing/2014/main" id="{E84B175E-32D2-090D-E9C5-B58D94A2C628}"/>
              </a:ext>
            </a:extLst>
          </p:cNvPr>
          <p:cNvCxnSpPr>
            <a:cxnSpLocks/>
            <a:stCxn id="1026" idx="0"/>
            <a:endCxn id="196" idx="1"/>
          </p:cNvCxnSpPr>
          <p:nvPr/>
        </p:nvCxnSpPr>
        <p:spPr>
          <a:xfrm flipV="1">
            <a:off x="8040620" y="3249490"/>
            <a:ext cx="291470" cy="741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线箭头连接符 377">
            <a:extLst>
              <a:ext uri="{FF2B5EF4-FFF2-40B4-BE49-F238E27FC236}">
                <a16:creationId xmlns:a16="http://schemas.microsoft.com/office/drawing/2014/main" id="{168DF710-EDFC-46C0-5968-F3857373BA78}"/>
              </a:ext>
            </a:extLst>
          </p:cNvPr>
          <p:cNvCxnSpPr>
            <a:cxnSpLocks/>
            <a:stCxn id="1026" idx="0"/>
            <a:endCxn id="156" idx="1"/>
          </p:cNvCxnSpPr>
          <p:nvPr/>
        </p:nvCxnSpPr>
        <p:spPr>
          <a:xfrm flipV="1">
            <a:off x="8040620" y="3621135"/>
            <a:ext cx="291470" cy="370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线箭头连接符 382">
            <a:extLst>
              <a:ext uri="{FF2B5EF4-FFF2-40B4-BE49-F238E27FC236}">
                <a16:creationId xmlns:a16="http://schemas.microsoft.com/office/drawing/2014/main" id="{168DF710-EDFC-46C0-5968-F3857373BA78}"/>
              </a:ext>
            </a:extLst>
          </p:cNvPr>
          <p:cNvCxnSpPr>
            <a:cxnSpLocks/>
            <a:stCxn id="1026" idx="0"/>
            <a:endCxn id="159" idx="1"/>
          </p:cNvCxnSpPr>
          <p:nvPr/>
        </p:nvCxnSpPr>
        <p:spPr>
          <a:xfrm>
            <a:off x="8040620" y="3991295"/>
            <a:ext cx="291470" cy="759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595E6D6-F882-D85F-E558-1A8D21B76F31}"/>
                  </a:ext>
                </a:extLst>
              </p:cNvPr>
              <p:cNvSpPr/>
              <p:nvPr/>
            </p:nvSpPr>
            <p:spPr>
              <a:xfrm>
                <a:off x="8484531" y="3659221"/>
                <a:ext cx="1226871" cy="2306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…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595E6D6-F882-D85F-E558-1A8D21B76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531" y="3659221"/>
                <a:ext cx="1226871" cy="230621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708AA97C-E0AE-985C-FF7A-792C5CA6EC43}"/>
                  </a:ext>
                </a:extLst>
              </p:cNvPr>
              <p:cNvSpPr/>
              <p:nvPr/>
            </p:nvSpPr>
            <p:spPr>
              <a:xfrm>
                <a:off x="3448703" y="3802473"/>
                <a:ext cx="395273" cy="2306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…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708AA97C-E0AE-985C-FF7A-792C5CA6E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703" y="3802473"/>
                <a:ext cx="395273" cy="230621"/>
              </a:xfrm>
              <a:prstGeom prst="rect">
                <a:avLst/>
              </a:prstGeom>
              <a:blipFill>
                <a:blip r:embed="rId13"/>
                <a:stretch>
                  <a:fillRect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73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gkrr4tm">
      <a:majorFont>
        <a:latin typeface="Times New Roman" panose="020F0302020204030204"/>
        <a:ea typeface="宋体"/>
        <a:cs typeface=""/>
      </a:majorFont>
      <a:minorFont>
        <a:latin typeface="Times New Roman" panose="020F0502020204030204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14713</TotalTime>
  <Words>84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杰钰</dc:creator>
  <cp:lastModifiedBy>sd sfd</cp:lastModifiedBy>
  <cp:revision>177</cp:revision>
  <dcterms:created xsi:type="dcterms:W3CDTF">2020-10-26T12:43:44Z</dcterms:created>
  <dcterms:modified xsi:type="dcterms:W3CDTF">2023-04-19T02:31:18Z</dcterms:modified>
</cp:coreProperties>
</file>