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1104" y="144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3" y="1122363"/>
            <a:ext cx="9144198" cy="2387600"/>
          </a:xfrm>
        </p:spPr>
        <p:txBody>
          <a:bodyPr anchor="b"/>
          <a:lstStyle>
            <a:lvl1pPr algn="ctr">
              <a:defRPr sz="565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3" y="3602038"/>
            <a:ext cx="9144198" cy="1655762"/>
          </a:xfrm>
        </p:spPr>
        <p:txBody>
          <a:bodyPr/>
          <a:lstStyle>
            <a:lvl1pPr marL="0" indent="0" algn="ctr">
              <a:buNone/>
              <a:defRPr sz="2260"/>
            </a:lvl1pPr>
            <a:lvl2pPr marL="430530" indent="0" algn="ctr">
              <a:buNone/>
              <a:defRPr sz="1885"/>
            </a:lvl2pPr>
            <a:lvl3pPr marL="861060" indent="0" algn="ctr">
              <a:buNone/>
              <a:defRPr sz="1695"/>
            </a:lvl3pPr>
            <a:lvl4pPr marL="1291590" indent="0" algn="ctr">
              <a:buNone/>
              <a:defRPr sz="1505"/>
            </a:lvl4pPr>
            <a:lvl5pPr marL="1722120" indent="0" algn="ctr">
              <a:buNone/>
              <a:defRPr sz="1505"/>
            </a:lvl5pPr>
            <a:lvl6pPr marL="2152650" indent="0" algn="ctr">
              <a:buNone/>
              <a:defRPr sz="1505"/>
            </a:lvl6pPr>
            <a:lvl7pPr marL="2582545" indent="0" algn="ctr">
              <a:buNone/>
              <a:defRPr sz="1505"/>
            </a:lvl7pPr>
            <a:lvl8pPr marL="3013075" indent="0" algn="ctr">
              <a:buNone/>
              <a:defRPr sz="1505"/>
            </a:lvl8pPr>
            <a:lvl9pPr marL="3443605" indent="0" algn="ctr">
              <a:buNone/>
              <a:defRPr sz="1505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088" y="365125"/>
            <a:ext cx="2628957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19" y="365125"/>
            <a:ext cx="7734467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68" y="1709738"/>
            <a:ext cx="10515827" cy="2852737"/>
          </a:xfrm>
        </p:spPr>
        <p:txBody>
          <a:bodyPr anchor="b"/>
          <a:lstStyle>
            <a:lvl1pPr>
              <a:defRPr sz="565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68" y="4589463"/>
            <a:ext cx="10515827" cy="1500187"/>
          </a:xfrm>
        </p:spPr>
        <p:txBody>
          <a:bodyPr/>
          <a:lstStyle>
            <a:lvl1pPr marL="0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1pPr>
            <a:lvl2pPr marL="430530" indent="0">
              <a:buNone/>
              <a:defRPr sz="1885">
                <a:solidFill>
                  <a:schemeClr val="tx1">
                    <a:tint val="75000"/>
                  </a:schemeClr>
                </a:solidFill>
              </a:defRPr>
            </a:lvl2pPr>
            <a:lvl3pPr marL="86106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3pPr>
            <a:lvl4pPr marL="129159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4pPr>
            <a:lvl5pPr marL="172212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5pPr>
            <a:lvl6pPr marL="215265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6pPr>
            <a:lvl7pPr marL="2582545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7pPr>
            <a:lvl8pPr marL="3013075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8pPr>
            <a:lvl9pPr marL="3443605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19" y="1825625"/>
            <a:ext cx="5181712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34" y="1825625"/>
            <a:ext cx="5181712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6" y="365125"/>
            <a:ext cx="10515827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06" y="1681163"/>
            <a:ext cx="5157898" cy="823912"/>
          </a:xfrm>
        </p:spPr>
        <p:txBody>
          <a:bodyPr anchor="b"/>
          <a:lstStyle>
            <a:lvl1pPr marL="0" indent="0">
              <a:buNone/>
              <a:defRPr sz="2260" b="1"/>
            </a:lvl1pPr>
            <a:lvl2pPr marL="430530" indent="0">
              <a:buNone/>
              <a:defRPr sz="1885" b="1"/>
            </a:lvl2pPr>
            <a:lvl3pPr marL="861060" indent="0">
              <a:buNone/>
              <a:defRPr sz="1695" b="1"/>
            </a:lvl3pPr>
            <a:lvl4pPr marL="1291590" indent="0">
              <a:buNone/>
              <a:defRPr sz="1505" b="1"/>
            </a:lvl4pPr>
            <a:lvl5pPr marL="1722120" indent="0">
              <a:buNone/>
              <a:defRPr sz="1505" b="1"/>
            </a:lvl5pPr>
            <a:lvl6pPr marL="2152650" indent="0">
              <a:buNone/>
              <a:defRPr sz="1505" b="1"/>
            </a:lvl6pPr>
            <a:lvl7pPr marL="2582545" indent="0">
              <a:buNone/>
              <a:defRPr sz="1505" b="1"/>
            </a:lvl7pPr>
            <a:lvl8pPr marL="3013075" indent="0">
              <a:buNone/>
              <a:defRPr sz="1505" b="1"/>
            </a:lvl8pPr>
            <a:lvl9pPr marL="3443605" indent="0">
              <a:buNone/>
              <a:defRPr sz="1505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06" y="2505075"/>
            <a:ext cx="515789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334" y="1681163"/>
            <a:ext cx="5183300" cy="823912"/>
          </a:xfrm>
        </p:spPr>
        <p:txBody>
          <a:bodyPr anchor="b"/>
          <a:lstStyle>
            <a:lvl1pPr marL="0" indent="0">
              <a:buNone/>
              <a:defRPr sz="2260" b="1"/>
            </a:lvl1pPr>
            <a:lvl2pPr marL="430530" indent="0">
              <a:buNone/>
              <a:defRPr sz="1885" b="1"/>
            </a:lvl2pPr>
            <a:lvl3pPr marL="861060" indent="0">
              <a:buNone/>
              <a:defRPr sz="1695" b="1"/>
            </a:lvl3pPr>
            <a:lvl4pPr marL="1291590" indent="0">
              <a:buNone/>
              <a:defRPr sz="1505" b="1"/>
            </a:lvl4pPr>
            <a:lvl5pPr marL="1722120" indent="0">
              <a:buNone/>
              <a:defRPr sz="1505" b="1"/>
            </a:lvl5pPr>
            <a:lvl6pPr marL="2152650" indent="0">
              <a:buNone/>
              <a:defRPr sz="1505" b="1"/>
            </a:lvl6pPr>
            <a:lvl7pPr marL="2582545" indent="0">
              <a:buNone/>
              <a:defRPr sz="1505" b="1"/>
            </a:lvl7pPr>
            <a:lvl8pPr marL="3013075" indent="0">
              <a:buNone/>
              <a:defRPr sz="1505" b="1"/>
            </a:lvl8pPr>
            <a:lvl9pPr marL="3443605" indent="0">
              <a:buNone/>
              <a:defRPr sz="1505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334" y="2505075"/>
            <a:ext cx="518330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6" y="457200"/>
            <a:ext cx="3932322" cy="1600200"/>
          </a:xfrm>
        </p:spPr>
        <p:txBody>
          <a:bodyPr anchor="b"/>
          <a:lstStyle>
            <a:lvl1pPr>
              <a:defRPr sz="301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00" y="987425"/>
            <a:ext cx="6172334" cy="4873625"/>
          </a:xfrm>
        </p:spPr>
        <p:txBody>
          <a:bodyPr/>
          <a:lstStyle>
            <a:lvl1pPr>
              <a:defRPr sz="3015"/>
            </a:lvl1pPr>
            <a:lvl2pPr>
              <a:defRPr sz="2635"/>
            </a:lvl2pPr>
            <a:lvl3pPr>
              <a:defRPr sz="2260"/>
            </a:lvl3pPr>
            <a:lvl4pPr>
              <a:defRPr sz="1885"/>
            </a:lvl4pPr>
            <a:lvl5pPr>
              <a:defRPr sz="1885"/>
            </a:lvl5pPr>
            <a:lvl6pPr>
              <a:defRPr sz="1885"/>
            </a:lvl6pPr>
            <a:lvl7pPr>
              <a:defRPr sz="1885"/>
            </a:lvl7pPr>
            <a:lvl8pPr>
              <a:defRPr sz="1885"/>
            </a:lvl8pPr>
            <a:lvl9pPr>
              <a:defRPr sz="1885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6" y="2057400"/>
            <a:ext cx="3932322" cy="3811588"/>
          </a:xfrm>
        </p:spPr>
        <p:txBody>
          <a:bodyPr/>
          <a:lstStyle>
            <a:lvl1pPr marL="0" indent="0">
              <a:buNone/>
              <a:defRPr sz="1505"/>
            </a:lvl1pPr>
            <a:lvl2pPr marL="430530" indent="0">
              <a:buNone/>
              <a:defRPr sz="1320"/>
            </a:lvl2pPr>
            <a:lvl3pPr marL="861060" indent="0">
              <a:buNone/>
              <a:defRPr sz="1130"/>
            </a:lvl3pPr>
            <a:lvl4pPr marL="1291590" indent="0">
              <a:buNone/>
              <a:defRPr sz="940"/>
            </a:lvl4pPr>
            <a:lvl5pPr marL="1722120" indent="0">
              <a:buNone/>
              <a:defRPr sz="940"/>
            </a:lvl5pPr>
            <a:lvl6pPr marL="2152650" indent="0">
              <a:buNone/>
              <a:defRPr sz="940"/>
            </a:lvl6pPr>
            <a:lvl7pPr marL="2582545" indent="0">
              <a:buNone/>
              <a:defRPr sz="940"/>
            </a:lvl7pPr>
            <a:lvl8pPr marL="3013075" indent="0">
              <a:buNone/>
              <a:defRPr sz="940"/>
            </a:lvl8pPr>
            <a:lvl9pPr marL="3443605" indent="0">
              <a:buNone/>
              <a:defRPr sz="94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6" y="457200"/>
            <a:ext cx="3932322" cy="1600200"/>
          </a:xfrm>
        </p:spPr>
        <p:txBody>
          <a:bodyPr anchor="b"/>
          <a:lstStyle>
            <a:lvl1pPr>
              <a:defRPr sz="301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300" y="987425"/>
            <a:ext cx="6172334" cy="4873625"/>
          </a:xfrm>
        </p:spPr>
        <p:txBody>
          <a:bodyPr/>
          <a:lstStyle>
            <a:lvl1pPr marL="0" indent="0">
              <a:buNone/>
              <a:defRPr sz="3015"/>
            </a:lvl1pPr>
            <a:lvl2pPr marL="430530" indent="0">
              <a:buNone/>
              <a:defRPr sz="2635"/>
            </a:lvl2pPr>
            <a:lvl3pPr marL="861060" indent="0">
              <a:buNone/>
              <a:defRPr sz="2260"/>
            </a:lvl3pPr>
            <a:lvl4pPr marL="1291590" indent="0">
              <a:buNone/>
              <a:defRPr sz="1885"/>
            </a:lvl4pPr>
            <a:lvl5pPr marL="1722120" indent="0">
              <a:buNone/>
              <a:defRPr sz="1885"/>
            </a:lvl5pPr>
            <a:lvl6pPr marL="2152650" indent="0">
              <a:buNone/>
              <a:defRPr sz="1885"/>
            </a:lvl6pPr>
            <a:lvl7pPr marL="2582545" indent="0">
              <a:buNone/>
              <a:defRPr sz="1885"/>
            </a:lvl7pPr>
            <a:lvl8pPr marL="3013075" indent="0">
              <a:buNone/>
              <a:defRPr sz="1885"/>
            </a:lvl8pPr>
            <a:lvl9pPr marL="3443605" indent="0">
              <a:buNone/>
              <a:defRPr sz="1885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6" y="2057400"/>
            <a:ext cx="3932322" cy="3811588"/>
          </a:xfrm>
        </p:spPr>
        <p:txBody>
          <a:bodyPr/>
          <a:lstStyle>
            <a:lvl1pPr marL="0" indent="0">
              <a:buNone/>
              <a:defRPr sz="1505"/>
            </a:lvl1pPr>
            <a:lvl2pPr marL="430530" indent="0">
              <a:buNone/>
              <a:defRPr sz="1320"/>
            </a:lvl2pPr>
            <a:lvl3pPr marL="861060" indent="0">
              <a:buNone/>
              <a:defRPr sz="1130"/>
            </a:lvl3pPr>
            <a:lvl4pPr marL="1291590" indent="0">
              <a:buNone/>
              <a:defRPr sz="940"/>
            </a:lvl4pPr>
            <a:lvl5pPr marL="1722120" indent="0">
              <a:buNone/>
              <a:defRPr sz="940"/>
            </a:lvl5pPr>
            <a:lvl6pPr marL="2152650" indent="0">
              <a:buNone/>
              <a:defRPr sz="940"/>
            </a:lvl6pPr>
            <a:lvl7pPr marL="2582545" indent="0">
              <a:buNone/>
              <a:defRPr sz="940"/>
            </a:lvl7pPr>
            <a:lvl8pPr marL="3013075" indent="0">
              <a:buNone/>
              <a:defRPr sz="940"/>
            </a:lvl8pPr>
            <a:lvl9pPr marL="3443605" indent="0">
              <a:buNone/>
              <a:defRPr sz="94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19" y="365125"/>
            <a:ext cx="105158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19" y="1825625"/>
            <a:ext cx="105158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19" y="6356350"/>
            <a:ext cx="2743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C4EB-0161-CF4A-AFAE-F75EF183ACAD}" type="datetimeFigureOut">
              <a:rPr kumimoji="1" lang="zh-CN" altLang="en-US" smtClean="0"/>
              <a:t>2023/4/17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88" y="6356350"/>
            <a:ext cx="411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787" y="6356350"/>
            <a:ext cx="2743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61060" rtl="0" eaLnBrk="1" latinLnBrk="0" hangingPunct="1">
        <a:lnSpc>
          <a:spcPct val="90000"/>
        </a:lnSpc>
        <a:spcBef>
          <a:spcPct val="0"/>
        </a:spcBef>
        <a:buNone/>
        <a:defRPr sz="4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265" indent="-215265" algn="l" defTabSz="861060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2635" kern="1200">
          <a:solidFill>
            <a:schemeClr val="tx1"/>
          </a:solidFill>
          <a:latin typeface="+mn-lt"/>
          <a:ea typeface="+mn-ea"/>
          <a:cs typeface="+mn-cs"/>
        </a:defRPr>
      </a:lvl1pPr>
      <a:lvl2pPr marL="64579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6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685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4pPr>
      <a:lvl5pPr marL="193738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5pPr>
      <a:lvl6pPr marL="236791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6pPr>
      <a:lvl7pPr marL="2797810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7pPr>
      <a:lvl8pPr marL="3228340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8pPr>
      <a:lvl9pPr marL="3658870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1pPr>
      <a:lvl2pPr marL="43053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6106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3pPr>
      <a:lvl4pPr marL="129159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4pPr>
      <a:lvl5pPr marL="172212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5pPr>
      <a:lvl6pPr marL="215265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6pPr>
      <a:lvl7pPr marL="2582545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7pPr>
      <a:lvl8pPr marL="3013075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8pPr>
      <a:lvl9pPr marL="3443605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1702" y="417080"/>
            <a:ext cx="4401394" cy="11081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06860" y="2438871"/>
            <a:ext cx="4396235" cy="10341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6940" y="3662356"/>
            <a:ext cx="4396235" cy="9798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4445" y="3920357"/>
            <a:ext cx="23461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80" b="1" dirty="0">
                <a:cs typeface="+mn-ea"/>
                <a:sym typeface="+mn-lt"/>
              </a:rPr>
              <a:t>数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据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31334" y="2527042"/>
            <a:ext cx="23461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80" b="1" dirty="0">
                <a:cs typeface="+mn-ea"/>
                <a:sym typeface="+mn-lt"/>
              </a:rPr>
              <a:t>业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务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逻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辑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13225" y="551315"/>
            <a:ext cx="23461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80" b="1" dirty="0">
                <a:cs typeface="+mn-ea"/>
                <a:sym typeface="+mn-lt"/>
              </a:rPr>
              <a:t>应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用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服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务</a:t>
            </a:r>
            <a:endParaRPr lang="en-US" altLang="zh-CN" sz="980" b="1" dirty="0">
              <a:cs typeface="+mn-ea"/>
              <a:sym typeface="+mn-lt"/>
            </a:endParaRPr>
          </a:p>
          <a:p>
            <a:r>
              <a:rPr lang="zh-CN" altLang="en-US" sz="980" b="1" dirty="0">
                <a:cs typeface="+mn-ea"/>
                <a:sym typeface="+mn-lt"/>
              </a:rPr>
              <a:t>层</a:t>
            </a:r>
          </a:p>
        </p:txBody>
      </p:sp>
      <p:sp>
        <p:nvSpPr>
          <p:cNvPr id="18" name="矩形 17"/>
          <p:cNvSpPr/>
          <p:nvPr/>
        </p:nvSpPr>
        <p:spPr>
          <a:xfrm>
            <a:off x="5484919" y="2542619"/>
            <a:ext cx="978810" cy="252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80" b="1" dirty="0">
                <a:cs typeface="+mn-ea"/>
                <a:sym typeface="+mn-lt"/>
              </a:rPr>
              <a:t>数据预处理</a:t>
            </a:r>
          </a:p>
        </p:txBody>
      </p:sp>
      <p:sp>
        <p:nvSpPr>
          <p:cNvPr id="19" name="矩形 18"/>
          <p:cNvSpPr/>
          <p:nvPr/>
        </p:nvSpPr>
        <p:spPr>
          <a:xfrm>
            <a:off x="4259720" y="2544674"/>
            <a:ext cx="978810" cy="252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80" b="1" dirty="0">
                <a:cs typeface="+mn-ea"/>
                <a:sym typeface="+mn-lt"/>
              </a:rPr>
              <a:t>数据清洗</a:t>
            </a:r>
          </a:p>
        </p:txBody>
      </p:sp>
      <p:sp>
        <p:nvSpPr>
          <p:cNvPr id="20" name="矩形 19"/>
          <p:cNvSpPr/>
          <p:nvPr/>
        </p:nvSpPr>
        <p:spPr>
          <a:xfrm>
            <a:off x="6837392" y="2527042"/>
            <a:ext cx="978810" cy="252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80" b="1" dirty="0">
                <a:cs typeface="+mn-ea"/>
                <a:sym typeface="+mn-lt"/>
              </a:rPr>
              <a:t>分析引擎</a:t>
            </a:r>
          </a:p>
        </p:txBody>
      </p:sp>
      <p:sp>
        <p:nvSpPr>
          <p:cNvPr id="21" name="矩形 20"/>
          <p:cNvSpPr/>
          <p:nvPr/>
        </p:nvSpPr>
        <p:spPr>
          <a:xfrm>
            <a:off x="4237648" y="3120299"/>
            <a:ext cx="810067" cy="252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80" b="1" dirty="0">
                <a:cs typeface="+mn-ea"/>
                <a:sym typeface="+mn-lt"/>
              </a:rPr>
              <a:t>大数据挖掘</a:t>
            </a:r>
          </a:p>
        </p:txBody>
      </p:sp>
      <p:sp>
        <p:nvSpPr>
          <p:cNvPr id="22" name="矩形 21"/>
          <p:cNvSpPr/>
          <p:nvPr/>
        </p:nvSpPr>
        <p:spPr>
          <a:xfrm>
            <a:off x="5197006" y="3111013"/>
            <a:ext cx="756520" cy="252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80" b="1" dirty="0">
                <a:cs typeface="+mn-ea"/>
                <a:sym typeface="+mn-lt"/>
              </a:rPr>
              <a:t>机器学习</a:t>
            </a:r>
          </a:p>
        </p:txBody>
      </p:sp>
      <p:sp>
        <p:nvSpPr>
          <p:cNvPr id="23" name="矩形 22"/>
          <p:cNvSpPr/>
          <p:nvPr/>
        </p:nvSpPr>
        <p:spPr>
          <a:xfrm>
            <a:off x="6085468" y="3101981"/>
            <a:ext cx="874863" cy="252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80" b="1" dirty="0">
                <a:cs typeface="+mn-ea"/>
                <a:sym typeface="+mn-lt"/>
              </a:rPr>
              <a:t>深度学习</a:t>
            </a:r>
          </a:p>
        </p:txBody>
      </p:sp>
      <p:sp>
        <p:nvSpPr>
          <p:cNvPr id="24" name="矩形 23"/>
          <p:cNvSpPr/>
          <p:nvPr/>
        </p:nvSpPr>
        <p:spPr>
          <a:xfrm>
            <a:off x="7146076" y="3082731"/>
            <a:ext cx="819469" cy="252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80" b="1" dirty="0">
                <a:cs typeface="+mn-ea"/>
                <a:sym typeface="+mn-lt"/>
              </a:rPr>
              <a:t>可视化引擎</a:t>
            </a:r>
          </a:p>
        </p:txBody>
      </p:sp>
      <p:sp>
        <p:nvSpPr>
          <p:cNvPr id="25" name="矩形 24"/>
          <p:cNvSpPr/>
          <p:nvPr/>
        </p:nvSpPr>
        <p:spPr>
          <a:xfrm>
            <a:off x="4284049" y="4212939"/>
            <a:ext cx="3815668" cy="39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84049" y="3695285"/>
            <a:ext cx="3815668" cy="391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88426" y="3785613"/>
            <a:ext cx="566820" cy="2336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60" dirty="0">
                <a:cs typeface="+mn-ea"/>
                <a:sym typeface="+mn-lt"/>
              </a:rPr>
              <a:t>Spark</a:t>
            </a:r>
            <a:endParaRPr lang="zh-CN" altLang="en-US" sz="760" dirty="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26708" y="3786791"/>
            <a:ext cx="646914" cy="2325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60" dirty="0">
                <a:cs typeface="+mn-ea"/>
                <a:sym typeface="+mn-lt"/>
              </a:rPr>
              <a:t>Hadoop</a:t>
            </a:r>
            <a:endParaRPr lang="zh-CN" altLang="en-US" sz="760" dirty="0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58248" y="3785520"/>
            <a:ext cx="659890" cy="2297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60" dirty="0">
                <a:cs typeface="+mn-ea"/>
                <a:sym typeface="+mn-lt"/>
              </a:rPr>
              <a:t>MapReduce</a:t>
            </a:r>
            <a:endParaRPr lang="zh-CN" altLang="en-US" sz="76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00045" y="3789580"/>
            <a:ext cx="646914" cy="2297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60" dirty="0">
                <a:cs typeface="+mn-ea"/>
                <a:sym typeface="+mn-lt"/>
              </a:rPr>
              <a:t>Hive</a:t>
            </a:r>
            <a:endParaRPr lang="zh-CN" altLang="en-US" sz="76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40640" y="3789583"/>
            <a:ext cx="646914" cy="221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60" dirty="0">
                <a:cs typeface="+mn-ea"/>
                <a:sym typeface="+mn-lt"/>
              </a:rPr>
              <a:t>HDFS</a:t>
            </a:r>
            <a:endParaRPr lang="zh-CN" altLang="en-US" sz="760" dirty="0">
              <a:cs typeface="+mn-ea"/>
              <a:sym typeface="+mn-lt"/>
            </a:endParaRPr>
          </a:p>
        </p:txBody>
      </p:sp>
      <p:sp>
        <p:nvSpPr>
          <p:cNvPr id="32" name="流程图: 磁盘 31"/>
          <p:cNvSpPr/>
          <p:nvPr/>
        </p:nvSpPr>
        <p:spPr>
          <a:xfrm>
            <a:off x="4341177" y="4293505"/>
            <a:ext cx="531949" cy="262602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dirty="0">
                <a:cs typeface="+mn-ea"/>
                <a:sym typeface="+mn-lt"/>
              </a:rPr>
              <a:t>用户属性数据</a:t>
            </a:r>
          </a:p>
        </p:txBody>
      </p:sp>
      <p:sp>
        <p:nvSpPr>
          <p:cNvPr id="33" name="流程图: 磁盘 32"/>
          <p:cNvSpPr/>
          <p:nvPr/>
        </p:nvSpPr>
        <p:spPr>
          <a:xfrm>
            <a:off x="4968891" y="4296471"/>
            <a:ext cx="531949" cy="262602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dirty="0">
                <a:cs typeface="+mn-ea"/>
                <a:sym typeface="+mn-lt"/>
              </a:rPr>
              <a:t>流量使用数据</a:t>
            </a:r>
          </a:p>
        </p:txBody>
      </p:sp>
      <p:sp>
        <p:nvSpPr>
          <p:cNvPr id="34" name="流程图: 磁盘 33"/>
          <p:cNvSpPr/>
          <p:nvPr/>
        </p:nvSpPr>
        <p:spPr>
          <a:xfrm>
            <a:off x="5577338" y="4291612"/>
            <a:ext cx="531949" cy="262602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dirty="0">
                <a:cs typeface="+mn-ea"/>
                <a:sym typeface="+mn-lt"/>
              </a:rPr>
              <a:t>通话使用数据</a:t>
            </a:r>
          </a:p>
        </p:txBody>
      </p:sp>
      <p:sp>
        <p:nvSpPr>
          <p:cNvPr id="35" name="流程图: 磁盘 34"/>
          <p:cNvSpPr/>
          <p:nvPr/>
        </p:nvSpPr>
        <p:spPr>
          <a:xfrm>
            <a:off x="6172293" y="4296471"/>
            <a:ext cx="531949" cy="262602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60" dirty="0">
                <a:cs typeface="+mn-ea"/>
                <a:sym typeface="+mn-lt"/>
              </a:rPr>
              <a:t>APP</a:t>
            </a:r>
            <a:r>
              <a:rPr lang="zh-CN" altLang="en-US" sz="760" dirty="0">
                <a:cs typeface="+mn-ea"/>
                <a:sym typeface="+mn-lt"/>
              </a:rPr>
              <a:t>使用数据</a:t>
            </a:r>
          </a:p>
        </p:txBody>
      </p:sp>
      <p:sp>
        <p:nvSpPr>
          <p:cNvPr id="36" name="流程图: 磁盘 35"/>
          <p:cNvSpPr/>
          <p:nvPr/>
        </p:nvSpPr>
        <p:spPr>
          <a:xfrm>
            <a:off x="6786706" y="4296471"/>
            <a:ext cx="531949" cy="262602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dirty="0">
                <a:cs typeface="+mn-ea"/>
                <a:sym typeface="+mn-lt"/>
              </a:rPr>
              <a:t>用户停机数据</a:t>
            </a:r>
          </a:p>
        </p:txBody>
      </p:sp>
      <p:sp>
        <p:nvSpPr>
          <p:cNvPr id="37" name="流程图: 磁盘 36"/>
          <p:cNvSpPr/>
          <p:nvPr/>
        </p:nvSpPr>
        <p:spPr>
          <a:xfrm>
            <a:off x="7393095" y="4296471"/>
            <a:ext cx="531949" cy="262602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cs typeface="+mn-ea"/>
                <a:sym typeface="+mn-lt"/>
              </a:rPr>
              <a:t>… …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51468" y="3695285"/>
            <a:ext cx="349583" cy="3919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60" dirty="0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65160" y="4201945"/>
            <a:ext cx="349583" cy="3919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dirty="0">
                <a:cs typeface="+mn-ea"/>
                <a:sym typeface="+mn-lt"/>
              </a:rPr>
              <a:t>数据源</a:t>
            </a:r>
          </a:p>
        </p:txBody>
      </p:sp>
      <p:sp>
        <p:nvSpPr>
          <p:cNvPr id="40" name="箭头: 上 39"/>
          <p:cNvSpPr/>
          <p:nvPr/>
        </p:nvSpPr>
        <p:spPr>
          <a:xfrm>
            <a:off x="5907998" y="4035629"/>
            <a:ext cx="202516" cy="241090"/>
          </a:xfrm>
          <a:prstGeom prst="upArrow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42" name="箭头: 上 41"/>
          <p:cNvSpPr/>
          <p:nvPr/>
        </p:nvSpPr>
        <p:spPr>
          <a:xfrm>
            <a:off x="5883439" y="1430925"/>
            <a:ext cx="205134" cy="310290"/>
          </a:xfrm>
          <a:prstGeom prst="upArrow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31333" y="338709"/>
            <a:ext cx="5588855" cy="437753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44" name="圆角矩形 32"/>
          <p:cNvSpPr/>
          <p:nvPr/>
        </p:nvSpPr>
        <p:spPr>
          <a:xfrm>
            <a:off x="8285082" y="4338608"/>
            <a:ext cx="756407" cy="261981"/>
          </a:xfrm>
          <a:prstGeom prst="roundRect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980" b="1" dirty="0">
                <a:solidFill>
                  <a:schemeClr val="bg1"/>
                </a:solidFill>
                <a:cs typeface="+mn-ea"/>
                <a:sym typeface="+mn-lt"/>
              </a:rPr>
              <a:t>数据采集</a:t>
            </a:r>
            <a:endParaRPr lang="en-US" altLang="zh-CN" sz="87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圆角矩形 32"/>
          <p:cNvSpPr/>
          <p:nvPr/>
        </p:nvSpPr>
        <p:spPr>
          <a:xfrm>
            <a:off x="8283354" y="3973977"/>
            <a:ext cx="756407" cy="279262"/>
          </a:xfrm>
          <a:prstGeom prst="roundRect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980" b="1" dirty="0">
                <a:solidFill>
                  <a:schemeClr val="bg1"/>
                </a:solidFill>
                <a:cs typeface="+mn-ea"/>
                <a:sym typeface="+mn-lt"/>
              </a:rPr>
              <a:t>数据存储</a:t>
            </a:r>
            <a:endParaRPr lang="en-US" altLang="zh-CN" sz="87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圆角矩形 32"/>
          <p:cNvSpPr/>
          <p:nvPr/>
        </p:nvSpPr>
        <p:spPr>
          <a:xfrm>
            <a:off x="8283354" y="2961035"/>
            <a:ext cx="754679" cy="269239"/>
          </a:xfrm>
          <a:prstGeom prst="roundRect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980" b="1" dirty="0">
                <a:solidFill>
                  <a:schemeClr val="bg1"/>
                </a:solidFill>
                <a:cs typeface="+mn-ea"/>
                <a:sym typeface="+mn-lt"/>
              </a:rPr>
              <a:t>数据分析</a:t>
            </a:r>
            <a:endParaRPr lang="en-US" altLang="zh-CN" sz="87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圆角矩形 32"/>
          <p:cNvSpPr/>
          <p:nvPr/>
        </p:nvSpPr>
        <p:spPr>
          <a:xfrm>
            <a:off x="8279552" y="2635456"/>
            <a:ext cx="761937" cy="268894"/>
          </a:xfrm>
          <a:prstGeom prst="roundRect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980" b="1" dirty="0">
                <a:solidFill>
                  <a:schemeClr val="bg1"/>
                </a:solidFill>
                <a:cs typeface="+mn-ea"/>
                <a:sym typeface="+mn-lt"/>
              </a:rPr>
              <a:t>数据挖掘</a:t>
            </a:r>
            <a:endParaRPr lang="en-US" altLang="zh-CN" sz="87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圆角矩形 32"/>
          <p:cNvSpPr/>
          <p:nvPr/>
        </p:nvSpPr>
        <p:spPr>
          <a:xfrm>
            <a:off x="8274348" y="1028380"/>
            <a:ext cx="761937" cy="312788"/>
          </a:xfrm>
          <a:prstGeom prst="roundRect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980" b="1" dirty="0">
                <a:solidFill>
                  <a:schemeClr val="bg1"/>
                </a:solidFill>
                <a:cs typeface="+mn-ea"/>
                <a:sym typeface="+mn-lt"/>
              </a:rPr>
              <a:t>数据</a:t>
            </a:r>
            <a:endParaRPr lang="en-US" altLang="zh-CN" sz="980" b="1" dirty="0">
              <a:solidFill>
                <a:schemeClr val="bg1"/>
              </a:solidFill>
              <a:cs typeface="+mn-ea"/>
              <a:sym typeface="+mn-lt"/>
            </a:endParaRPr>
          </a:p>
          <a:p>
            <a:pPr lvl="0" algn="ctr">
              <a:buClrTx/>
              <a:buSzTx/>
              <a:buFontTx/>
            </a:pPr>
            <a:r>
              <a:rPr lang="zh-CN" altLang="en-US" sz="980" b="1" dirty="0">
                <a:solidFill>
                  <a:schemeClr val="bg1"/>
                </a:solidFill>
                <a:cs typeface="+mn-ea"/>
                <a:sym typeface="+mn-lt"/>
              </a:rPr>
              <a:t>可视化</a:t>
            </a:r>
            <a:endParaRPr lang="en-US" altLang="zh-CN" sz="87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44717" y="877103"/>
            <a:ext cx="292508" cy="579431"/>
          </a:xfrm>
          <a:prstGeom prst="rect">
            <a:avLst/>
          </a:prstGeom>
          <a:solidFill>
            <a:srgbClr val="008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70" b="1" dirty="0">
                <a:cs typeface="+mn-ea"/>
                <a:sym typeface="+mn-lt"/>
              </a:rPr>
              <a:t>智慧服务</a:t>
            </a:r>
          </a:p>
        </p:txBody>
      </p:sp>
      <p:sp>
        <p:nvSpPr>
          <p:cNvPr id="51" name="矩形 50"/>
          <p:cNvSpPr/>
          <p:nvPr/>
        </p:nvSpPr>
        <p:spPr>
          <a:xfrm>
            <a:off x="4327566" y="523912"/>
            <a:ext cx="576796" cy="257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b="1" dirty="0">
                <a:cs typeface="+mn-ea"/>
                <a:sym typeface="+mn-lt"/>
              </a:rPr>
              <a:t>营销部门</a:t>
            </a:r>
          </a:p>
        </p:txBody>
      </p:sp>
      <p:sp>
        <p:nvSpPr>
          <p:cNvPr id="52" name="矩形 51"/>
          <p:cNvSpPr/>
          <p:nvPr/>
        </p:nvSpPr>
        <p:spPr>
          <a:xfrm>
            <a:off x="5111163" y="533588"/>
            <a:ext cx="570447" cy="257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b="1" dirty="0">
                <a:cs typeface="+mn-ea"/>
                <a:sym typeface="+mn-lt"/>
              </a:rPr>
              <a:t>渠道部门</a:t>
            </a:r>
          </a:p>
        </p:txBody>
      </p:sp>
      <p:sp>
        <p:nvSpPr>
          <p:cNvPr id="53" name="矩形 52"/>
          <p:cNvSpPr/>
          <p:nvPr/>
        </p:nvSpPr>
        <p:spPr>
          <a:xfrm>
            <a:off x="5888411" y="529742"/>
            <a:ext cx="576796" cy="257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b="1" dirty="0">
                <a:cs typeface="+mn-ea"/>
                <a:sym typeface="+mn-lt"/>
              </a:rPr>
              <a:t>网络部门</a:t>
            </a:r>
          </a:p>
        </p:txBody>
      </p:sp>
      <p:sp>
        <p:nvSpPr>
          <p:cNvPr id="54" name="矩形 53"/>
          <p:cNvSpPr/>
          <p:nvPr/>
        </p:nvSpPr>
        <p:spPr>
          <a:xfrm>
            <a:off x="6672008" y="527745"/>
            <a:ext cx="570368" cy="2579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b="1" dirty="0">
                <a:cs typeface="+mn-ea"/>
                <a:sym typeface="+mn-lt"/>
              </a:rPr>
              <a:t>战略部门</a:t>
            </a:r>
          </a:p>
        </p:txBody>
      </p:sp>
      <p:sp>
        <p:nvSpPr>
          <p:cNvPr id="55" name="矩形 54"/>
          <p:cNvSpPr/>
          <p:nvPr/>
        </p:nvSpPr>
        <p:spPr>
          <a:xfrm>
            <a:off x="4175180" y="484577"/>
            <a:ext cx="3970998" cy="348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46367" y="478747"/>
            <a:ext cx="290949" cy="348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55" b="1" dirty="0">
              <a:cs typeface="+mn-ea"/>
              <a:sym typeface="+mn-lt"/>
            </a:endParaRPr>
          </a:p>
        </p:txBody>
      </p:sp>
      <p:sp>
        <p:nvSpPr>
          <p:cNvPr id="57" name="圆角矩形 32"/>
          <p:cNvSpPr/>
          <p:nvPr/>
        </p:nvSpPr>
        <p:spPr>
          <a:xfrm>
            <a:off x="8295692" y="1803372"/>
            <a:ext cx="742341" cy="273732"/>
          </a:xfrm>
          <a:prstGeom prst="roundRect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980" b="1" dirty="0">
                <a:solidFill>
                  <a:schemeClr val="bg1"/>
                </a:solidFill>
                <a:cs typeface="+mn-ea"/>
                <a:sym typeface="+mn-lt"/>
              </a:rPr>
              <a:t>模型设计</a:t>
            </a:r>
          </a:p>
        </p:txBody>
      </p:sp>
      <p:sp>
        <p:nvSpPr>
          <p:cNvPr id="58" name="圆角矩形 32"/>
          <p:cNvSpPr/>
          <p:nvPr/>
        </p:nvSpPr>
        <p:spPr>
          <a:xfrm>
            <a:off x="8274348" y="626076"/>
            <a:ext cx="761937" cy="312788"/>
          </a:xfrm>
          <a:prstGeom prst="roundRect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980" b="1" dirty="0">
                <a:solidFill>
                  <a:schemeClr val="bg1"/>
                </a:solidFill>
                <a:cs typeface="+mn-ea"/>
                <a:sym typeface="+mn-lt"/>
              </a:rPr>
              <a:t>数据决策</a:t>
            </a:r>
            <a:endParaRPr lang="zh-CN" altLang="en-US" sz="87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圆角矩形 32"/>
          <p:cNvSpPr/>
          <p:nvPr/>
        </p:nvSpPr>
        <p:spPr>
          <a:xfrm>
            <a:off x="8285082" y="3618678"/>
            <a:ext cx="754679" cy="279262"/>
          </a:xfrm>
          <a:prstGeom prst="roundRect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zh-CN" altLang="en-US" sz="980" b="1" dirty="0">
                <a:solidFill>
                  <a:schemeClr val="bg1"/>
                </a:solidFill>
                <a:cs typeface="+mn-ea"/>
                <a:sym typeface="+mn-lt"/>
              </a:rPr>
              <a:t>数据管理</a:t>
            </a:r>
            <a:endParaRPr lang="en-US" altLang="zh-CN" sz="87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47" y="3789487"/>
            <a:ext cx="208744" cy="208744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39" y="2808949"/>
            <a:ext cx="273675" cy="27367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98" y="2828043"/>
            <a:ext cx="287212" cy="287212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1" b="27600"/>
          <a:stretch>
            <a:fillRect/>
          </a:stretch>
        </p:blipFill>
        <p:spPr>
          <a:xfrm>
            <a:off x="5879211" y="2830805"/>
            <a:ext cx="318318" cy="23986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67" y="2786290"/>
            <a:ext cx="291150" cy="29115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90" y="2796816"/>
            <a:ext cx="254858" cy="254858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3801702" y="1709655"/>
            <a:ext cx="4401394" cy="461167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15150" y="1504521"/>
            <a:ext cx="23461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80" b="1" dirty="0">
                <a:cs typeface="+mn-ea"/>
                <a:sym typeface="+mn-lt"/>
              </a:rPr>
              <a:t>核心算法层</a:t>
            </a:r>
          </a:p>
        </p:txBody>
      </p:sp>
      <p:sp>
        <p:nvSpPr>
          <p:cNvPr id="69" name="矩形 68"/>
          <p:cNvSpPr/>
          <p:nvPr/>
        </p:nvSpPr>
        <p:spPr>
          <a:xfrm>
            <a:off x="3950997" y="1825693"/>
            <a:ext cx="552158" cy="252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0" b="1" dirty="0">
                <a:cs typeface="+mn-ea"/>
                <a:sym typeface="+mn-lt"/>
              </a:rPr>
              <a:t>LSTM</a:t>
            </a:r>
            <a:endParaRPr lang="zh-CN" altLang="en-US" sz="980" b="1" dirty="0"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040819" y="1828108"/>
            <a:ext cx="521606" cy="252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0" b="1" dirty="0">
                <a:cs typeface="+mn-ea"/>
                <a:sym typeface="+mn-lt"/>
              </a:rPr>
              <a:t>TCN</a:t>
            </a:r>
            <a:endParaRPr lang="zh-CN" altLang="en-US" sz="980" b="1" dirty="0">
              <a:cs typeface="+mn-ea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605271" y="1827445"/>
            <a:ext cx="693077" cy="252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0" b="1" dirty="0">
                <a:cs typeface="+mn-ea"/>
                <a:sym typeface="+mn-lt"/>
              </a:rPr>
              <a:t>Attention</a:t>
            </a:r>
            <a:endParaRPr lang="zh-CN" altLang="en-US" sz="980" b="1" dirty="0"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12206" y="1827879"/>
            <a:ext cx="496472" cy="252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0" b="1" dirty="0">
                <a:cs typeface="+mn-ea"/>
                <a:sym typeface="+mn-lt"/>
              </a:rPr>
              <a:t>CNN</a:t>
            </a:r>
            <a:endParaRPr lang="zh-CN" altLang="en-US" sz="980" b="1" dirty="0"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702811" y="1825693"/>
            <a:ext cx="601845" cy="252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0" b="1" dirty="0">
                <a:cs typeface="+mn-ea"/>
                <a:sym typeface="+mn-lt"/>
              </a:rPr>
              <a:t>LGBM</a:t>
            </a:r>
            <a:endParaRPr lang="zh-CN" altLang="en-US" sz="980" b="1" dirty="0">
              <a:cs typeface="+mn-ea"/>
              <a:sym typeface="+mn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445043" y="1826886"/>
            <a:ext cx="521606" cy="252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0" b="1" dirty="0">
                <a:cs typeface="+mn-ea"/>
                <a:sym typeface="+mn-lt"/>
              </a:rPr>
              <a:t>GNN</a:t>
            </a:r>
            <a:endParaRPr lang="zh-CN" altLang="en-US" sz="980" b="1" dirty="0">
              <a:cs typeface="+mn-ea"/>
              <a:sym typeface="+mn-lt"/>
            </a:endParaRPr>
          </a:p>
        </p:txBody>
      </p:sp>
      <p:sp>
        <p:nvSpPr>
          <p:cNvPr id="92" name="箭头: 上 91"/>
          <p:cNvSpPr/>
          <p:nvPr/>
        </p:nvSpPr>
        <p:spPr>
          <a:xfrm>
            <a:off x="5883439" y="2153465"/>
            <a:ext cx="205134" cy="310290"/>
          </a:xfrm>
          <a:prstGeom prst="upArrow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49175" y="528881"/>
            <a:ext cx="570368" cy="2630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b="1" dirty="0">
                <a:cs typeface="+mn-ea"/>
                <a:sym typeface="+mn-lt"/>
              </a:rPr>
              <a:t>客户服务部门</a:t>
            </a:r>
          </a:p>
        </p:txBody>
      </p:sp>
      <p:sp>
        <p:nvSpPr>
          <p:cNvPr id="82" name="矩形 81"/>
          <p:cNvSpPr/>
          <p:nvPr/>
        </p:nvSpPr>
        <p:spPr>
          <a:xfrm>
            <a:off x="4522872" y="927266"/>
            <a:ext cx="679194" cy="225435"/>
          </a:xfrm>
          <a:prstGeom prst="rect">
            <a:avLst/>
          </a:prstGeom>
          <a:solidFill>
            <a:srgbClr val="008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b="1" dirty="0">
                <a:cs typeface="+mn-ea"/>
                <a:sym typeface="+mn-lt"/>
              </a:rPr>
              <a:t>离网预警</a:t>
            </a:r>
          </a:p>
        </p:txBody>
      </p:sp>
      <p:sp>
        <p:nvSpPr>
          <p:cNvPr id="84" name="矩形 83"/>
          <p:cNvSpPr/>
          <p:nvPr/>
        </p:nvSpPr>
        <p:spPr>
          <a:xfrm>
            <a:off x="4517789" y="1184720"/>
            <a:ext cx="679194" cy="225435"/>
          </a:xfrm>
          <a:prstGeom prst="rect">
            <a:avLst/>
          </a:prstGeom>
          <a:solidFill>
            <a:srgbClr val="008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b="1" dirty="0">
                <a:cs typeface="+mn-ea"/>
                <a:sym typeface="+mn-lt"/>
              </a:rPr>
              <a:t>用户挖掘</a:t>
            </a:r>
            <a:endParaRPr lang="en-US" altLang="zh-CN" sz="760" b="1" dirty="0">
              <a:cs typeface="+mn-ea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91482" y="926262"/>
            <a:ext cx="732450" cy="225435"/>
          </a:xfrm>
          <a:prstGeom prst="rect">
            <a:avLst/>
          </a:prstGeom>
          <a:solidFill>
            <a:srgbClr val="008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b="1" dirty="0">
                <a:cs typeface="+mn-ea"/>
                <a:sym typeface="+mn-lt"/>
              </a:rPr>
              <a:t>流量预测</a:t>
            </a:r>
            <a:endParaRPr lang="en-US" altLang="zh-CN" sz="760" b="1" dirty="0">
              <a:cs typeface="+mn-ea"/>
              <a:sym typeface="+mn-lt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783210" y="1183850"/>
            <a:ext cx="734928" cy="225435"/>
          </a:xfrm>
          <a:prstGeom prst="rect">
            <a:avLst/>
          </a:prstGeom>
          <a:solidFill>
            <a:srgbClr val="008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55" b="1" dirty="0">
                <a:cs typeface="+mn-ea"/>
                <a:sym typeface="+mn-lt"/>
              </a:rPr>
              <a:t>用户价值体系构建</a:t>
            </a:r>
            <a:endParaRPr lang="en-US" altLang="zh-CN" sz="655" b="1" dirty="0"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147908" y="925616"/>
            <a:ext cx="665869" cy="225435"/>
          </a:xfrm>
          <a:prstGeom prst="rect">
            <a:avLst/>
          </a:prstGeom>
          <a:solidFill>
            <a:srgbClr val="008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60" b="1" dirty="0">
                <a:cs typeface="+mn-ea"/>
                <a:sym typeface="+mn-lt"/>
              </a:rPr>
              <a:t>用户画像</a:t>
            </a:r>
            <a:endParaRPr lang="en-US" altLang="zh-CN" sz="760" b="1" dirty="0">
              <a:cs typeface="+mn-ea"/>
              <a:sym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149561" y="1182108"/>
            <a:ext cx="665869" cy="225435"/>
          </a:xfrm>
          <a:prstGeom prst="rect">
            <a:avLst/>
          </a:prstGeom>
          <a:solidFill>
            <a:srgbClr val="008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55" b="1" dirty="0">
                <a:cs typeface="+mn-ea"/>
                <a:sym typeface="+mn-lt"/>
              </a:rPr>
              <a:t>基站带宽分配指导</a:t>
            </a:r>
            <a:endParaRPr lang="en-US" altLang="zh-CN" sz="655" b="1" dirty="0">
              <a:cs typeface="+mn-ea"/>
              <a:sym typeface="+mn-lt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169236" y="877103"/>
            <a:ext cx="3976942" cy="579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107" name="箭头: 上 106"/>
          <p:cNvSpPr/>
          <p:nvPr/>
        </p:nvSpPr>
        <p:spPr>
          <a:xfrm>
            <a:off x="5904154" y="3418550"/>
            <a:ext cx="205134" cy="310290"/>
          </a:xfrm>
          <a:prstGeom prst="upArrow">
            <a:avLst/>
          </a:prstGeom>
          <a:solidFill>
            <a:srgbClr val="A7D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D553F7-0E02-4B25-8FB8-8E4B8DBC822D}"/>
              </a:ext>
            </a:extLst>
          </p:cNvPr>
          <p:cNvSpPr txBox="1"/>
          <p:nvPr/>
        </p:nvSpPr>
        <p:spPr>
          <a:xfrm>
            <a:off x="3846367" y="3721973"/>
            <a:ext cx="40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0" dirty="0">
                <a:solidFill>
                  <a:schemeClr val="bg1"/>
                </a:solidFill>
              </a:rPr>
              <a:t>数据</a:t>
            </a:r>
            <a:endParaRPr lang="en-US" altLang="zh-CN" sz="760" dirty="0">
              <a:solidFill>
                <a:schemeClr val="bg1"/>
              </a:solidFill>
            </a:endParaRPr>
          </a:p>
          <a:p>
            <a:r>
              <a:rPr lang="zh-CN" altLang="en-US" sz="760" dirty="0">
                <a:solidFill>
                  <a:schemeClr val="bg1"/>
                </a:solidFill>
              </a:rPr>
              <a:t>平台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F4FB37A-46C8-4363-B7FC-4CF3559CE31C}"/>
              </a:ext>
            </a:extLst>
          </p:cNvPr>
          <p:cNvSpPr txBox="1"/>
          <p:nvPr/>
        </p:nvSpPr>
        <p:spPr>
          <a:xfrm>
            <a:off x="3803072" y="478121"/>
            <a:ext cx="404849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0" dirty="0">
                <a:solidFill>
                  <a:schemeClr val="bg1"/>
                </a:solidFill>
              </a:rPr>
              <a:t>服务对象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1ae66df-9bbd-4855-b1fe-a187886c54e1"/>
  <p:tag name="COMMONDATA" val="eyJoZGlkIjoiYWM2YTRhZTg5MTE5NjhmZWY0MTdmNjA3YmQyNTc5MGI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mk35tnq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104</Words>
  <Application>Microsoft Office PowerPoint</Application>
  <PresentationFormat>宽屏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sfd sd</dc:creator>
  <cp:lastModifiedBy>sd sfd</cp:lastModifiedBy>
  <cp:revision>625</cp:revision>
  <dcterms:created xsi:type="dcterms:W3CDTF">2019-06-19T02:08:00Z</dcterms:created>
  <dcterms:modified xsi:type="dcterms:W3CDTF">2023-04-17T08:20:55Z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B1CC7EA425C64B43BB4ECEB446C34044</vt:lpwstr>
  </property>
</Properties>
</file>