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886"/>
    <a:srgbClr val="92C7EC"/>
    <a:srgbClr val="043048"/>
    <a:srgbClr val="269EBC"/>
    <a:srgbClr val="FC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9513D-859A-4EE4-8F98-F83A2B83619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657F2-5A1A-4A13-B9B6-415945D28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8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27AF-B64A-4878-B33A-A48C3A9E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95E8C-531D-46BA-A728-FBC10A7E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6160B-DBC6-482E-A747-69EFEA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60636-B511-4CEB-A9EC-ACF76B13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E213-B7C5-454B-8061-2857768C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F4EA-0414-427B-97C2-475E756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DEF8A-47CD-4744-B3C7-1EE5A0F1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F4342-D097-40C6-80C4-AEBD106F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897E0-4BB5-4EBA-A521-D26BAD5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A63D6-8F6E-4386-A3B1-73D413D9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67F87-3EED-4B51-9BC1-9C993DFFA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7EE0D-A649-4A48-9833-4A0A0AC6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54475-D870-41B3-8FB0-59A061B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DABC-0625-4AD0-BAC1-AAC51185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94783-6786-433A-9E30-20F68221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870C-88FF-4003-ADE2-3EBEC0CE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C8204-523D-42B7-B82C-20FEAA0D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4323A-CD5A-4657-9E37-6E73060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6D8E-BD0E-464B-A5D2-9275B880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C780-5BF5-44B4-A971-A68204B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6372-65C9-47E6-9B84-A43DAB69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D5E28-832C-4320-BB17-0470C173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2CA17-6C39-49D4-A179-7CC8D26A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41849-B383-4774-97BB-F5640C50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0034-DA2A-433C-9392-E0C96290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D229-FD8B-41E8-A13A-B94E7F8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7CFE-DE2D-45E8-8AF8-1529C0B6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B3AB5-C911-49A7-A243-D9C06F16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30399-4214-4651-9705-17255AE1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04FF2-94DD-4453-8C69-54E2177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2F114-051D-4A85-A704-319D41B5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09292-86B4-4C37-A220-39668966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720A7-28DC-4DA8-95EA-B72B67D0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C55E6-242E-4904-BCE6-8964B87E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0EA86-139D-4B8F-ADCB-2CFC2606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1548B-AD73-40D7-A601-D497FF49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D6434-7D2A-4B84-AAE5-6FF08167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D5BFD-5A71-4373-93E1-60CA2F39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3BB2F-5D64-4227-BE2F-7485EAFB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8530-306D-425A-AF10-BDEF6D49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E75A6-63F4-47EF-81E4-E58976B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8EA2A-BF1A-4F2B-B72A-7588239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8416F-B351-4283-A825-C0E02C8A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73C31-DF5B-46BE-B14E-195E1123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A37FB-B985-44FB-9D20-B54C00B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A1948-03B6-4C76-BE74-51BFD760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0516-82E9-4AA4-A017-91074EE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64D50-226C-46BE-A557-0CE6B108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074E6-8979-495C-9333-F8226FDB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C415F-D11A-4F77-8690-7CF56B34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AEEB-A179-477D-9BB8-ACF582A6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602AE-5667-4735-8CA1-26AE4EC8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303B-34F1-4207-A0FE-1B471D94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38E21-2DDF-436C-94E3-3441BC220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76402-ECF1-4B8C-A341-8FBE872F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D4AD5-662A-4DE2-8A39-7ED040EF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44F20-62D5-4A83-AB9C-FC3D4EF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F6C34-8ACE-4623-ACDF-BD76107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035B6-622A-4203-8490-5B78E88E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40631-B2BB-43B3-A5D0-BA6C854A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C6C13-39D4-4802-ADF1-5A477C33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BA84-4B7D-4E80-AC1B-78A53034DC9C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94641-BF37-47D4-8794-315C42CF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0207A-633E-4145-AF9C-24FCA927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8E5C7DA8-2FE1-42CA-A7D8-C9D63B108486}"/>
              </a:ext>
            </a:extLst>
          </p:cNvPr>
          <p:cNvGrpSpPr/>
          <p:nvPr/>
        </p:nvGrpSpPr>
        <p:grpSpPr>
          <a:xfrm>
            <a:off x="-1855680" y="1487932"/>
            <a:ext cx="15470869" cy="3243480"/>
            <a:chOff x="-912705" y="1373632"/>
            <a:chExt cx="15470869" cy="324348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AA5BBA0-23F8-4F80-A103-2534C799D914}"/>
                </a:ext>
              </a:extLst>
            </p:cNvPr>
            <p:cNvGrpSpPr/>
            <p:nvPr/>
          </p:nvGrpSpPr>
          <p:grpSpPr>
            <a:xfrm>
              <a:off x="-912705" y="1373632"/>
              <a:ext cx="649671" cy="3225131"/>
              <a:chOff x="281631" y="1391981"/>
              <a:chExt cx="649671" cy="32251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FFF3676-3CFF-467C-B171-3848834CACA6}"/>
                  </a:ext>
                </a:extLst>
              </p:cNvPr>
              <p:cNvSpPr/>
              <p:nvPr/>
            </p:nvSpPr>
            <p:spPr>
              <a:xfrm>
                <a:off x="281632" y="1391981"/>
                <a:ext cx="635525" cy="3225131"/>
              </a:xfrm>
              <a:prstGeom prst="rect">
                <a:avLst/>
              </a:prstGeom>
              <a:solidFill>
                <a:srgbClr val="269EBC"/>
              </a:solidFill>
              <a:ln w="31750">
                <a:solidFill>
                  <a:srgbClr val="043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556E7E-266A-4B62-BE98-678F85463A08}"/>
                  </a:ext>
                </a:extLst>
              </p:cNvPr>
              <p:cNvSpPr txBox="1"/>
              <p:nvPr/>
            </p:nvSpPr>
            <p:spPr>
              <a:xfrm>
                <a:off x="281631" y="2058992"/>
                <a:ext cx="649671" cy="181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绪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论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︵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第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1</a:t>
                </a: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章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︶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42BBF7D-F9C4-4EE1-A832-854282313606}"/>
                </a:ext>
              </a:extLst>
            </p:cNvPr>
            <p:cNvGrpSpPr/>
            <p:nvPr/>
          </p:nvGrpSpPr>
          <p:grpSpPr>
            <a:xfrm>
              <a:off x="375575" y="1384553"/>
              <a:ext cx="649669" cy="3228816"/>
              <a:chOff x="1842425" y="1384553"/>
              <a:chExt cx="649669" cy="32288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6FDDFB-393A-4134-85BD-3E71D1783E72}"/>
                  </a:ext>
                </a:extLst>
              </p:cNvPr>
              <p:cNvSpPr/>
              <p:nvPr/>
            </p:nvSpPr>
            <p:spPr>
              <a:xfrm>
                <a:off x="1842425" y="1384553"/>
                <a:ext cx="649669" cy="3228816"/>
              </a:xfrm>
              <a:prstGeom prst="rect">
                <a:avLst/>
              </a:prstGeom>
              <a:solidFill>
                <a:srgbClr val="269EBC"/>
              </a:solidFill>
              <a:ln w="31750">
                <a:solidFill>
                  <a:srgbClr val="043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6621D7-AECC-4C53-A513-9DC6EBBC8192}"/>
                  </a:ext>
                </a:extLst>
              </p:cNvPr>
              <p:cNvSpPr txBox="1"/>
              <p:nvPr/>
            </p:nvSpPr>
            <p:spPr>
              <a:xfrm>
                <a:off x="1842425" y="1548254"/>
                <a:ext cx="649669" cy="280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相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关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理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论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述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︵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第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2</a:t>
                </a: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章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︶</a:t>
                </a:r>
              </a:p>
            </p:txBody>
          </p:sp>
        </p:grp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1CE05AF7-696E-4A43-875B-ADE36D9FD283}"/>
                </a:ext>
              </a:extLst>
            </p:cNvPr>
            <p:cNvSpPr/>
            <p:nvPr/>
          </p:nvSpPr>
          <p:spPr>
            <a:xfrm>
              <a:off x="-197489" y="2752216"/>
              <a:ext cx="485470" cy="325920"/>
            </a:xfrm>
            <a:prstGeom prst="rightArrow">
              <a:avLst/>
            </a:prstGeom>
            <a:solidFill>
              <a:srgbClr val="92C7EC"/>
            </a:solidFill>
            <a:ln>
              <a:solidFill>
                <a:srgbClr val="126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E4DBD04-4FF9-4D55-A057-C6B28EA86A0D}"/>
                </a:ext>
              </a:extLst>
            </p:cNvPr>
            <p:cNvGrpSpPr/>
            <p:nvPr/>
          </p:nvGrpSpPr>
          <p:grpSpPr>
            <a:xfrm>
              <a:off x="13871483" y="1384552"/>
              <a:ext cx="686681" cy="3228817"/>
              <a:chOff x="14843071" y="1384552"/>
              <a:chExt cx="686681" cy="322881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13E46F-A208-4014-B14E-F2264519669D}"/>
                  </a:ext>
                </a:extLst>
              </p:cNvPr>
              <p:cNvSpPr/>
              <p:nvPr/>
            </p:nvSpPr>
            <p:spPr>
              <a:xfrm>
                <a:off x="14880082" y="1384552"/>
                <a:ext cx="649670" cy="3228817"/>
              </a:xfrm>
              <a:prstGeom prst="rect">
                <a:avLst/>
              </a:prstGeom>
              <a:solidFill>
                <a:srgbClr val="269EBC"/>
              </a:solidFill>
              <a:ln w="31750">
                <a:solidFill>
                  <a:srgbClr val="043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068B2AE-EC5B-4CF6-AC14-D1889D2ABF37}"/>
                  </a:ext>
                </a:extLst>
              </p:cNvPr>
              <p:cNvGrpSpPr/>
              <p:nvPr/>
            </p:nvGrpSpPr>
            <p:grpSpPr>
              <a:xfrm>
                <a:off x="14843071" y="1640930"/>
                <a:ext cx="686681" cy="2746070"/>
                <a:chOff x="15714994" y="1145119"/>
                <a:chExt cx="878630" cy="3701057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91B4840-CF12-4410-A81C-C6558633EFB2}"/>
                    </a:ext>
                  </a:extLst>
                </p:cNvPr>
                <p:cNvSpPr txBox="1"/>
                <p:nvPr/>
              </p:nvSpPr>
              <p:spPr>
                <a:xfrm>
                  <a:off x="15762351" y="1145119"/>
                  <a:ext cx="831273" cy="3701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总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结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与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展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望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︵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第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7</a:t>
                  </a: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章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︶</a:t>
                  </a:r>
                  <a:endParaRPr lang="zh-CN" altLang="en-US" dirty="0"/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BDF2404-1AB2-4592-AACE-8807B26A618B}"/>
                    </a:ext>
                  </a:extLst>
                </p:cNvPr>
                <p:cNvSpPr txBox="1"/>
                <p:nvPr/>
              </p:nvSpPr>
              <p:spPr>
                <a:xfrm>
                  <a:off x="15714994" y="1619955"/>
                  <a:ext cx="614856" cy="4001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5A4279EF-C2C1-4296-BA65-2E470EA72FCB}"/>
                </a:ext>
              </a:extLst>
            </p:cNvPr>
            <p:cNvSpPr/>
            <p:nvPr/>
          </p:nvSpPr>
          <p:spPr>
            <a:xfrm>
              <a:off x="1120615" y="2752111"/>
              <a:ext cx="485470" cy="325920"/>
            </a:xfrm>
            <a:prstGeom prst="rightArrow">
              <a:avLst/>
            </a:prstGeom>
            <a:solidFill>
              <a:srgbClr val="92C7EC"/>
            </a:solidFill>
            <a:ln>
              <a:solidFill>
                <a:srgbClr val="126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25B97DF8-51F0-4EA6-8FA6-B94DADFE6F76}"/>
                </a:ext>
              </a:extLst>
            </p:cNvPr>
            <p:cNvSpPr/>
            <p:nvPr/>
          </p:nvSpPr>
          <p:spPr>
            <a:xfrm>
              <a:off x="7200665" y="3103080"/>
              <a:ext cx="485470" cy="325920"/>
            </a:xfrm>
            <a:prstGeom prst="rightArrow">
              <a:avLst/>
            </a:prstGeom>
            <a:solidFill>
              <a:srgbClr val="92C7EC"/>
            </a:solidFill>
            <a:ln>
              <a:solidFill>
                <a:srgbClr val="126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5D529E81-1C73-43B9-BB9B-54159AA8242E}"/>
                </a:ext>
              </a:extLst>
            </p:cNvPr>
            <p:cNvSpPr/>
            <p:nvPr/>
          </p:nvSpPr>
          <p:spPr>
            <a:xfrm>
              <a:off x="13321132" y="2752111"/>
              <a:ext cx="485470" cy="325920"/>
            </a:xfrm>
            <a:prstGeom prst="rightArrow">
              <a:avLst/>
            </a:prstGeom>
            <a:solidFill>
              <a:srgbClr val="92C7EC"/>
            </a:solidFill>
            <a:ln>
              <a:solidFill>
                <a:srgbClr val="126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D4F228-980D-4E08-B9DA-96CDF3F7C840}"/>
                </a:ext>
              </a:extLst>
            </p:cNvPr>
            <p:cNvSpPr/>
            <p:nvPr/>
          </p:nvSpPr>
          <p:spPr>
            <a:xfrm>
              <a:off x="1680013" y="1375028"/>
              <a:ext cx="11521637" cy="324208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E32D52-95F5-4996-AED3-60FA2B7822A0}"/>
                </a:ext>
              </a:extLst>
            </p:cNvPr>
            <p:cNvSpPr txBox="1"/>
            <p:nvPr/>
          </p:nvSpPr>
          <p:spPr>
            <a:xfrm>
              <a:off x="5004154" y="1450514"/>
              <a:ext cx="50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用户偏好感知的挽留框架（</a:t>
              </a:r>
              <a:r>
                <a:rPr lang="en-US" altLang="zh-CN" sz="2400" b="1" dirty="0">
                  <a:cs typeface="+mn-ea"/>
                  <a:sym typeface="+mn-lt"/>
                </a:rPr>
                <a:t>UPRF</a:t>
              </a:r>
              <a:r>
                <a:rPr lang="zh-CN" altLang="en-US" sz="2400" b="1" dirty="0">
                  <a:cs typeface="+mn-ea"/>
                  <a:sym typeface="+mn-lt"/>
                </a:rPr>
                <a:t>）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1ED1BBC-EBB6-4254-9167-40B510FDD164}"/>
                </a:ext>
              </a:extLst>
            </p:cNvPr>
            <p:cNvGrpSpPr/>
            <p:nvPr/>
          </p:nvGrpSpPr>
          <p:grpSpPr>
            <a:xfrm>
              <a:off x="1769960" y="2148930"/>
              <a:ext cx="5308357" cy="2193267"/>
              <a:chOff x="2674835" y="2148930"/>
              <a:chExt cx="5308357" cy="2193267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0A9382E7-E672-4F00-A1A7-1FF5B16D17F1}"/>
                  </a:ext>
                </a:extLst>
              </p:cNvPr>
              <p:cNvGrpSpPr/>
              <p:nvPr/>
            </p:nvGrpSpPr>
            <p:grpSpPr>
              <a:xfrm>
                <a:off x="2674835" y="2331545"/>
                <a:ext cx="5179261" cy="620502"/>
                <a:chOff x="2800398" y="2179469"/>
                <a:chExt cx="5179261" cy="620502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E1E8010-5C98-480D-98EF-B5A8ED7BD278}"/>
                    </a:ext>
                  </a:extLst>
                </p:cNvPr>
                <p:cNvSpPr/>
                <p:nvPr/>
              </p:nvSpPr>
              <p:spPr>
                <a:xfrm>
                  <a:off x="2916846" y="2179469"/>
                  <a:ext cx="5042051" cy="620502"/>
                </a:xfrm>
                <a:prstGeom prst="rect">
                  <a:avLst/>
                </a:prstGeom>
                <a:solidFill>
                  <a:srgbClr val="269EBC"/>
                </a:solidFill>
                <a:ln w="31750">
                  <a:solidFill>
                    <a:srgbClr val="0430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F509C8E-965A-4621-A771-927D0D28D26E}"/>
                    </a:ext>
                  </a:extLst>
                </p:cNvPr>
                <p:cNvSpPr txBox="1"/>
                <p:nvPr/>
              </p:nvSpPr>
              <p:spPr>
                <a:xfrm>
                  <a:off x="2800398" y="2193413"/>
                  <a:ext cx="5179261" cy="542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基于自注意力的互联网卡用户离网预测模型设计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（第</a:t>
                  </a:r>
                  <a:r>
                    <a:rPr lang="en-US" altLang="zh-CN" dirty="0">
                      <a:cs typeface="+mn-ea"/>
                      <a:sym typeface="+mn-lt"/>
                    </a:rPr>
                    <a:t>3</a:t>
                  </a:r>
                  <a:r>
                    <a:rPr lang="zh-CN" altLang="en-US" dirty="0">
                      <a:cs typeface="+mn-ea"/>
                      <a:sym typeface="+mn-lt"/>
                    </a:rPr>
                    <a:t>章）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9780FAED-2991-4EF4-8E0E-2D7877E194A3}"/>
                  </a:ext>
                </a:extLst>
              </p:cNvPr>
              <p:cNvGrpSpPr/>
              <p:nvPr/>
            </p:nvGrpSpPr>
            <p:grpSpPr>
              <a:xfrm>
                <a:off x="2781006" y="3602058"/>
                <a:ext cx="5042050" cy="620501"/>
                <a:chOff x="2877545" y="3607395"/>
                <a:chExt cx="5042050" cy="620501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5CBB751-FBA6-4E56-A2CA-439BB62F64DA}"/>
                    </a:ext>
                  </a:extLst>
                </p:cNvPr>
                <p:cNvSpPr/>
                <p:nvPr/>
              </p:nvSpPr>
              <p:spPr>
                <a:xfrm>
                  <a:off x="2877545" y="3607395"/>
                  <a:ext cx="5042050" cy="620501"/>
                </a:xfrm>
                <a:prstGeom prst="rect">
                  <a:avLst/>
                </a:prstGeom>
                <a:solidFill>
                  <a:srgbClr val="269EBC"/>
                </a:solidFill>
                <a:ln w="31750">
                  <a:solidFill>
                    <a:srgbClr val="0430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4F0307A-127B-4A9E-9B5D-79B5DADE77EF}"/>
                    </a:ext>
                  </a:extLst>
                </p:cNvPr>
                <p:cNvSpPr txBox="1"/>
                <p:nvPr/>
              </p:nvSpPr>
              <p:spPr>
                <a:xfrm>
                  <a:off x="3176747" y="3627550"/>
                  <a:ext cx="4443646" cy="542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关于离网预测模块的实验评估与结果分析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（第</a:t>
                  </a:r>
                  <a:r>
                    <a:rPr lang="en-US" altLang="zh-CN" dirty="0">
                      <a:cs typeface="+mn-ea"/>
                      <a:sym typeface="+mn-lt"/>
                    </a:rPr>
                    <a:t>4</a:t>
                  </a:r>
                  <a:r>
                    <a:rPr lang="zh-CN" altLang="en-US" dirty="0">
                      <a:cs typeface="+mn-ea"/>
                      <a:sym typeface="+mn-lt"/>
                    </a:rPr>
                    <a:t>章）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20D97F-D036-4719-B41A-9A1A39E7DA59}"/>
                  </a:ext>
                </a:extLst>
              </p:cNvPr>
              <p:cNvSpPr/>
              <p:nvPr/>
            </p:nvSpPr>
            <p:spPr>
              <a:xfrm>
                <a:off x="2685114" y="2148930"/>
                <a:ext cx="5298078" cy="219326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箭头: 右 37">
                <a:extLst>
                  <a:ext uri="{FF2B5EF4-FFF2-40B4-BE49-F238E27FC236}">
                    <a16:creationId xmlns:a16="http://schemas.microsoft.com/office/drawing/2014/main" id="{592DF11E-0398-429A-ADBF-090F1D6881FB}"/>
                  </a:ext>
                </a:extLst>
              </p:cNvPr>
              <p:cNvSpPr/>
              <p:nvPr/>
            </p:nvSpPr>
            <p:spPr>
              <a:xfrm rot="5400000">
                <a:off x="5021730" y="3127576"/>
                <a:ext cx="485470" cy="325920"/>
              </a:xfrm>
              <a:prstGeom prst="rightArrow">
                <a:avLst/>
              </a:prstGeom>
              <a:solidFill>
                <a:srgbClr val="92C7EC"/>
              </a:solidFill>
              <a:ln>
                <a:solidFill>
                  <a:srgbClr val="126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234059E-03CC-4E32-BA44-C028DC2435E0}"/>
                </a:ext>
              </a:extLst>
            </p:cNvPr>
            <p:cNvGrpSpPr/>
            <p:nvPr/>
          </p:nvGrpSpPr>
          <p:grpSpPr>
            <a:xfrm>
              <a:off x="7764090" y="2148930"/>
              <a:ext cx="5327963" cy="2193267"/>
              <a:chOff x="8956518" y="2034630"/>
              <a:chExt cx="5327963" cy="219326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622ED6A-1D7D-4F2A-A8F7-6A9FEE8171A8}"/>
                  </a:ext>
                </a:extLst>
              </p:cNvPr>
              <p:cNvGrpSpPr/>
              <p:nvPr/>
            </p:nvGrpSpPr>
            <p:grpSpPr>
              <a:xfrm>
                <a:off x="9093635" y="2172427"/>
                <a:ext cx="5042050" cy="620501"/>
                <a:chOff x="9093635" y="2172427"/>
                <a:chExt cx="5042050" cy="620501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279A298-1F18-4816-A2D9-771FB258324B}"/>
                    </a:ext>
                  </a:extLst>
                </p:cNvPr>
                <p:cNvSpPr/>
                <p:nvPr/>
              </p:nvSpPr>
              <p:spPr>
                <a:xfrm>
                  <a:off x="9093635" y="2172427"/>
                  <a:ext cx="5042050" cy="620501"/>
                </a:xfrm>
                <a:prstGeom prst="rect">
                  <a:avLst/>
                </a:prstGeom>
                <a:solidFill>
                  <a:srgbClr val="269EBC"/>
                </a:solidFill>
                <a:ln w="31750">
                  <a:solidFill>
                    <a:srgbClr val="0430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3E7C10A-F53D-4D4C-B4F7-7FAD8E9CEF79}"/>
                    </a:ext>
                  </a:extLst>
                </p:cNvPr>
                <p:cNvSpPr txBox="1"/>
                <p:nvPr/>
              </p:nvSpPr>
              <p:spPr>
                <a:xfrm>
                  <a:off x="9314519" y="2191370"/>
                  <a:ext cx="4636384" cy="542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用户离网偏好感知的挽留策略匹配算法设计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（第</a:t>
                  </a:r>
                  <a:r>
                    <a:rPr lang="en-US" altLang="zh-CN" dirty="0">
                      <a:cs typeface="+mn-ea"/>
                      <a:sym typeface="+mn-lt"/>
                    </a:rPr>
                    <a:t>5</a:t>
                  </a:r>
                  <a:r>
                    <a:rPr lang="zh-CN" altLang="en-US" dirty="0">
                      <a:cs typeface="+mn-ea"/>
                      <a:sym typeface="+mn-lt"/>
                    </a:rPr>
                    <a:t>章）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ACFC738-DF18-42D6-96A0-DED6A7A123AB}"/>
                  </a:ext>
                </a:extLst>
              </p:cNvPr>
              <p:cNvGrpSpPr/>
              <p:nvPr/>
            </p:nvGrpSpPr>
            <p:grpSpPr>
              <a:xfrm>
                <a:off x="9093635" y="3468706"/>
                <a:ext cx="5042050" cy="620502"/>
                <a:chOff x="9202631" y="3607395"/>
                <a:chExt cx="5042050" cy="62050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8A70CF8-6D3C-4A39-90C7-931E90AD731A}"/>
                    </a:ext>
                  </a:extLst>
                </p:cNvPr>
                <p:cNvSpPr/>
                <p:nvPr/>
              </p:nvSpPr>
              <p:spPr>
                <a:xfrm>
                  <a:off x="9202631" y="3607395"/>
                  <a:ext cx="5042050" cy="620502"/>
                </a:xfrm>
                <a:prstGeom prst="rect">
                  <a:avLst/>
                </a:prstGeom>
                <a:solidFill>
                  <a:srgbClr val="269EBC"/>
                </a:solidFill>
                <a:ln w="31750">
                  <a:solidFill>
                    <a:srgbClr val="0430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BC203F8-8A1B-411F-8708-4D439BE33656}"/>
                    </a:ext>
                  </a:extLst>
                </p:cNvPr>
                <p:cNvSpPr txBox="1"/>
                <p:nvPr/>
              </p:nvSpPr>
              <p:spPr>
                <a:xfrm>
                  <a:off x="9283291" y="3611071"/>
                  <a:ext cx="4868949" cy="542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cs typeface="+mn-ea"/>
                      <a:sym typeface="+mn-lt"/>
                    </a:rPr>
                    <a:t>关于挽留策略匹配模块的实验评估与结果分析</a:t>
                  </a:r>
                  <a:endParaRPr lang="en-US" altLang="zh-CN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>
                      <a:cs typeface="+mn-ea"/>
                      <a:sym typeface="+mn-lt"/>
                    </a:rPr>
                    <a:t>（</a:t>
                  </a:r>
                  <a:r>
                    <a:rPr lang="zh-CN" altLang="en-US" dirty="0">
                      <a:cs typeface="+mn-ea"/>
                      <a:sym typeface="+mn-lt"/>
                    </a:rPr>
                    <a:t>第</a:t>
                  </a:r>
                  <a:r>
                    <a:rPr lang="en-US" altLang="zh-CN">
                      <a:cs typeface="+mn-ea"/>
                      <a:sym typeface="+mn-lt"/>
                    </a:rPr>
                    <a:t>6</a:t>
                  </a:r>
                  <a:r>
                    <a:rPr lang="zh-CN" altLang="en-US">
                      <a:cs typeface="+mn-ea"/>
                      <a:sym typeface="+mn-lt"/>
                    </a:rPr>
                    <a:t>章</a:t>
                  </a:r>
                  <a:r>
                    <a:rPr lang="zh-CN" altLang="en-US" dirty="0">
                      <a:cs typeface="+mn-ea"/>
                      <a:sym typeface="+mn-lt"/>
                    </a:rPr>
                    <a:t>）</a:t>
                  </a:r>
                  <a:endParaRPr lang="en-US" altLang="zh-CN">
                    <a:cs typeface="+mn-ea"/>
                    <a:sym typeface="+mn-lt"/>
                  </a:endParaRPr>
                </a:p>
                <a:p>
                  <a:pPr algn="ctr"/>
                  <a:endParaRPr lang="en-US" altLang="zh-CN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7208FA5-D27F-49D5-8861-D608B9143FE7}"/>
                  </a:ext>
                </a:extLst>
              </p:cNvPr>
              <p:cNvSpPr/>
              <p:nvPr/>
            </p:nvSpPr>
            <p:spPr>
              <a:xfrm>
                <a:off x="8956518" y="2034630"/>
                <a:ext cx="5327963" cy="219326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右 39">
                <a:extLst>
                  <a:ext uri="{FF2B5EF4-FFF2-40B4-BE49-F238E27FC236}">
                    <a16:creationId xmlns:a16="http://schemas.microsoft.com/office/drawing/2014/main" id="{87D3DB13-C147-4DDC-B579-F91FE5D37399}"/>
                  </a:ext>
                </a:extLst>
              </p:cNvPr>
              <p:cNvSpPr/>
              <p:nvPr/>
            </p:nvSpPr>
            <p:spPr>
              <a:xfrm rot="5400000">
                <a:off x="11534885" y="2994951"/>
                <a:ext cx="485470" cy="325920"/>
              </a:xfrm>
              <a:prstGeom prst="rightArrow">
                <a:avLst/>
              </a:prstGeom>
              <a:solidFill>
                <a:srgbClr val="92C7EC"/>
              </a:solidFill>
              <a:ln>
                <a:solidFill>
                  <a:srgbClr val="126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0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C6E5D4-0B61-41C3-9CF2-DFB32473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048"/>
            <a:ext cx="12192000" cy="26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aioklu0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7</cp:revision>
  <dcterms:created xsi:type="dcterms:W3CDTF">2023-04-14T13:25:43Z</dcterms:created>
  <dcterms:modified xsi:type="dcterms:W3CDTF">2023-04-14T14:32:02Z</dcterms:modified>
</cp:coreProperties>
</file>