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886"/>
    <a:srgbClr val="92C7EC"/>
    <a:srgbClr val="043048"/>
    <a:srgbClr val="269EBC"/>
    <a:srgbClr val="FC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9513D-859A-4EE4-8F98-F83A2B83619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657F2-5A1A-4A13-B9B6-415945D28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8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27AF-B64A-4878-B33A-A48C3A9E3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595E8C-531D-46BA-A728-FBC10A7E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6160B-DBC6-482E-A747-69EFEA0E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60636-B511-4CEB-A9EC-ACF76B13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CE213-B7C5-454B-8061-2857768C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2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7F4EA-0414-427B-97C2-475E7561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DEF8A-47CD-4744-B3C7-1EE5A0F18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F4342-D097-40C6-80C4-AEBD106F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897E0-4BB5-4EBA-A521-D26BAD5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A63D6-8F6E-4386-A3B1-73D413D9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B67F87-3EED-4B51-9BC1-9C993DFFA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7EE0D-A649-4A48-9833-4A0A0AC66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54475-D870-41B3-8FB0-59A061BD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6DABC-0625-4AD0-BAC1-AAC51185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94783-6786-433A-9E30-20F68221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2870C-88FF-4003-ADE2-3EBEC0CE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C8204-523D-42B7-B82C-20FEAA0D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4323A-CD5A-4657-9E37-6E730601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E6D8E-BD0E-464B-A5D2-9275B880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2C780-5BF5-44B4-A971-A68204B3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06372-65C9-47E6-9B84-A43DAB69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D5E28-832C-4320-BB17-0470C173B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2CA17-6C39-49D4-A179-7CC8D26A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41849-B383-4774-97BB-F5640C50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0034-DA2A-433C-9392-E0C96290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4D229-FD8B-41E8-A13A-B94E7F86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7CFE-DE2D-45E8-8AF8-1529C0B6A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B3AB5-C911-49A7-A243-D9C06F169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30399-4214-4651-9705-17255AE1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04FF2-94DD-4453-8C69-54E21776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2F114-051D-4A85-A704-319D41B5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7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09292-86B4-4C37-A220-39668966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720A7-28DC-4DA8-95EA-B72B67D0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C55E6-242E-4904-BCE6-8964B87E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40EA86-139D-4B8F-ADCB-2CFC2606A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1548B-AD73-40D7-A601-D497FF495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DD6434-7D2A-4B84-AAE5-6FF08167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CD5BFD-5A71-4373-93E1-60CA2F39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43BB2F-5D64-4227-BE2F-7485EAFB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1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08530-306D-425A-AF10-BDEF6D49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AE75A6-63F4-47EF-81E4-E58976BE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8EA2A-BF1A-4F2B-B72A-75882392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D8416F-B351-4283-A825-C0E02C8A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0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173C31-DF5B-46BE-B14E-195E1123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8A37FB-B985-44FB-9D20-B54C00B9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BA1948-03B6-4C76-BE74-51BFD760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D0516-82E9-4AA4-A017-91074EE3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64D50-226C-46BE-A557-0CE6B108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074E6-8979-495C-9333-F8226FDB1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C415F-D11A-4F77-8690-7CF56B34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2AEEB-A179-477D-9BB8-ACF582A6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602AE-5667-4735-8CA1-26AE4EC8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303B-34F1-4207-A0FE-1B471D94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738E21-2DDF-436C-94E3-3441BC220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76402-ECF1-4B8C-A341-8FBE872F7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D4AD5-662A-4DE2-8A39-7ED040EF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44F20-62D5-4A83-AB9C-FC3D4EFB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F6C34-8ACE-4623-ACDF-BD761070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1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7035B6-622A-4203-8490-5B78E88E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40631-B2BB-43B3-A5D0-BA6C854A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C6C13-39D4-4802-ADF1-5A477C338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BA84-4B7D-4E80-AC1B-78A53034DC9C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94641-BF37-47D4-8794-315C42CFC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0207A-633E-4145-AF9C-24FCA927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69B3-92F7-48AD-A1B5-08D8B15D0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8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CAA5BBA0-23F8-4F80-A103-2534C799D914}"/>
              </a:ext>
            </a:extLst>
          </p:cNvPr>
          <p:cNvGrpSpPr/>
          <p:nvPr/>
        </p:nvGrpSpPr>
        <p:grpSpPr>
          <a:xfrm>
            <a:off x="818721" y="2226716"/>
            <a:ext cx="650920" cy="2946784"/>
            <a:chOff x="266237" y="1391981"/>
            <a:chExt cx="650920" cy="322513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FF3676-3CFF-467C-B171-3848834CACA6}"/>
                </a:ext>
              </a:extLst>
            </p:cNvPr>
            <p:cNvSpPr/>
            <p:nvPr/>
          </p:nvSpPr>
          <p:spPr>
            <a:xfrm>
              <a:off x="281632" y="1391981"/>
              <a:ext cx="635525" cy="3225131"/>
            </a:xfrm>
            <a:prstGeom prst="rect">
              <a:avLst/>
            </a:prstGeom>
            <a:noFill/>
            <a:ln w="31750">
              <a:solidFill>
                <a:srgbClr val="0430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556E7E-266A-4B62-BE98-678F85463A08}"/>
                </a:ext>
              </a:extLst>
            </p:cNvPr>
            <p:cNvSpPr txBox="1"/>
            <p:nvPr/>
          </p:nvSpPr>
          <p:spPr>
            <a:xfrm>
              <a:off x="266237" y="1630524"/>
              <a:ext cx="64967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绪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论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︵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第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1</a:t>
              </a: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章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︶</a:t>
              </a:r>
            </a:p>
          </p:txBody>
        </p: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CE05AF7-696E-4A43-875B-ADE36D9FD283}"/>
              </a:ext>
            </a:extLst>
          </p:cNvPr>
          <p:cNvSpPr/>
          <p:nvPr/>
        </p:nvSpPr>
        <p:spPr>
          <a:xfrm>
            <a:off x="1553387" y="3536226"/>
            <a:ext cx="485470" cy="3259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5A4279EF-C2C1-4296-BA65-2E470EA72FCB}"/>
              </a:ext>
            </a:extLst>
          </p:cNvPr>
          <p:cNvSpPr/>
          <p:nvPr/>
        </p:nvSpPr>
        <p:spPr>
          <a:xfrm>
            <a:off x="3048700" y="3530187"/>
            <a:ext cx="485470" cy="3259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5B97DF8-51F0-4EA6-8FA6-B94DADFE6F76}"/>
              </a:ext>
            </a:extLst>
          </p:cNvPr>
          <p:cNvSpPr/>
          <p:nvPr/>
        </p:nvSpPr>
        <p:spPr>
          <a:xfrm>
            <a:off x="10791534" y="3537148"/>
            <a:ext cx="485470" cy="3259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E32D52-95F5-4996-AED3-60FA2B7822A0}"/>
              </a:ext>
            </a:extLst>
          </p:cNvPr>
          <p:cNvSpPr txBox="1"/>
          <p:nvPr/>
        </p:nvSpPr>
        <p:spPr>
          <a:xfrm>
            <a:off x="4573167" y="2033510"/>
            <a:ext cx="677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用户偏好感知的挽留框架（</a:t>
            </a:r>
            <a:r>
              <a:rPr lang="en-US" altLang="zh-CN" sz="2800" b="1" dirty="0">
                <a:cs typeface="+mn-ea"/>
                <a:sym typeface="+mn-lt"/>
              </a:rPr>
              <a:t>UPRF</a:t>
            </a:r>
            <a:r>
              <a:rPr lang="zh-CN" altLang="en-US" sz="2800" b="1" dirty="0">
                <a:cs typeface="+mn-ea"/>
                <a:sym typeface="+mn-lt"/>
              </a:rPr>
              <a:t>）</a:t>
            </a:r>
            <a:endParaRPr lang="en-US" altLang="zh-CN" sz="2800" b="1" dirty="0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C32927-83A6-4F08-8054-5A973504B6C7}"/>
              </a:ext>
            </a:extLst>
          </p:cNvPr>
          <p:cNvGrpSpPr/>
          <p:nvPr/>
        </p:nvGrpSpPr>
        <p:grpSpPr>
          <a:xfrm>
            <a:off x="2040106" y="2226715"/>
            <a:ext cx="953782" cy="2948627"/>
            <a:chOff x="1912662" y="1498852"/>
            <a:chExt cx="1034145" cy="322881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46FDDFB-393A-4134-85BD-3E71D1783E72}"/>
                </a:ext>
              </a:extLst>
            </p:cNvPr>
            <p:cNvSpPr/>
            <p:nvPr/>
          </p:nvSpPr>
          <p:spPr>
            <a:xfrm>
              <a:off x="1971676" y="1498852"/>
              <a:ext cx="954331" cy="3228816"/>
            </a:xfrm>
            <a:prstGeom prst="rect">
              <a:avLst/>
            </a:prstGeom>
            <a:noFill/>
            <a:ln w="31750">
              <a:solidFill>
                <a:srgbClr val="0430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D6621D7-AECC-4C53-A513-9DC6EBBC8192}"/>
                </a:ext>
              </a:extLst>
            </p:cNvPr>
            <p:cNvSpPr txBox="1"/>
            <p:nvPr/>
          </p:nvSpPr>
          <p:spPr>
            <a:xfrm>
              <a:off x="2314439" y="1809401"/>
              <a:ext cx="63236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相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关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理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论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概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述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endParaRPr lang="en-US" altLang="zh-CN" sz="2400" dirty="0">
                <a:cs typeface="+mn-ea"/>
                <a:sym typeface="+mn-lt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C830270-6A82-4B86-A32D-D3F3306F7D39}"/>
                </a:ext>
              </a:extLst>
            </p:cNvPr>
            <p:cNvSpPr txBox="1"/>
            <p:nvPr/>
          </p:nvSpPr>
          <p:spPr>
            <a:xfrm>
              <a:off x="1912662" y="2063348"/>
              <a:ext cx="64967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︵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第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2</a:t>
              </a: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章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︶</a:t>
              </a:r>
              <a:endParaRPr lang="zh-CN" altLang="en-US" sz="2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5EAA67-56BB-42D4-8F74-689FD3907E53}"/>
              </a:ext>
            </a:extLst>
          </p:cNvPr>
          <p:cNvGrpSpPr/>
          <p:nvPr/>
        </p:nvGrpSpPr>
        <p:grpSpPr>
          <a:xfrm>
            <a:off x="11338730" y="2257216"/>
            <a:ext cx="780337" cy="2948628"/>
            <a:chOff x="9883481" y="1465456"/>
            <a:chExt cx="1138425" cy="322881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5FDF745-DBB9-4C02-B32F-02A3B82B0417}"/>
                </a:ext>
              </a:extLst>
            </p:cNvPr>
            <p:cNvSpPr/>
            <p:nvPr/>
          </p:nvSpPr>
          <p:spPr>
            <a:xfrm>
              <a:off x="9885286" y="1465456"/>
              <a:ext cx="1136620" cy="3228816"/>
            </a:xfrm>
            <a:prstGeom prst="rect">
              <a:avLst/>
            </a:prstGeom>
            <a:noFill/>
            <a:ln w="31750">
              <a:solidFill>
                <a:srgbClr val="0430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32B8E83-3AC3-412C-8431-53C21BE38826}"/>
                </a:ext>
              </a:extLst>
            </p:cNvPr>
            <p:cNvSpPr txBox="1"/>
            <p:nvPr/>
          </p:nvSpPr>
          <p:spPr>
            <a:xfrm>
              <a:off x="10349253" y="2029950"/>
              <a:ext cx="466165" cy="1938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总结与展望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FC9E550-CC75-4BC7-934E-F927E8DABEE2}"/>
                </a:ext>
              </a:extLst>
            </p:cNvPr>
            <p:cNvSpPr txBox="1"/>
            <p:nvPr/>
          </p:nvSpPr>
          <p:spPr>
            <a:xfrm>
              <a:off x="9883481" y="2043546"/>
              <a:ext cx="649669" cy="212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︵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第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6</a:t>
              </a: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章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︶</a:t>
              </a:r>
              <a:endParaRPr lang="zh-CN" altLang="en-US" sz="24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04E586-3A54-4397-9642-54D05466F3A8}"/>
              </a:ext>
            </a:extLst>
          </p:cNvPr>
          <p:cNvGrpSpPr/>
          <p:nvPr/>
        </p:nvGrpSpPr>
        <p:grpSpPr>
          <a:xfrm>
            <a:off x="5062046" y="1994103"/>
            <a:ext cx="5634937" cy="3381443"/>
            <a:chOff x="3470962" y="1546428"/>
            <a:chExt cx="5634937" cy="338144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2C25B3-B159-491C-A493-BF2300CF93D1}"/>
                </a:ext>
              </a:extLst>
            </p:cNvPr>
            <p:cNvGrpSpPr/>
            <p:nvPr/>
          </p:nvGrpSpPr>
          <p:grpSpPr>
            <a:xfrm>
              <a:off x="3981487" y="2167761"/>
              <a:ext cx="4693823" cy="1240781"/>
              <a:chOff x="3981487" y="1891536"/>
              <a:chExt cx="4693823" cy="124078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2CBFF20-208D-4144-B486-007767982395}"/>
                  </a:ext>
                </a:extLst>
              </p:cNvPr>
              <p:cNvSpPr/>
              <p:nvPr/>
            </p:nvSpPr>
            <p:spPr>
              <a:xfrm>
                <a:off x="3981487" y="1891536"/>
                <a:ext cx="4693823" cy="908814"/>
              </a:xfrm>
              <a:prstGeom prst="rect">
                <a:avLst/>
              </a:prstGeom>
              <a:noFill/>
              <a:ln w="31750">
                <a:solidFill>
                  <a:srgbClr val="0430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50FF81-433B-4225-87AB-35FDDE21FFE0}"/>
                  </a:ext>
                </a:extLst>
              </p:cNvPr>
              <p:cNvSpPr txBox="1"/>
              <p:nvPr/>
            </p:nvSpPr>
            <p:spPr>
              <a:xfrm>
                <a:off x="3995782" y="1931988"/>
                <a:ext cx="46172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宋体"/>
                    <a:cs typeface="+mn-ea"/>
                    <a:sym typeface="+mn-lt"/>
                  </a:rPr>
                  <a:t>基于自注意力的互联网卡用户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宋体"/>
                    <a:cs typeface="+mn-ea"/>
                    <a:sym typeface="+mn-lt"/>
                  </a:rPr>
                  <a:t>离网预测模型设计（第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F0502020204030204"/>
                    <a:ea typeface="宋体"/>
                    <a:cs typeface="+mn-ea"/>
                    <a:sym typeface="+mn-lt"/>
                  </a:rPr>
                  <a:t>4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宋体"/>
                    <a:cs typeface="+mn-ea"/>
                    <a:sym typeface="+mn-lt"/>
                  </a:rPr>
                  <a:t>章）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EC84990-7F82-4CFC-8A2C-C42AC11A7B5B}"/>
                </a:ext>
              </a:extLst>
            </p:cNvPr>
            <p:cNvGrpSpPr/>
            <p:nvPr/>
          </p:nvGrpSpPr>
          <p:grpSpPr>
            <a:xfrm>
              <a:off x="3981488" y="3691761"/>
              <a:ext cx="4693823" cy="1236110"/>
              <a:chOff x="3981488" y="3691761"/>
              <a:chExt cx="4693823" cy="123611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1638F3E-2A32-4741-BB54-5CE4569E1827}"/>
                  </a:ext>
                </a:extLst>
              </p:cNvPr>
              <p:cNvSpPr/>
              <p:nvPr/>
            </p:nvSpPr>
            <p:spPr>
              <a:xfrm>
                <a:off x="3981488" y="3691761"/>
                <a:ext cx="4693823" cy="908814"/>
              </a:xfrm>
              <a:prstGeom prst="rect">
                <a:avLst/>
              </a:prstGeom>
              <a:noFill/>
              <a:ln w="31750">
                <a:solidFill>
                  <a:srgbClr val="0430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505DA7B-61BF-49A8-A40B-D6AD236DFA91}"/>
                  </a:ext>
                </a:extLst>
              </p:cNvPr>
              <p:cNvSpPr txBox="1"/>
              <p:nvPr/>
            </p:nvSpPr>
            <p:spPr>
              <a:xfrm>
                <a:off x="4245745" y="3727542"/>
                <a:ext cx="42160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宋体"/>
                    <a:cs typeface="+mn-ea"/>
                    <a:sym typeface="+mn-lt"/>
                  </a:rPr>
                  <a:t>用户离网偏好感知的挽留策略匹配算法设计（第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宋体"/>
                    <a:cs typeface="+mn-ea"/>
                    <a:sym typeface="+mn-lt"/>
                  </a:rPr>
                  <a:t>5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宋体"/>
                    <a:cs typeface="+mn-ea"/>
                    <a:sym typeface="+mn-lt"/>
                  </a:rPr>
                  <a:t>章）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1184940-03AB-4E15-BBBF-3FAC740502B8}"/>
                </a:ext>
              </a:extLst>
            </p:cNvPr>
            <p:cNvSpPr/>
            <p:nvPr/>
          </p:nvSpPr>
          <p:spPr>
            <a:xfrm>
              <a:off x="3470962" y="1546428"/>
              <a:ext cx="5634937" cy="3184984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cs"/>
              </a:endParaRPr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452B28FD-F3CB-4D18-81C8-F665CB61187D}"/>
              </a:ext>
            </a:extLst>
          </p:cNvPr>
          <p:cNvSpPr/>
          <p:nvPr/>
        </p:nvSpPr>
        <p:spPr>
          <a:xfrm rot="5400000">
            <a:off x="7636779" y="3673044"/>
            <a:ext cx="485470" cy="3259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F5F562C-A6CE-4829-8A38-EA32F1BEB121}"/>
              </a:ext>
            </a:extLst>
          </p:cNvPr>
          <p:cNvSpPr/>
          <p:nvPr/>
        </p:nvSpPr>
        <p:spPr>
          <a:xfrm>
            <a:off x="4538199" y="3573339"/>
            <a:ext cx="485470" cy="3259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BAEAEC1-6168-4D8E-B44E-29D01A34DEFF}"/>
              </a:ext>
            </a:extLst>
          </p:cNvPr>
          <p:cNvGrpSpPr/>
          <p:nvPr/>
        </p:nvGrpSpPr>
        <p:grpSpPr>
          <a:xfrm>
            <a:off x="3529988" y="2269867"/>
            <a:ext cx="973049" cy="2948627"/>
            <a:chOff x="1913077" y="1498852"/>
            <a:chExt cx="1055035" cy="322881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A980EF9-76A3-4AAE-9FE8-B7D10AFD5CC2}"/>
                </a:ext>
              </a:extLst>
            </p:cNvPr>
            <p:cNvSpPr/>
            <p:nvPr/>
          </p:nvSpPr>
          <p:spPr>
            <a:xfrm>
              <a:off x="1971676" y="1498852"/>
              <a:ext cx="954331" cy="3228816"/>
            </a:xfrm>
            <a:prstGeom prst="rect">
              <a:avLst/>
            </a:prstGeom>
            <a:noFill/>
            <a:ln w="31750">
              <a:solidFill>
                <a:srgbClr val="0430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F0F5F4E-37B9-446D-A261-A90527DA0ACA}"/>
                </a:ext>
              </a:extLst>
            </p:cNvPr>
            <p:cNvSpPr txBox="1"/>
            <p:nvPr/>
          </p:nvSpPr>
          <p:spPr>
            <a:xfrm>
              <a:off x="2335744" y="1682265"/>
              <a:ext cx="632368" cy="2932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环境描述与系统</a:t>
              </a:r>
              <a:endParaRPr lang="en-US" altLang="zh-CN" sz="2400" dirty="0"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34F68E4-36EA-4679-AB13-E09319257039}"/>
                </a:ext>
              </a:extLst>
            </p:cNvPr>
            <p:cNvSpPr txBox="1"/>
            <p:nvPr/>
          </p:nvSpPr>
          <p:spPr>
            <a:xfrm>
              <a:off x="1913077" y="1690266"/>
              <a:ext cx="649671" cy="2932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概览︵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第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3</a:t>
              </a:r>
            </a:p>
            <a:p>
              <a:pPr algn="ctr"/>
              <a:r>
                <a:rPr lang="zh-CN" altLang="en-US" sz="2400" dirty="0">
                  <a:cs typeface="+mn-ea"/>
                  <a:sym typeface="+mn-lt"/>
                </a:rPr>
                <a:t>章</a:t>
              </a:r>
              <a:endParaRPr lang="en-US" altLang="zh-CN" sz="2400" dirty="0">
                <a:cs typeface="+mn-ea"/>
                <a:sym typeface="+mn-lt"/>
              </a:endParaRPr>
            </a:p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︶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49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aioklu0">
      <a:majorFont>
        <a:latin typeface="Times New Roman" panose="020F0302020204030204"/>
        <a:ea typeface="宋体"/>
        <a:cs typeface=""/>
      </a:majorFont>
      <a:minorFont>
        <a:latin typeface="Times New Roman" panose="020F0502020204030204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74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12</cp:revision>
  <dcterms:created xsi:type="dcterms:W3CDTF">2023-04-14T13:25:43Z</dcterms:created>
  <dcterms:modified xsi:type="dcterms:W3CDTF">2023-04-20T03:04:00Z</dcterms:modified>
</cp:coreProperties>
</file>