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76F"/>
    <a:srgbClr val="FEF0E6"/>
    <a:srgbClr val="FDE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1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5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0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5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2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>
            <a:extLst>
              <a:ext uri="{FF2B5EF4-FFF2-40B4-BE49-F238E27FC236}">
                <a16:creationId xmlns:a16="http://schemas.microsoft.com/office/drawing/2014/main" id="{F7F5A746-6E72-4B9E-AEA5-26C6475584B7}"/>
              </a:ext>
            </a:extLst>
          </p:cNvPr>
          <p:cNvSpPr/>
          <p:nvPr/>
        </p:nvSpPr>
        <p:spPr>
          <a:xfrm>
            <a:off x="8860681" y="3638632"/>
            <a:ext cx="2862393" cy="2093366"/>
          </a:xfrm>
          <a:prstGeom prst="rect">
            <a:avLst/>
          </a:prstGeom>
          <a:solidFill>
            <a:srgbClr val="FFF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6B786E9-57B5-40BC-BD5B-933D97BD8D6C}"/>
              </a:ext>
            </a:extLst>
          </p:cNvPr>
          <p:cNvSpPr/>
          <p:nvPr/>
        </p:nvSpPr>
        <p:spPr>
          <a:xfrm>
            <a:off x="8855017" y="618372"/>
            <a:ext cx="2862394" cy="2865809"/>
          </a:xfrm>
          <a:prstGeom prst="rect">
            <a:avLst/>
          </a:prstGeom>
          <a:solidFill>
            <a:srgbClr val="F0F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2D4BBE5-32F4-4279-A0B2-E9463A1F9287}"/>
              </a:ext>
            </a:extLst>
          </p:cNvPr>
          <p:cNvSpPr/>
          <p:nvPr/>
        </p:nvSpPr>
        <p:spPr>
          <a:xfrm>
            <a:off x="4392826" y="595489"/>
            <a:ext cx="3232503" cy="5135999"/>
          </a:xfrm>
          <a:prstGeom prst="rect">
            <a:avLst/>
          </a:prstGeom>
          <a:solidFill>
            <a:srgbClr val="E8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21ADF2-370E-4A33-A193-56F770D9482C}"/>
              </a:ext>
            </a:extLst>
          </p:cNvPr>
          <p:cNvSpPr/>
          <p:nvPr/>
        </p:nvSpPr>
        <p:spPr>
          <a:xfrm>
            <a:off x="528751" y="595491"/>
            <a:ext cx="2519369" cy="5156731"/>
          </a:xfrm>
          <a:prstGeom prst="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9D41FABB-6008-475C-A666-18DAC50CA3DA}"/>
              </a:ext>
            </a:extLst>
          </p:cNvPr>
          <p:cNvGrpSpPr/>
          <p:nvPr/>
        </p:nvGrpSpPr>
        <p:grpSpPr>
          <a:xfrm>
            <a:off x="1108464" y="2501488"/>
            <a:ext cx="1349785" cy="544606"/>
            <a:chOff x="1332455" y="2549045"/>
            <a:chExt cx="1349785" cy="54460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018120-05C4-429E-9EFF-E62B37CFA805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FB07229-ACAC-41EA-B210-A72FFD880C90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数据分析</a:t>
              </a:r>
            </a:p>
          </p:txBody>
        </p:sp>
      </p:grpSp>
      <p:sp>
        <p:nvSpPr>
          <p:cNvPr id="188" name="矩形 187">
            <a:extLst>
              <a:ext uri="{FF2B5EF4-FFF2-40B4-BE49-F238E27FC236}">
                <a16:creationId xmlns:a16="http://schemas.microsoft.com/office/drawing/2014/main" id="{A4D5D81F-0ACD-4B51-ABED-69B048705AA1}"/>
              </a:ext>
            </a:extLst>
          </p:cNvPr>
          <p:cNvSpPr/>
          <p:nvPr/>
        </p:nvSpPr>
        <p:spPr>
          <a:xfrm>
            <a:off x="1126891" y="3797074"/>
            <a:ext cx="1317812" cy="544606"/>
          </a:xfrm>
          <a:prstGeom prst="rect">
            <a:avLst/>
          </a:prstGeom>
          <a:solidFill>
            <a:srgbClr val="FEF0E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A50ED4A4-BE06-41D4-BB8D-6C0168FE49E1}"/>
              </a:ext>
            </a:extLst>
          </p:cNvPr>
          <p:cNvSpPr txBox="1"/>
          <p:nvPr/>
        </p:nvSpPr>
        <p:spPr>
          <a:xfrm>
            <a:off x="1108464" y="3884711"/>
            <a:ext cx="134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特征工程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FD7B396F-2B1D-47F5-B833-4634BE620FA6}"/>
              </a:ext>
            </a:extLst>
          </p:cNvPr>
          <p:cNvGrpSpPr/>
          <p:nvPr/>
        </p:nvGrpSpPr>
        <p:grpSpPr>
          <a:xfrm>
            <a:off x="1108464" y="1205902"/>
            <a:ext cx="1349785" cy="544606"/>
            <a:chOff x="1332455" y="2549045"/>
            <a:chExt cx="1349785" cy="544606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C4492933-7250-45DC-BF9C-3486E7418717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EADD9E79-B649-4343-878B-977EE133F8AB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数据预处理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AB3E611E-BAEF-40EE-8FA7-3379F5E32EB2}"/>
              </a:ext>
            </a:extLst>
          </p:cNvPr>
          <p:cNvGrpSpPr/>
          <p:nvPr/>
        </p:nvGrpSpPr>
        <p:grpSpPr>
          <a:xfrm>
            <a:off x="1108464" y="5092660"/>
            <a:ext cx="1349785" cy="646331"/>
            <a:chOff x="1334320" y="2505799"/>
            <a:chExt cx="1349785" cy="646331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548B3960-B629-40ED-AD62-908CA8485BCD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59D1316B-BA36-4BC5-9D0C-0047944FA8B6}"/>
                </a:ext>
              </a:extLst>
            </p:cNvPr>
            <p:cNvSpPr txBox="1"/>
            <p:nvPr/>
          </p:nvSpPr>
          <p:spPr>
            <a:xfrm>
              <a:off x="1334320" y="2505799"/>
              <a:ext cx="134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离网预测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模型</a:t>
              </a: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90E1B69-07A8-4F6D-863D-DE21D7E6811B}"/>
              </a:ext>
            </a:extLst>
          </p:cNvPr>
          <p:cNvCxnSpPr>
            <a:cxnSpLocks/>
            <a:stCxn id="191" idx="2"/>
            <a:endCxn id="13" idx="0"/>
          </p:cNvCxnSpPr>
          <p:nvPr/>
        </p:nvCxnSpPr>
        <p:spPr>
          <a:xfrm>
            <a:off x="1785797" y="1750508"/>
            <a:ext cx="0" cy="750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59B8FA6-47CD-448B-B0A3-321F35E9B6A7}"/>
              </a:ext>
            </a:extLst>
          </p:cNvPr>
          <p:cNvCxnSpPr>
            <a:cxnSpLocks/>
            <a:stCxn id="13" idx="2"/>
            <a:endCxn id="188" idx="0"/>
          </p:cNvCxnSpPr>
          <p:nvPr/>
        </p:nvCxnSpPr>
        <p:spPr>
          <a:xfrm>
            <a:off x="1785797" y="3046094"/>
            <a:ext cx="0" cy="750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67BF63E-8D17-4E46-BCE3-350D4300FA98}"/>
              </a:ext>
            </a:extLst>
          </p:cNvPr>
          <p:cNvCxnSpPr>
            <a:cxnSpLocks/>
            <a:stCxn id="188" idx="2"/>
            <a:endCxn id="194" idx="0"/>
          </p:cNvCxnSpPr>
          <p:nvPr/>
        </p:nvCxnSpPr>
        <p:spPr>
          <a:xfrm flipH="1">
            <a:off x="1783932" y="4341680"/>
            <a:ext cx="1865" cy="794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09F65F1-5C2F-4A18-9D69-1FB4F9C8E300}"/>
              </a:ext>
            </a:extLst>
          </p:cNvPr>
          <p:cNvSpPr txBox="1"/>
          <p:nvPr/>
        </p:nvSpPr>
        <p:spPr>
          <a:xfrm>
            <a:off x="1749750" y="4503873"/>
            <a:ext cx="71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特征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1E00257-D84D-4787-883E-7A5DC738A4AE}"/>
              </a:ext>
            </a:extLst>
          </p:cNvPr>
          <p:cNvSpPr txBox="1"/>
          <p:nvPr/>
        </p:nvSpPr>
        <p:spPr>
          <a:xfrm>
            <a:off x="1741249" y="3230692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分析结果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753B52A-5D77-47E7-8FAC-6FD805DA8AE2}"/>
              </a:ext>
            </a:extLst>
          </p:cNvPr>
          <p:cNvSpPr txBox="1"/>
          <p:nvPr/>
        </p:nvSpPr>
        <p:spPr>
          <a:xfrm>
            <a:off x="1775831" y="1973467"/>
            <a:ext cx="11571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数据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6E106492-8D10-455A-9C33-EB00CEDA301A}"/>
              </a:ext>
            </a:extLst>
          </p:cNvPr>
          <p:cNvCxnSpPr>
            <a:cxnSpLocks/>
            <a:stCxn id="192" idx="1"/>
            <a:endCxn id="189" idx="1"/>
          </p:cNvCxnSpPr>
          <p:nvPr/>
        </p:nvCxnSpPr>
        <p:spPr>
          <a:xfrm rot="10800000" flipV="1">
            <a:off x="1108464" y="1478205"/>
            <a:ext cx="12700" cy="2591172"/>
          </a:xfrm>
          <a:prstGeom prst="bentConnector3">
            <a:avLst>
              <a:gd name="adj1" fmla="val 108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8A812A7-A88F-4941-8713-F9C81721811F}"/>
              </a:ext>
            </a:extLst>
          </p:cNvPr>
          <p:cNvSpPr txBox="1"/>
          <p:nvPr/>
        </p:nvSpPr>
        <p:spPr>
          <a:xfrm>
            <a:off x="632003" y="2463580"/>
            <a:ext cx="11571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数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3A98E0-3AFC-4546-8E72-C1AE3CDFB6B4}"/>
              </a:ext>
            </a:extLst>
          </p:cNvPr>
          <p:cNvSpPr/>
          <p:nvPr/>
        </p:nvSpPr>
        <p:spPr>
          <a:xfrm>
            <a:off x="497341" y="558037"/>
            <a:ext cx="2572031" cy="5234294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7DD56F8D-B606-4530-9E04-AD389F481847}"/>
              </a:ext>
            </a:extLst>
          </p:cNvPr>
          <p:cNvCxnSpPr>
            <a:cxnSpLocks/>
            <a:stCxn id="320" idx="3"/>
            <a:endCxn id="324" idx="3"/>
          </p:cNvCxnSpPr>
          <p:nvPr/>
        </p:nvCxnSpPr>
        <p:spPr>
          <a:xfrm flipV="1">
            <a:off x="10894464" y="4067573"/>
            <a:ext cx="13546" cy="1340749"/>
          </a:xfrm>
          <a:prstGeom prst="bentConnector3">
            <a:avLst>
              <a:gd name="adj1" fmla="val 178758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A33E53E5-FE01-431C-B0A4-CD947D9A0E10}"/>
              </a:ext>
            </a:extLst>
          </p:cNvPr>
          <p:cNvGrpSpPr/>
          <p:nvPr/>
        </p:nvGrpSpPr>
        <p:grpSpPr>
          <a:xfrm>
            <a:off x="9554040" y="5085157"/>
            <a:ext cx="1349785" cy="646331"/>
            <a:chOff x="1328270" y="2498183"/>
            <a:chExt cx="1349785" cy="646331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BEF7CE4D-3C5A-4F78-9CA5-803E21E61D3D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C7F88F24-6E1F-4E4C-92A9-7F8E53645CC1}"/>
                </a:ext>
              </a:extLst>
            </p:cNvPr>
            <p:cNvSpPr txBox="1"/>
            <p:nvPr/>
          </p:nvSpPr>
          <p:spPr>
            <a:xfrm>
              <a:off x="1328270" y="2498183"/>
              <a:ext cx="134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策略匹配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算法</a:t>
              </a:r>
            </a:p>
          </p:txBody>
        </p: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BE261688-C3F1-4914-9ABE-956408F6BA54}"/>
              </a:ext>
            </a:extLst>
          </p:cNvPr>
          <p:cNvGrpSpPr/>
          <p:nvPr/>
        </p:nvGrpSpPr>
        <p:grpSpPr>
          <a:xfrm>
            <a:off x="9558225" y="3795270"/>
            <a:ext cx="1349785" cy="544606"/>
            <a:chOff x="1332455" y="2549045"/>
            <a:chExt cx="1349785" cy="544606"/>
          </a:xfrm>
        </p:grpSpPr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3CC09ED-B5E1-4F31-8127-F1C7A2203A56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4B9D0602-BCA3-4DD0-9985-BDCACDA1701E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奖励模型</a:t>
              </a:r>
            </a:p>
          </p:txBody>
        </p:sp>
      </p:grp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D84DCEE4-AC2A-4CCC-9575-C6587806C909}"/>
              </a:ext>
            </a:extLst>
          </p:cNvPr>
          <p:cNvCxnSpPr>
            <a:cxnSpLocks/>
            <a:stCxn id="324" idx="1"/>
            <a:endCxn id="320" idx="1"/>
          </p:cNvCxnSpPr>
          <p:nvPr/>
        </p:nvCxnSpPr>
        <p:spPr>
          <a:xfrm rot="10800000" flipH="1" flipV="1">
            <a:off x="9558224" y="4067572"/>
            <a:ext cx="18427" cy="1340749"/>
          </a:xfrm>
          <a:prstGeom prst="bentConnector3">
            <a:avLst>
              <a:gd name="adj1" fmla="val -124057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文本框 328">
            <a:extLst>
              <a:ext uri="{FF2B5EF4-FFF2-40B4-BE49-F238E27FC236}">
                <a16:creationId xmlns:a16="http://schemas.microsoft.com/office/drawing/2014/main" id="{0D905F20-ACF8-4F45-8CDD-2C2CDD34D91C}"/>
              </a:ext>
            </a:extLst>
          </p:cNvPr>
          <p:cNvSpPr txBox="1"/>
          <p:nvPr/>
        </p:nvSpPr>
        <p:spPr>
          <a:xfrm>
            <a:off x="10600740" y="4498328"/>
            <a:ext cx="116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挽留策略</a:t>
            </a: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DEB9FE9D-407D-45D8-814A-6374FA82C51B}"/>
              </a:ext>
            </a:extLst>
          </p:cNvPr>
          <p:cNvSpPr txBox="1"/>
          <p:nvPr/>
        </p:nvSpPr>
        <p:spPr>
          <a:xfrm>
            <a:off x="9014945" y="4504475"/>
            <a:ext cx="173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奖励</a:t>
            </a:r>
          </a:p>
        </p:txBody>
      </p: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6896EE9D-5989-49A7-A002-2FCDFD74945A}"/>
              </a:ext>
            </a:extLst>
          </p:cNvPr>
          <p:cNvGrpSpPr/>
          <p:nvPr/>
        </p:nvGrpSpPr>
        <p:grpSpPr>
          <a:xfrm>
            <a:off x="9558225" y="2855198"/>
            <a:ext cx="1349785" cy="544606"/>
            <a:chOff x="1332455" y="2549045"/>
            <a:chExt cx="1349785" cy="544606"/>
          </a:xfrm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77020072-B524-4B8D-AC98-E06C6FD0BFCA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3256FBAB-39DA-4EFB-8896-96EA94FBD14D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奖励模型</a:t>
              </a:r>
            </a:p>
          </p:txBody>
        </p:sp>
      </p:grp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0C27101-A82C-4798-BFC4-75C22D3E1460}"/>
              </a:ext>
            </a:extLst>
          </p:cNvPr>
          <p:cNvCxnSpPr>
            <a:cxnSpLocks/>
            <a:stCxn id="120" idx="2"/>
            <a:endCxn id="277" idx="0"/>
          </p:cNvCxnSpPr>
          <p:nvPr/>
        </p:nvCxnSpPr>
        <p:spPr>
          <a:xfrm flipH="1">
            <a:off x="10235558" y="1752446"/>
            <a:ext cx="11659" cy="11027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A2BB368C-FE45-4690-8A36-29DDEB4047FE}"/>
              </a:ext>
            </a:extLst>
          </p:cNvPr>
          <p:cNvGrpSpPr/>
          <p:nvPr/>
        </p:nvGrpSpPr>
        <p:grpSpPr>
          <a:xfrm>
            <a:off x="9548387" y="1207840"/>
            <a:ext cx="1357736" cy="544606"/>
            <a:chOff x="1329919" y="2498182"/>
            <a:chExt cx="1357736" cy="544606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D4DF521B-B503-4583-989A-CBC1278FB281}"/>
                </a:ext>
              </a:extLst>
            </p:cNvPr>
            <p:cNvSpPr/>
            <p:nvPr/>
          </p:nvSpPr>
          <p:spPr>
            <a:xfrm>
              <a:off x="1369843" y="2498182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6133BC8-5DFC-4800-A9AE-83616AC6727C}"/>
                </a:ext>
              </a:extLst>
            </p:cNvPr>
            <p:cNvSpPr txBox="1"/>
            <p:nvPr/>
          </p:nvSpPr>
          <p:spPr>
            <a:xfrm>
              <a:off x="1329919" y="2555396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领域知识</a:t>
              </a:r>
            </a:p>
          </p:txBody>
        </p:sp>
      </p:grp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E8DD1593-EFCD-4CAD-B7C9-B77473EBADEF}"/>
              </a:ext>
            </a:extLst>
          </p:cNvPr>
          <p:cNvCxnSpPr>
            <a:cxnSpLocks/>
            <a:stCxn id="120" idx="1"/>
            <a:endCxn id="278" idx="1"/>
          </p:cNvCxnSpPr>
          <p:nvPr/>
        </p:nvCxnSpPr>
        <p:spPr>
          <a:xfrm rot="10800000" flipV="1">
            <a:off x="9558225" y="1480143"/>
            <a:ext cx="30086" cy="1647358"/>
          </a:xfrm>
          <a:prstGeom prst="bentConnector3">
            <a:avLst>
              <a:gd name="adj1" fmla="val 8598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A9E6BE29-85B9-44F9-967C-2C206C01A224}"/>
              </a:ext>
            </a:extLst>
          </p:cNvPr>
          <p:cNvCxnSpPr>
            <a:cxnSpLocks/>
            <a:stCxn id="120" idx="3"/>
            <a:endCxn id="278" idx="3"/>
          </p:cNvCxnSpPr>
          <p:nvPr/>
        </p:nvCxnSpPr>
        <p:spPr>
          <a:xfrm>
            <a:off x="10906123" y="1480143"/>
            <a:ext cx="1887" cy="1647358"/>
          </a:xfrm>
          <a:prstGeom prst="bentConnector3">
            <a:avLst>
              <a:gd name="adj1" fmla="val 1221446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877A827-818D-4911-8D5E-9F3C4516C4D0}"/>
              </a:ext>
            </a:extLst>
          </p:cNvPr>
          <p:cNvSpPr txBox="1"/>
          <p:nvPr/>
        </p:nvSpPr>
        <p:spPr>
          <a:xfrm>
            <a:off x="8791645" y="1901445"/>
            <a:ext cx="116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离网原因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648E077-D367-4B83-948D-40CD0000619C}"/>
              </a:ext>
            </a:extLst>
          </p:cNvPr>
          <p:cNvSpPr txBox="1"/>
          <p:nvPr/>
        </p:nvSpPr>
        <p:spPr>
          <a:xfrm>
            <a:off x="10607070" y="1857817"/>
            <a:ext cx="116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挽留策略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436C452-208B-4A67-A0A0-5C0C7F12F3C3}"/>
              </a:ext>
            </a:extLst>
          </p:cNvPr>
          <p:cNvSpPr txBox="1"/>
          <p:nvPr/>
        </p:nvSpPr>
        <p:spPr>
          <a:xfrm>
            <a:off x="9688996" y="2358126"/>
            <a:ext cx="116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先验分布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9959CAB-A725-4D4A-ACAF-707BDA62A390}"/>
              </a:ext>
            </a:extLst>
          </p:cNvPr>
          <p:cNvSpPr/>
          <p:nvPr/>
        </p:nvSpPr>
        <p:spPr>
          <a:xfrm>
            <a:off x="8809989" y="558036"/>
            <a:ext cx="2959856" cy="5234296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2889F129-145A-4E4E-96AA-56E969B50124}"/>
              </a:ext>
            </a:extLst>
          </p:cNvPr>
          <p:cNvGrpSpPr/>
          <p:nvPr/>
        </p:nvGrpSpPr>
        <p:grpSpPr>
          <a:xfrm>
            <a:off x="6220092" y="2448243"/>
            <a:ext cx="1349785" cy="646331"/>
            <a:chOff x="1331985" y="2498181"/>
            <a:chExt cx="1349785" cy="646331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17563DC-F7E7-476F-918B-225DBAEF6C3C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3802B64-C432-4EB8-99B9-D11C4B311646}"/>
                </a:ext>
              </a:extLst>
            </p:cNvPr>
            <p:cNvSpPr txBox="1"/>
            <p:nvPr/>
          </p:nvSpPr>
          <p:spPr>
            <a:xfrm>
              <a:off x="1331985" y="2498181"/>
              <a:ext cx="134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离网原因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选择</a:t>
              </a: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6593FF81-947C-497E-A2D1-52DDE12640DF}"/>
              </a:ext>
            </a:extLst>
          </p:cNvPr>
          <p:cNvGrpSpPr/>
          <p:nvPr/>
        </p:nvGrpSpPr>
        <p:grpSpPr>
          <a:xfrm>
            <a:off x="4412914" y="3752019"/>
            <a:ext cx="1357872" cy="646331"/>
            <a:chOff x="1310822" y="2502423"/>
            <a:chExt cx="1357872" cy="646331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6B0F8E1D-EC2D-4814-A99F-316412C5DC09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CE2A6211-F912-40E0-8848-81ADEA77621C}"/>
                </a:ext>
              </a:extLst>
            </p:cNvPr>
            <p:cNvSpPr txBox="1"/>
            <p:nvPr/>
          </p:nvSpPr>
          <p:spPr>
            <a:xfrm>
              <a:off x="1310822" y="2502423"/>
              <a:ext cx="134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离网偏好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特征选择</a:t>
              </a:r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F6E49BCD-B29B-4FCD-AEBF-9E02E5CC2437}"/>
              </a:ext>
            </a:extLst>
          </p:cNvPr>
          <p:cNvGrpSpPr/>
          <p:nvPr/>
        </p:nvGrpSpPr>
        <p:grpSpPr>
          <a:xfrm>
            <a:off x="5300877" y="5092659"/>
            <a:ext cx="1349785" cy="646331"/>
            <a:chOff x="1330376" y="2507822"/>
            <a:chExt cx="1349785" cy="646331"/>
          </a:xfrm>
        </p:grpSpPr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B80CDF2B-9FCD-4CD0-89F1-690025B7A2E2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DCC417F0-42B0-4F82-87B7-8B19BD1BF9B1}"/>
                </a:ext>
              </a:extLst>
            </p:cNvPr>
            <p:cNvSpPr txBox="1"/>
            <p:nvPr/>
          </p:nvSpPr>
          <p:spPr>
            <a:xfrm>
              <a:off x="1330376" y="2507822"/>
              <a:ext cx="134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离网偏好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表征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F4617E72-833B-49A1-821C-7F9069B99120}"/>
              </a:ext>
            </a:extLst>
          </p:cNvPr>
          <p:cNvGrpSpPr/>
          <p:nvPr/>
        </p:nvGrpSpPr>
        <p:grpSpPr>
          <a:xfrm>
            <a:off x="5327695" y="1209124"/>
            <a:ext cx="1349785" cy="544606"/>
            <a:chOff x="1332455" y="2549045"/>
            <a:chExt cx="1349785" cy="544606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91237B66-234B-4176-ABCA-C78C91AA6A6D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6617B8C-F357-4B9D-B75A-74B36FEBFCBB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数据分析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E16BC36-000E-4744-BAE8-2DCF921834BB}"/>
              </a:ext>
            </a:extLst>
          </p:cNvPr>
          <p:cNvCxnSpPr>
            <a:cxnSpLocks/>
            <a:stCxn id="292" idx="2"/>
            <a:endCxn id="182" idx="0"/>
          </p:cNvCxnSpPr>
          <p:nvPr/>
        </p:nvCxnSpPr>
        <p:spPr>
          <a:xfrm flipH="1">
            <a:off x="5111880" y="1753730"/>
            <a:ext cx="893148" cy="20449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14950B08-3A0E-48A4-AC0A-DF49BAEEFBE2}"/>
              </a:ext>
            </a:extLst>
          </p:cNvPr>
          <p:cNvCxnSpPr>
            <a:cxnSpLocks/>
            <a:stCxn id="292" idx="2"/>
            <a:endCxn id="176" idx="0"/>
          </p:cNvCxnSpPr>
          <p:nvPr/>
        </p:nvCxnSpPr>
        <p:spPr>
          <a:xfrm>
            <a:off x="6005028" y="1753730"/>
            <a:ext cx="892867" cy="745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F4CC78A-955A-4E94-8952-E422A787BBD7}"/>
              </a:ext>
            </a:extLst>
          </p:cNvPr>
          <p:cNvCxnSpPr>
            <a:cxnSpLocks/>
            <a:stCxn id="182" idx="2"/>
            <a:endCxn id="286" idx="0"/>
          </p:cNvCxnSpPr>
          <p:nvPr/>
        </p:nvCxnSpPr>
        <p:spPr>
          <a:xfrm>
            <a:off x="5111880" y="4343247"/>
            <a:ext cx="868409" cy="790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7E9A95B7-78EC-48A1-A9AF-F0233AEE6EC2}"/>
              </a:ext>
            </a:extLst>
          </p:cNvPr>
          <p:cNvCxnSpPr>
            <a:cxnSpLocks/>
          </p:cNvCxnSpPr>
          <p:nvPr/>
        </p:nvCxnSpPr>
        <p:spPr>
          <a:xfrm flipH="1">
            <a:off x="5980289" y="3043713"/>
            <a:ext cx="917606" cy="20901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D84E5FFA-5B89-449F-8713-AC638D84264E}"/>
              </a:ext>
            </a:extLst>
          </p:cNvPr>
          <p:cNvSpPr txBox="1"/>
          <p:nvPr/>
        </p:nvSpPr>
        <p:spPr>
          <a:xfrm>
            <a:off x="6369464" y="1842706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分析结果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7895345B-DB9A-4370-BCF9-09734C552055}"/>
              </a:ext>
            </a:extLst>
          </p:cNvPr>
          <p:cNvSpPr txBox="1"/>
          <p:nvPr/>
        </p:nvSpPr>
        <p:spPr>
          <a:xfrm>
            <a:off x="4474845" y="2586742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分析结果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E7C0A18E-6064-41A8-A532-5E9C42BB0F99}"/>
              </a:ext>
            </a:extLst>
          </p:cNvPr>
          <p:cNvSpPr txBox="1"/>
          <p:nvPr/>
        </p:nvSpPr>
        <p:spPr>
          <a:xfrm>
            <a:off x="4388885" y="4607099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偏好特征</a:t>
            </a: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4C8AB21C-6C8F-4D92-BB28-9CCD57B4EB98}"/>
              </a:ext>
            </a:extLst>
          </p:cNvPr>
          <p:cNvSpPr txBox="1"/>
          <p:nvPr/>
        </p:nvSpPr>
        <p:spPr>
          <a:xfrm>
            <a:off x="6413574" y="3904131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离网原因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20B68A0-41DC-44A4-8CF2-DB90BA9C27EC}"/>
              </a:ext>
            </a:extLst>
          </p:cNvPr>
          <p:cNvSpPr/>
          <p:nvPr/>
        </p:nvSpPr>
        <p:spPr>
          <a:xfrm>
            <a:off x="4341178" y="558036"/>
            <a:ext cx="3322818" cy="523429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0B17DEF-681C-43F2-91F5-007A69A41B0D}"/>
              </a:ext>
            </a:extLst>
          </p:cNvPr>
          <p:cNvCxnSpPr>
            <a:cxnSpLocks/>
          </p:cNvCxnSpPr>
          <p:nvPr/>
        </p:nvCxnSpPr>
        <p:spPr>
          <a:xfrm flipH="1">
            <a:off x="5111880" y="2771410"/>
            <a:ext cx="1127109" cy="10272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7C898EB-35C8-4059-B46E-3969D135EE38}"/>
              </a:ext>
            </a:extLst>
          </p:cNvPr>
          <p:cNvSpPr txBox="1"/>
          <p:nvPr/>
        </p:nvSpPr>
        <p:spPr>
          <a:xfrm>
            <a:off x="5648388" y="3140115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离网原因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B779310-E301-4577-B999-5E449F697D19}"/>
              </a:ext>
            </a:extLst>
          </p:cNvPr>
          <p:cNvCxnSpPr>
            <a:cxnSpLocks/>
            <a:stCxn id="3" idx="3"/>
            <a:endCxn id="137" idx="1"/>
          </p:cNvCxnSpPr>
          <p:nvPr/>
        </p:nvCxnSpPr>
        <p:spPr>
          <a:xfrm>
            <a:off x="3069372" y="3175184"/>
            <a:ext cx="12718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41591DE-AC63-46ED-B8E0-C979A24BE872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7663996" y="3175184"/>
            <a:ext cx="11459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A7535E1-C64A-4B24-93A5-966D1EA102DF}"/>
              </a:ext>
            </a:extLst>
          </p:cNvPr>
          <p:cNvSpPr txBox="1"/>
          <p:nvPr/>
        </p:nvSpPr>
        <p:spPr>
          <a:xfrm>
            <a:off x="3112182" y="2824243"/>
            <a:ext cx="129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796C6E4-5F99-4A81-B768-9812BBA82565}"/>
              </a:ext>
            </a:extLst>
          </p:cNvPr>
          <p:cNvSpPr txBox="1"/>
          <p:nvPr/>
        </p:nvSpPr>
        <p:spPr>
          <a:xfrm>
            <a:off x="7595223" y="2825891"/>
            <a:ext cx="12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474C0B6-8835-48F2-8E8B-BA3A498F29C2}"/>
              </a:ext>
            </a:extLst>
          </p:cNvPr>
          <p:cNvSpPr txBox="1"/>
          <p:nvPr/>
        </p:nvSpPr>
        <p:spPr>
          <a:xfrm>
            <a:off x="7662799" y="3155147"/>
            <a:ext cx="11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流失偏好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3BBA883-5CF6-4CD8-9186-78F2EF16968C}"/>
              </a:ext>
            </a:extLst>
          </p:cNvPr>
          <p:cNvSpPr txBox="1"/>
          <p:nvPr/>
        </p:nvSpPr>
        <p:spPr>
          <a:xfrm>
            <a:off x="3133629" y="3139550"/>
            <a:ext cx="12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流失风险</a:t>
            </a: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EFCB3376-CD53-4A34-8309-7D8FC0776B64}"/>
              </a:ext>
            </a:extLst>
          </p:cNvPr>
          <p:cNvCxnSpPr>
            <a:cxnSpLocks/>
            <a:stCxn id="3" idx="0"/>
            <a:endCxn id="138" idx="0"/>
          </p:cNvCxnSpPr>
          <p:nvPr/>
        </p:nvCxnSpPr>
        <p:spPr>
          <a:xfrm rot="5400000" flipH="1" flipV="1">
            <a:off x="6036637" y="-3695243"/>
            <a:ext cx="1" cy="8506560"/>
          </a:xfrm>
          <a:prstGeom prst="bentConnector3">
            <a:avLst>
              <a:gd name="adj1" fmla="val 22860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ACC276E-2E37-4E74-BBDB-7541DEBA99C7}"/>
              </a:ext>
            </a:extLst>
          </p:cNvPr>
          <p:cNvSpPr txBox="1"/>
          <p:nvPr/>
        </p:nvSpPr>
        <p:spPr>
          <a:xfrm>
            <a:off x="5456010" y="-20753"/>
            <a:ext cx="12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流失风险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F0E55BF-507D-4585-A76B-D823E317AE7A}"/>
              </a:ext>
            </a:extLst>
          </p:cNvPr>
          <p:cNvSpPr txBox="1"/>
          <p:nvPr/>
        </p:nvSpPr>
        <p:spPr>
          <a:xfrm>
            <a:off x="972398" y="677949"/>
            <a:ext cx="161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离网预测模块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D52D562-7B07-46CE-9B60-F80C767FBF0E}"/>
              </a:ext>
            </a:extLst>
          </p:cNvPr>
          <p:cNvSpPr txBox="1"/>
          <p:nvPr/>
        </p:nvSpPr>
        <p:spPr>
          <a:xfrm>
            <a:off x="9489749" y="639503"/>
            <a:ext cx="156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用户干预模块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20BF7B2-6739-4C9D-B712-28730619EE67}"/>
              </a:ext>
            </a:extLst>
          </p:cNvPr>
          <p:cNvGrpSpPr/>
          <p:nvPr/>
        </p:nvGrpSpPr>
        <p:grpSpPr>
          <a:xfrm>
            <a:off x="5301877" y="6262510"/>
            <a:ext cx="1359617" cy="544606"/>
            <a:chOff x="1309077" y="2549045"/>
            <a:chExt cx="1359617" cy="544606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053D6CF-4613-4D83-915F-2C5ED919A8B2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246B667-FA77-46D7-987C-C89BD5644265}"/>
                </a:ext>
              </a:extLst>
            </p:cNvPr>
            <p:cNvSpPr txBox="1"/>
            <p:nvPr/>
          </p:nvSpPr>
          <p:spPr>
            <a:xfrm>
              <a:off x="1309077" y="2576257"/>
              <a:ext cx="1349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企业</a:t>
              </a:r>
            </a:p>
          </p:txBody>
        </p:sp>
      </p:grp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C5885CB3-4543-45C3-97EB-01DCC3751891}"/>
              </a:ext>
            </a:extLst>
          </p:cNvPr>
          <p:cNvCxnSpPr>
            <a:cxnSpLocks/>
            <a:stCxn id="3" idx="2"/>
            <a:endCxn id="93" idx="0"/>
          </p:cNvCxnSpPr>
          <p:nvPr/>
        </p:nvCxnSpPr>
        <p:spPr>
          <a:xfrm rot="16200000" flipH="1">
            <a:off x="3657883" y="3917804"/>
            <a:ext cx="470179" cy="4219231"/>
          </a:xfrm>
          <a:prstGeom prst="bentConnector3">
            <a:avLst>
              <a:gd name="adj1" fmla="val 678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54070D-ADEE-4B92-B0B4-4E2F37AD4ED5}"/>
              </a:ext>
            </a:extLst>
          </p:cNvPr>
          <p:cNvCxnSpPr>
            <a:cxnSpLocks/>
            <a:stCxn id="137" idx="2"/>
            <a:endCxn id="93" idx="0"/>
          </p:cNvCxnSpPr>
          <p:nvPr/>
        </p:nvCxnSpPr>
        <p:spPr>
          <a:xfrm>
            <a:off x="6002587" y="5792331"/>
            <a:ext cx="1" cy="4701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D2561996-8693-4772-92C9-EECD3CAA9A24}"/>
              </a:ext>
            </a:extLst>
          </p:cNvPr>
          <p:cNvCxnSpPr>
            <a:cxnSpLocks/>
            <a:stCxn id="138" idx="2"/>
            <a:endCxn id="93" idx="0"/>
          </p:cNvCxnSpPr>
          <p:nvPr/>
        </p:nvCxnSpPr>
        <p:spPr>
          <a:xfrm rot="5400000">
            <a:off x="7911164" y="3883757"/>
            <a:ext cx="470178" cy="4287329"/>
          </a:xfrm>
          <a:prstGeom prst="bentConnector3">
            <a:avLst>
              <a:gd name="adj1" fmla="val 6832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E1BC534-AFC1-42BD-8920-70AD9B63D412}"/>
              </a:ext>
            </a:extLst>
          </p:cNvPr>
          <p:cNvSpPr txBox="1"/>
          <p:nvPr/>
        </p:nvSpPr>
        <p:spPr>
          <a:xfrm>
            <a:off x="582429" y="5760527"/>
            <a:ext cx="129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3F5B2E0-18AE-4A12-B90A-5A5A077FAA08}"/>
              </a:ext>
            </a:extLst>
          </p:cNvPr>
          <p:cNvSpPr txBox="1"/>
          <p:nvPr/>
        </p:nvSpPr>
        <p:spPr>
          <a:xfrm>
            <a:off x="1773106" y="5765116"/>
            <a:ext cx="1183862" cy="38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流失风险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3A0D124-8837-4D42-B209-8F29A8B87D0C}"/>
              </a:ext>
            </a:extLst>
          </p:cNvPr>
          <p:cNvSpPr txBox="1"/>
          <p:nvPr/>
        </p:nvSpPr>
        <p:spPr>
          <a:xfrm>
            <a:off x="4757902" y="5772465"/>
            <a:ext cx="12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DA9D189-B0D6-4E08-BE0D-47A3E4DA56D4}"/>
              </a:ext>
            </a:extLst>
          </p:cNvPr>
          <p:cNvSpPr txBox="1"/>
          <p:nvPr/>
        </p:nvSpPr>
        <p:spPr>
          <a:xfrm>
            <a:off x="6014560" y="5756840"/>
            <a:ext cx="11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流失偏好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A4E33EF-577B-4F8E-85E7-A263CEEB6286}"/>
              </a:ext>
            </a:extLst>
          </p:cNvPr>
          <p:cNvSpPr txBox="1"/>
          <p:nvPr/>
        </p:nvSpPr>
        <p:spPr>
          <a:xfrm>
            <a:off x="8957607" y="5776512"/>
            <a:ext cx="155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Ⅲ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A331972-7423-4429-B482-4CF328667F3D}"/>
              </a:ext>
            </a:extLst>
          </p:cNvPr>
          <p:cNvSpPr txBox="1"/>
          <p:nvPr/>
        </p:nvSpPr>
        <p:spPr>
          <a:xfrm>
            <a:off x="10270383" y="5780843"/>
            <a:ext cx="155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挽留策略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68F1C4-A50B-4CAB-9471-BFF99ABFB687}"/>
              </a:ext>
            </a:extLst>
          </p:cNvPr>
          <p:cNvCxnSpPr>
            <a:cxnSpLocks/>
            <a:stCxn id="277" idx="2"/>
            <a:endCxn id="323" idx="0"/>
          </p:cNvCxnSpPr>
          <p:nvPr/>
        </p:nvCxnSpPr>
        <p:spPr>
          <a:xfrm>
            <a:off x="10235558" y="3399804"/>
            <a:ext cx="0" cy="39546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6D3E93F-BE1F-4822-9D4E-E993E40D70EF}"/>
              </a:ext>
            </a:extLst>
          </p:cNvPr>
          <p:cNvSpPr txBox="1"/>
          <p:nvPr/>
        </p:nvSpPr>
        <p:spPr>
          <a:xfrm>
            <a:off x="5173717" y="639504"/>
            <a:ext cx="161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偏好表征模块</a:t>
            </a:r>
          </a:p>
        </p:txBody>
      </p:sp>
    </p:spTree>
    <p:extLst>
      <p:ext uri="{BB962C8B-B14F-4D97-AF65-F5344CB8AC3E}">
        <p14:creationId xmlns:p14="http://schemas.microsoft.com/office/powerpoint/2010/main" val="33704683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vlcokpm">
      <a:majorFont>
        <a:latin typeface="Times New Roman" panose="020F0302020204030204"/>
        <a:ea typeface="宋体"/>
        <a:cs typeface=""/>
      </a:majorFont>
      <a:minorFont>
        <a:latin typeface="Times New Roman" panose="020F0502020204030204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94</Words>
  <Application>Microsoft Office PowerPoint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4</cp:revision>
  <dcterms:created xsi:type="dcterms:W3CDTF">2023-04-17T08:44:51Z</dcterms:created>
  <dcterms:modified xsi:type="dcterms:W3CDTF">2023-04-19T04:06:31Z</dcterms:modified>
</cp:coreProperties>
</file>