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2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900"/>
    <a:srgbClr val="B88800"/>
    <a:srgbClr val="FFC729"/>
    <a:srgbClr val="9AD426"/>
    <a:srgbClr val="FFD765"/>
    <a:srgbClr val="FFF7E0"/>
    <a:srgbClr val="BBE46A"/>
    <a:srgbClr val="F0F9DE"/>
    <a:srgbClr val="5793DB"/>
    <a:srgbClr val="E8F0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12897-7924-4F86-8114-1B5A4E2EA1C4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8C3E7-1D82-43B6-91D2-C8B8EB10E8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7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增加数据源</a:t>
            </a:r>
            <a:endParaRPr lang="en-US" altLang="zh-CN" dirty="0"/>
          </a:p>
          <a:p>
            <a:r>
              <a:rPr lang="zh-CN" altLang="en-US" dirty="0"/>
              <a:t>调整框之间间距</a:t>
            </a:r>
            <a:endParaRPr lang="en-US" altLang="zh-CN" dirty="0"/>
          </a:p>
          <a:p>
            <a:r>
              <a:rPr lang="zh-CN" altLang="en-US" dirty="0"/>
              <a:t>调小数据字号</a:t>
            </a:r>
            <a:endParaRPr lang="en-US" altLang="zh-CN" dirty="0"/>
          </a:p>
          <a:p>
            <a:r>
              <a:rPr lang="zh-CN" altLang="en-US" dirty="0"/>
              <a:t>调整功能和数据框的样式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增加饱和度</a:t>
            </a:r>
            <a:endParaRPr lang="en-US" altLang="zh-CN" dirty="0"/>
          </a:p>
          <a:p>
            <a:r>
              <a:rPr lang="zh-CN" altLang="en-US" dirty="0"/>
              <a:t>增加数据平台</a:t>
            </a:r>
            <a:endParaRPr lang="en-US" altLang="zh-CN" dirty="0"/>
          </a:p>
          <a:p>
            <a:r>
              <a:rPr lang="zh-CN" altLang="en-US" dirty="0"/>
              <a:t>输入输出框增加阴影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8C3E7-1D82-43B6-91D2-C8B8EB10E8E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488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7F3A-614A-47AA-A020-2D823F0CA135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FED0-B59D-4A47-932D-53E0B6BC6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73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7F3A-614A-47AA-A020-2D823F0CA135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FED0-B59D-4A47-932D-53E0B6BC6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78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7F3A-614A-47AA-A020-2D823F0CA135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FED0-B59D-4A47-932D-53E0B6BC6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010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7F3A-614A-47AA-A020-2D823F0CA135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FED0-B59D-4A47-932D-53E0B6BC6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80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7F3A-614A-47AA-A020-2D823F0CA135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FED0-B59D-4A47-932D-53E0B6BC6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80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7F3A-614A-47AA-A020-2D823F0CA135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FED0-B59D-4A47-932D-53E0B6BC6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11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7F3A-614A-47AA-A020-2D823F0CA135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FED0-B59D-4A47-932D-53E0B6BC6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152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7F3A-614A-47AA-A020-2D823F0CA135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FED0-B59D-4A47-932D-53E0B6BC6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003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7F3A-614A-47AA-A020-2D823F0CA135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FED0-B59D-4A47-932D-53E0B6BC6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215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7F3A-614A-47AA-A020-2D823F0CA135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FED0-B59D-4A47-932D-53E0B6BC6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002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7F3A-614A-47AA-A020-2D823F0CA135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FED0-B59D-4A47-932D-53E0B6BC6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759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47F3A-614A-47AA-A020-2D823F0CA135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CFED0-B59D-4A47-932D-53E0B6BC6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020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2B779310-E301-4577-B999-5E449F697D19}"/>
              </a:ext>
            </a:extLst>
          </p:cNvPr>
          <p:cNvCxnSpPr>
            <a:cxnSpLocks/>
            <a:stCxn id="3" idx="3"/>
            <a:endCxn id="137" idx="1"/>
          </p:cNvCxnSpPr>
          <p:nvPr/>
        </p:nvCxnSpPr>
        <p:spPr>
          <a:xfrm flipV="1">
            <a:off x="3078558" y="3255303"/>
            <a:ext cx="1174070" cy="78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C41591DE-AC63-46ED-B8E0-C979A24BE872}"/>
              </a:ext>
            </a:extLst>
          </p:cNvPr>
          <p:cNvCxnSpPr>
            <a:cxnSpLocks/>
            <a:stCxn id="137" idx="3"/>
            <a:endCxn id="138" idx="1"/>
          </p:cNvCxnSpPr>
          <p:nvPr/>
        </p:nvCxnSpPr>
        <p:spPr>
          <a:xfrm>
            <a:off x="7266251" y="3255303"/>
            <a:ext cx="1152258" cy="78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文本框 142">
            <a:extLst>
              <a:ext uri="{FF2B5EF4-FFF2-40B4-BE49-F238E27FC236}">
                <a16:creationId xmlns:a16="http://schemas.microsoft.com/office/drawing/2014/main" id="{4A7535E1-C64A-4B24-93A5-966D1EA102DF}"/>
              </a:ext>
            </a:extLst>
          </p:cNvPr>
          <p:cNvSpPr txBox="1"/>
          <p:nvPr/>
        </p:nvSpPr>
        <p:spPr>
          <a:xfrm>
            <a:off x="3008406" y="2883677"/>
            <a:ext cx="138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Times New Roman" panose="020F0502020204030204"/>
                <a:ea typeface="宋体"/>
                <a:cs typeface="+mn-ea"/>
                <a:sym typeface="+mn-lt"/>
              </a:rPr>
              <a:t>预离网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rPr>
              <a:t>用户</a:t>
            </a: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A796C6E4-5F99-4A81-B768-9812BBA82565}"/>
              </a:ext>
            </a:extLst>
          </p:cNvPr>
          <p:cNvSpPr txBox="1"/>
          <p:nvPr/>
        </p:nvSpPr>
        <p:spPr>
          <a:xfrm>
            <a:off x="7190520" y="2891658"/>
            <a:ext cx="140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rPr>
              <a:t>待干预用户</a:t>
            </a: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E474C0B6-8835-48F2-8E8B-BA3A498F29C2}"/>
              </a:ext>
            </a:extLst>
          </p:cNvPr>
          <p:cNvSpPr txBox="1"/>
          <p:nvPr/>
        </p:nvSpPr>
        <p:spPr>
          <a:xfrm>
            <a:off x="7318023" y="3225290"/>
            <a:ext cx="110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Times New Roman" panose="020F0502020204030204"/>
                <a:ea typeface="宋体"/>
                <a:cs typeface="+mn-ea"/>
                <a:sym typeface="+mn-lt"/>
              </a:rPr>
              <a:t>离网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rPr>
              <a:t>偏好</a:t>
            </a:r>
          </a:p>
        </p:txBody>
      </p: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4221BAE9-B960-4C98-8654-B41001A641E1}"/>
              </a:ext>
            </a:extLst>
          </p:cNvPr>
          <p:cNvGrpSpPr/>
          <p:nvPr/>
        </p:nvGrpSpPr>
        <p:grpSpPr>
          <a:xfrm>
            <a:off x="854095" y="1061613"/>
            <a:ext cx="2341965" cy="4403005"/>
            <a:chOff x="582429" y="558037"/>
            <a:chExt cx="2341965" cy="4403005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121ADF2-370E-4A33-A193-56F770D9482C}"/>
                </a:ext>
              </a:extLst>
            </p:cNvPr>
            <p:cNvSpPr/>
            <p:nvPr/>
          </p:nvSpPr>
          <p:spPr>
            <a:xfrm>
              <a:off x="621202" y="595492"/>
              <a:ext cx="2161919" cy="4338334"/>
            </a:xfrm>
            <a:prstGeom prst="rect">
              <a:avLst/>
            </a:prstGeom>
            <a:solidFill>
              <a:srgbClr val="FDEF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E018120-05C4-429E-9EFF-E62B37CFA805}"/>
                </a:ext>
              </a:extLst>
            </p:cNvPr>
            <p:cNvSpPr/>
            <p:nvPr/>
          </p:nvSpPr>
          <p:spPr>
            <a:xfrm>
              <a:off x="1126891" y="2078677"/>
              <a:ext cx="1317812" cy="544606"/>
            </a:xfrm>
            <a:prstGeom prst="rect">
              <a:avLst/>
            </a:prstGeom>
            <a:solidFill>
              <a:srgbClr val="F9A76F"/>
            </a:solidFill>
            <a:ln w="254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Times New Roman" panose="020F0502020204030204"/>
                <a:ea typeface="宋体"/>
                <a:cs typeface="+mn-ea"/>
                <a:sym typeface="+mn-lt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CFB07229-ACAC-41EA-B210-A72FFD880C90}"/>
                </a:ext>
              </a:extLst>
            </p:cNvPr>
            <p:cNvSpPr txBox="1"/>
            <p:nvPr/>
          </p:nvSpPr>
          <p:spPr>
            <a:xfrm>
              <a:off x="1108464" y="2166314"/>
              <a:ext cx="13497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F0502020204030204"/>
                  <a:ea typeface="宋体"/>
                  <a:cs typeface="+mn-ea"/>
                  <a:sym typeface="+mn-lt"/>
                </a:rPr>
                <a:t>数据分析</a:t>
              </a: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C4ED9661-F03B-4A21-BE09-3826F3968805}"/>
                </a:ext>
              </a:extLst>
            </p:cNvPr>
            <p:cNvGrpSpPr/>
            <p:nvPr/>
          </p:nvGrpSpPr>
          <p:grpSpPr>
            <a:xfrm>
              <a:off x="1078932" y="3168023"/>
              <a:ext cx="1365771" cy="544606"/>
              <a:chOff x="1078932" y="3153382"/>
              <a:chExt cx="1365771" cy="544606"/>
            </a:xfrm>
          </p:grpSpPr>
          <p:sp>
            <p:nvSpPr>
              <p:cNvPr id="188" name="矩形 187">
                <a:extLst>
                  <a:ext uri="{FF2B5EF4-FFF2-40B4-BE49-F238E27FC236}">
                    <a16:creationId xmlns:a16="http://schemas.microsoft.com/office/drawing/2014/main" id="{A4D5D81F-0ACD-4B51-ABED-69B048705AA1}"/>
                  </a:ext>
                </a:extLst>
              </p:cNvPr>
              <p:cNvSpPr/>
              <p:nvPr/>
            </p:nvSpPr>
            <p:spPr>
              <a:xfrm>
                <a:off x="1126891" y="3153382"/>
                <a:ext cx="1317812" cy="544606"/>
              </a:xfrm>
              <a:prstGeom prst="rect">
                <a:avLst/>
              </a:prstGeom>
              <a:solidFill>
                <a:srgbClr val="F9A76F"/>
              </a:solidFill>
              <a:ln w="254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latin typeface="Times New Roman" panose="020F0502020204030204"/>
                  <a:ea typeface="宋体"/>
                  <a:cs typeface="+mn-ea"/>
                  <a:sym typeface="+mn-lt"/>
                </a:endParaRPr>
              </a:p>
            </p:txBody>
          </p:sp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A50ED4A4-BE06-41D4-BB8D-6C0168FE49E1}"/>
                  </a:ext>
                </a:extLst>
              </p:cNvPr>
              <p:cNvSpPr txBox="1"/>
              <p:nvPr/>
            </p:nvSpPr>
            <p:spPr>
              <a:xfrm>
                <a:off x="1078932" y="3233046"/>
                <a:ext cx="13497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zh-CN" altLang="en-US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F0502020204030204"/>
                    <a:ea typeface="宋体"/>
                    <a:cs typeface="+mn-ea"/>
                    <a:sym typeface="+mn-lt"/>
                  </a:rPr>
                  <a:t>特征工程</a:t>
                </a:r>
              </a:p>
            </p:txBody>
          </p:sp>
        </p:grp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C4492933-7250-45DC-BF9C-3486E7418717}"/>
                </a:ext>
              </a:extLst>
            </p:cNvPr>
            <p:cNvSpPr/>
            <p:nvPr/>
          </p:nvSpPr>
          <p:spPr>
            <a:xfrm>
              <a:off x="1126891" y="989331"/>
              <a:ext cx="1317812" cy="544606"/>
            </a:xfrm>
            <a:prstGeom prst="rect">
              <a:avLst/>
            </a:prstGeom>
            <a:solidFill>
              <a:srgbClr val="F9A76F"/>
            </a:solidFill>
            <a:ln w="254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Times New Roman" panose="020F0502020204030204"/>
                <a:ea typeface="宋体"/>
                <a:cs typeface="+mn-ea"/>
                <a:sym typeface="+mn-lt"/>
              </a:endParaRPr>
            </a:p>
          </p:txBody>
        </p:sp>
        <p:sp>
          <p:nvSpPr>
            <p:cNvPr id="192" name="文本框 191">
              <a:extLst>
                <a:ext uri="{FF2B5EF4-FFF2-40B4-BE49-F238E27FC236}">
                  <a16:creationId xmlns:a16="http://schemas.microsoft.com/office/drawing/2014/main" id="{EADD9E79-B649-4343-878B-977EE133F8AB}"/>
                </a:ext>
              </a:extLst>
            </p:cNvPr>
            <p:cNvSpPr txBox="1"/>
            <p:nvPr/>
          </p:nvSpPr>
          <p:spPr>
            <a:xfrm>
              <a:off x="1092302" y="1073464"/>
              <a:ext cx="13497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F0502020204030204"/>
                  <a:ea typeface="宋体"/>
                  <a:cs typeface="+mn-ea"/>
                  <a:sym typeface="+mn-lt"/>
                </a:rPr>
                <a:t>数据预处理</a:t>
              </a:r>
            </a:p>
          </p:txBody>
        </p:sp>
        <p:grpSp>
          <p:nvGrpSpPr>
            <p:cNvPr id="193" name="组合 192">
              <a:extLst>
                <a:ext uri="{FF2B5EF4-FFF2-40B4-BE49-F238E27FC236}">
                  <a16:creationId xmlns:a16="http://schemas.microsoft.com/office/drawing/2014/main" id="{AB3E611E-BAEF-40EE-8FA7-3379F5E32EB2}"/>
                </a:ext>
              </a:extLst>
            </p:cNvPr>
            <p:cNvGrpSpPr/>
            <p:nvPr/>
          </p:nvGrpSpPr>
          <p:grpSpPr>
            <a:xfrm>
              <a:off x="1098213" y="4250742"/>
              <a:ext cx="1349785" cy="646331"/>
              <a:chOff x="1324069" y="2500078"/>
              <a:chExt cx="1349785" cy="646331"/>
            </a:xfrm>
          </p:grpSpPr>
          <p:sp>
            <p:nvSpPr>
              <p:cNvPr id="194" name="矩形 193">
                <a:extLst>
                  <a:ext uri="{FF2B5EF4-FFF2-40B4-BE49-F238E27FC236}">
                    <a16:creationId xmlns:a16="http://schemas.microsoft.com/office/drawing/2014/main" id="{548B3960-B629-40ED-AD62-908CA8485BCD}"/>
                  </a:ext>
                </a:extLst>
              </p:cNvPr>
              <p:cNvSpPr/>
              <p:nvPr/>
            </p:nvSpPr>
            <p:spPr>
              <a:xfrm>
                <a:off x="1350882" y="2549045"/>
                <a:ext cx="1317812" cy="544606"/>
              </a:xfrm>
              <a:prstGeom prst="rect">
                <a:avLst/>
              </a:prstGeom>
              <a:solidFill>
                <a:srgbClr val="F9A76F"/>
              </a:solidFill>
              <a:ln w="254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F0502020204030204"/>
                  <a:ea typeface="宋体"/>
                  <a:cs typeface="+mn-ea"/>
                  <a:sym typeface="+mn-lt"/>
                </a:endParaRPr>
              </a:p>
            </p:txBody>
          </p:sp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59D1316B-BA36-4BC5-9D0C-0047944FA8B6}"/>
                  </a:ext>
                </a:extLst>
              </p:cNvPr>
              <p:cNvSpPr txBox="1"/>
              <p:nvPr/>
            </p:nvSpPr>
            <p:spPr>
              <a:xfrm>
                <a:off x="1324069" y="2500078"/>
                <a:ext cx="13497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zh-CN" altLang="en-US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F0502020204030204"/>
                    <a:ea typeface="宋体"/>
                    <a:cs typeface="+mn-ea"/>
                    <a:sym typeface="+mn-lt"/>
                  </a:rPr>
                  <a:t>离网预测</a:t>
                </a:r>
                <a:endParaRPr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F0502020204030204"/>
                  <a:ea typeface="宋体"/>
                  <a:cs typeface="+mn-ea"/>
                  <a:sym typeface="+mn-lt"/>
                </a:endParaRPr>
              </a:p>
              <a:p>
                <a:pPr algn="ctr">
                  <a:defRPr/>
                </a:pPr>
                <a:r>
                  <a:rPr lang="zh-CN" altLang="en-US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F0502020204030204"/>
                    <a:ea typeface="宋体"/>
                    <a:cs typeface="+mn-ea"/>
                    <a:sym typeface="+mn-lt"/>
                  </a:rPr>
                  <a:t>模型</a:t>
                </a:r>
              </a:p>
            </p:txBody>
          </p:sp>
        </p:grp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F90E1B69-07A8-4F6D-863D-DE21D7E6811B}"/>
                </a:ext>
              </a:extLst>
            </p:cNvPr>
            <p:cNvCxnSpPr>
              <a:cxnSpLocks/>
              <a:stCxn id="191" idx="2"/>
              <a:endCxn id="13" idx="0"/>
            </p:cNvCxnSpPr>
            <p:nvPr/>
          </p:nvCxnSpPr>
          <p:spPr>
            <a:xfrm>
              <a:off x="1785797" y="1533937"/>
              <a:ext cx="0" cy="54474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259B8FA6-47CD-448B-B0A3-321F35E9B6A7}"/>
                </a:ext>
              </a:extLst>
            </p:cNvPr>
            <p:cNvCxnSpPr>
              <a:cxnSpLocks/>
              <a:stCxn id="13" idx="2"/>
              <a:endCxn id="188" idx="0"/>
            </p:cNvCxnSpPr>
            <p:nvPr/>
          </p:nvCxnSpPr>
          <p:spPr>
            <a:xfrm>
              <a:off x="1785797" y="2623283"/>
              <a:ext cx="0" cy="54474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067BF63E-8D17-4E46-BCE3-350D4300FA98}"/>
                </a:ext>
              </a:extLst>
            </p:cNvPr>
            <p:cNvCxnSpPr>
              <a:cxnSpLocks/>
              <a:stCxn id="188" idx="2"/>
              <a:endCxn id="194" idx="0"/>
            </p:cNvCxnSpPr>
            <p:nvPr/>
          </p:nvCxnSpPr>
          <p:spPr>
            <a:xfrm flipH="1">
              <a:off x="1783932" y="3712629"/>
              <a:ext cx="1865" cy="58708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6" name="文本框 205">
              <a:extLst>
                <a:ext uri="{FF2B5EF4-FFF2-40B4-BE49-F238E27FC236}">
                  <a16:creationId xmlns:a16="http://schemas.microsoft.com/office/drawing/2014/main" id="{709F65F1-5C2F-4A18-9D69-1FB4F9C8E300}"/>
                </a:ext>
              </a:extLst>
            </p:cNvPr>
            <p:cNvSpPr txBox="1"/>
            <p:nvPr/>
          </p:nvSpPr>
          <p:spPr>
            <a:xfrm>
              <a:off x="1781783" y="3822338"/>
              <a:ext cx="719985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1700" dirty="0">
                  <a:solidFill>
                    <a:prstClr val="black"/>
                  </a:solidFill>
                  <a:latin typeface="Times New Roman" panose="020F0502020204030204"/>
                  <a:ea typeface="宋体"/>
                  <a:cs typeface="+mn-ea"/>
                  <a:sym typeface="+mn-lt"/>
                </a:rPr>
                <a:t>特征</a:t>
              </a:r>
            </a:p>
          </p:txBody>
        </p:sp>
        <p:sp>
          <p:nvSpPr>
            <p:cNvPr id="207" name="文本框 206">
              <a:extLst>
                <a:ext uri="{FF2B5EF4-FFF2-40B4-BE49-F238E27FC236}">
                  <a16:creationId xmlns:a16="http://schemas.microsoft.com/office/drawing/2014/main" id="{91E00257-D84D-4787-883E-7A5DC738A4AE}"/>
                </a:ext>
              </a:extLst>
            </p:cNvPr>
            <p:cNvSpPr txBox="1"/>
            <p:nvPr/>
          </p:nvSpPr>
          <p:spPr>
            <a:xfrm>
              <a:off x="1746748" y="2729409"/>
              <a:ext cx="1157199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1700" dirty="0">
                  <a:solidFill>
                    <a:prstClr val="black"/>
                  </a:solidFill>
                  <a:latin typeface="Times New Roman" panose="020F0502020204030204"/>
                  <a:ea typeface="宋体"/>
                  <a:cs typeface="+mn-ea"/>
                  <a:sym typeface="+mn-lt"/>
                </a:rPr>
                <a:t>分析结果</a:t>
              </a:r>
            </a:p>
          </p:txBody>
        </p:sp>
        <p:sp>
          <p:nvSpPr>
            <p:cNvPr id="208" name="文本框 207">
              <a:extLst>
                <a:ext uri="{FF2B5EF4-FFF2-40B4-BE49-F238E27FC236}">
                  <a16:creationId xmlns:a16="http://schemas.microsoft.com/office/drawing/2014/main" id="{B753B52A-5D77-47E7-8FAC-6FD805DA8AE2}"/>
                </a:ext>
              </a:extLst>
            </p:cNvPr>
            <p:cNvSpPr txBox="1"/>
            <p:nvPr/>
          </p:nvSpPr>
          <p:spPr>
            <a:xfrm>
              <a:off x="1767195" y="1629268"/>
              <a:ext cx="1157199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1700" dirty="0">
                  <a:solidFill>
                    <a:prstClr val="black"/>
                  </a:solidFill>
                  <a:latin typeface="Times New Roman" panose="020F0502020204030204"/>
                  <a:ea typeface="宋体"/>
                  <a:cs typeface="+mn-ea"/>
                  <a:sym typeface="+mn-lt"/>
                </a:rPr>
                <a:t>清洗数据</a:t>
              </a:r>
            </a:p>
          </p:txBody>
        </p:sp>
        <p:cxnSp>
          <p:nvCxnSpPr>
            <p:cNvPr id="5" name="连接符: 肘形 4">
              <a:extLst>
                <a:ext uri="{FF2B5EF4-FFF2-40B4-BE49-F238E27FC236}">
                  <a16:creationId xmlns:a16="http://schemas.microsoft.com/office/drawing/2014/main" id="{6E106492-8D10-455A-9C33-EB00CEDA301A}"/>
                </a:ext>
              </a:extLst>
            </p:cNvPr>
            <p:cNvCxnSpPr>
              <a:cxnSpLocks/>
              <a:stCxn id="191" idx="1"/>
              <a:endCxn id="188" idx="1"/>
            </p:cNvCxnSpPr>
            <p:nvPr/>
          </p:nvCxnSpPr>
          <p:spPr>
            <a:xfrm rot="10800000" flipV="1">
              <a:off x="1126891" y="1261634"/>
              <a:ext cx="12700" cy="2178692"/>
            </a:xfrm>
            <a:prstGeom prst="bentConnector3">
              <a:avLst>
                <a:gd name="adj1" fmla="val 315652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1" name="文本框 210">
              <a:extLst>
                <a:ext uri="{FF2B5EF4-FFF2-40B4-BE49-F238E27FC236}">
                  <a16:creationId xmlns:a16="http://schemas.microsoft.com/office/drawing/2014/main" id="{48A812A7-A88F-4941-8713-F9C81721811F}"/>
                </a:ext>
              </a:extLst>
            </p:cNvPr>
            <p:cNvSpPr txBox="1"/>
            <p:nvPr/>
          </p:nvSpPr>
          <p:spPr>
            <a:xfrm>
              <a:off x="739928" y="1818695"/>
              <a:ext cx="307207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ea typeface="宋体"/>
                  <a:cs typeface="+mn-ea"/>
                  <a:sym typeface="+mn-lt"/>
                </a:rPr>
                <a:t>清洗</a:t>
              </a:r>
              <a:endPara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ea typeface="宋体"/>
                  <a:cs typeface="+mn-ea"/>
                  <a:sym typeface="+mn-lt"/>
                </a:rPr>
                <a:t>数</a:t>
              </a:r>
              <a:endPara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ea typeface="宋体"/>
                  <a:cs typeface="+mn-ea"/>
                  <a:sym typeface="+mn-lt"/>
                </a:rPr>
                <a:t>据</a:t>
              </a: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33A98E0-3AFC-4546-8E72-C1AE3CDFB6B4}"/>
                </a:ext>
              </a:extLst>
            </p:cNvPr>
            <p:cNvSpPr/>
            <p:nvPr/>
          </p:nvSpPr>
          <p:spPr>
            <a:xfrm>
              <a:off x="582429" y="558037"/>
              <a:ext cx="2224463" cy="4403005"/>
            </a:xfrm>
            <a:prstGeom prst="rect">
              <a:avLst/>
            </a:prstGeom>
            <a:noFill/>
            <a:ln w="25400" cmpd="sng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endParaRPr>
            </a:p>
          </p:txBody>
        </p:sp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4F0E55BF-507D-4585-A76B-D823E317AE7A}"/>
                </a:ext>
              </a:extLst>
            </p:cNvPr>
            <p:cNvSpPr txBox="1"/>
            <p:nvPr/>
          </p:nvSpPr>
          <p:spPr>
            <a:xfrm>
              <a:off x="964478" y="597690"/>
              <a:ext cx="1613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ea typeface="宋体"/>
                  <a:cs typeface="+mn-ea"/>
                  <a:sym typeface="+mn-lt"/>
                </a:rPr>
                <a:t>离网预测模块</a:t>
              </a:r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720BF7B2-6739-4C9D-B712-28730619EE67}"/>
              </a:ext>
            </a:extLst>
          </p:cNvPr>
          <p:cNvGrpSpPr/>
          <p:nvPr/>
        </p:nvGrpSpPr>
        <p:grpSpPr>
          <a:xfrm>
            <a:off x="5082370" y="6127019"/>
            <a:ext cx="1349785" cy="465519"/>
            <a:chOff x="1327752" y="2533526"/>
            <a:chExt cx="1349785" cy="465519"/>
          </a:xfrm>
        </p:grpSpPr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3053D6CF-4613-4D83-915F-2C5ED919A8B2}"/>
                </a:ext>
              </a:extLst>
            </p:cNvPr>
            <p:cNvSpPr/>
            <p:nvPr/>
          </p:nvSpPr>
          <p:spPr>
            <a:xfrm>
              <a:off x="1350882" y="2549045"/>
              <a:ext cx="1317812" cy="45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5246B667-FA77-46D7-987C-C89BD5644265}"/>
                </a:ext>
              </a:extLst>
            </p:cNvPr>
            <p:cNvSpPr txBox="1"/>
            <p:nvPr/>
          </p:nvSpPr>
          <p:spPr>
            <a:xfrm>
              <a:off x="1327752" y="2533526"/>
              <a:ext cx="13497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ea typeface="宋体"/>
                  <a:cs typeface="+mn-ea"/>
                  <a:sym typeface="+mn-lt"/>
                </a:rPr>
                <a:t>企业</a:t>
              </a:r>
            </a:p>
          </p:txBody>
        </p:sp>
      </p:grp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C5885CB3-4543-45C3-97EB-01DCC3751891}"/>
              </a:ext>
            </a:extLst>
          </p:cNvPr>
          <p:cNvCxnSpPr>
            <a:cxnSpLocks/>
            <a:stCxn id="3" idx="2"/>
            <a:endCxn id="93" idx="0"/>
          </p:cNvCxnSpPr>
          <p:nvPr/>
        </p:nvCxnSpPr>
        <p:spPr>
          <a:xfrm rot="16200000" flipH="1">
            <a:off x="3526406" y="3904538"/>
            <a:ext cx="677920" cy="379807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054070D-ADEE-4B92-B0B4-4E2F37AD4ED5}"/>
              </a:ext>
            </a:extLst>
          </p:cNvPr>
          <p:cNvCxnSpPr>
            <a:cxnSpLocks/>
            <a:stCxn id="137" idx="2"/>
            <a:endCxn id="93" idx="0"/>
          </p:cNvCxnSpPr>
          <p:nvPr/>
        </p:nvCxnSpPr>
        <p:spPr>
          <a:xfrm>
            <a:off x="5759440" y="5448993"/>
            <a:ext cx="4966" cy="6935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连接符: 肘形 101">
            <a:extLst>
              <a:ext uri="{FF2B5EF4-FFF2-40B4-BE49-F238E27FC236}">
                <a16:creationId xmlns:a16="http://schemas.microsoft.com/office/drawing/2014/main" id="{D2561996-8693-4772-92C9-EECD3CAA9A24}"/>
              </a:ext>
            </a:extLst>
          </p:cNvPr>
          <p:cNvCxnSpPr>
            <a:cxnSpLocks/>
            <a:stCxn id="138" idx="2"/>
            <a:endCxn id="93" idx="0"/>
          </p:cNvCxnSpPr>
          <p:nvPr/>
        </p:nvCxnSpPr>
        <p:spPr>
          <a:xfrm rot="5400000">
            <a:off x="7308698" y="3920326"/>
            <a:ext cx="677921" cy="376650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9E1BC534-AFC1-42BD-8920-70AD9B63D412}"/>
              </a:ext>
            </a:extLst>
          </p:cNvPr>
          <p:cNvSpPr txBox="1"/>
          <p:nvPr/>
        </p:nvSpPr>
        <p:spPr>
          <a:xfrm>
            <a:off x="722620" y="5478159"/>
            <a:ext cx="1477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Times New Roman" panose="020F0502020204030204"/>
                <a:ea typeface="宋体"/>
                <a:cs typeface="+mn-ea"/>
                <a:sym typeface="+mn-lt"/>
              </a:rPr>
              <a:t>预离网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rPr>
              <a:t>用户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E3F5B2E0-18AE-4A12-B90A-5A5A077FAA08}"/>
              </a:ext>
            </a:extLst>
          </p:cNvPr>
          <p:cNvSpPr txBox="1"/>
          <p:nvPr/>
        </p:nvSpPr>
        <p:spPr>
          <a:xfrm>
            <a:off x="1891390" y="5471048"/>
            <a:ext cx="118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rPr>
              <a:t>离网风险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43A0D124-8837-4D42-B209-8F29A8B87D0C}"/>
              </a:ext>
            </a:extLst>
          </p:cNvPr>
          <p:cNvSpPr txBox="1"/>
          <p:nvPr/>
        </p:nvSpPr>
        <p:spPr>
          <a:xfrm>
            <a:off x="4494090" y="5461004"/>
            <a:ext cx="133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rPr>
              <a:t>待干预用户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2DA9D189-B0D6-4E08-BE0D-47A3E4DA56D4}"/>
              </a:ext>
            </a:extLst>
          </p:cNvPr>
          <p:cNvSpPr txBox="1"/>
          <p:nvPr/>
        </p:nvSpPr>
        <p:spPr>
          <a:xfrm>
            <a:off x="5717684" y="5445680"/>
            <a:ext cx="110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Times New Roman" panose="020F0502020204030204"/>
                <a:ea typeface="宋体"/>
                <a:cs typeface="+mn-ea"/>
                <a:sym typeface="+mn-lt"/>
              </a:rPr>
              <a:t>离网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rPr>
              <a:t>偏好</a:t>
            </a: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DA4E33EF-577B-4F8E-85E7-A263CEEB6286}"/>
              </a:ext>
            </a:extLst>
          </p:cNvPr>
          <p:cNvSpPr txBox="1"/>
          <p:nvPr/>
        </p:nvSpPr>
        <p:spPr>
          <a:xfrm>
            <a:off x="8533686" y="5455690"/>
            <a:ext cx="155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rPr>
              <a:t>干预用户</a:t>
            </a: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9A331972-7423-4429-B482-4CF328667F3D}"/>
              </a:ext>
            </a:extLst>
          </p:cNvPr>
          <p:cNvSpPr txBox="1"/>
          <p:nvPr/>
        </p:nvSpPr>
        <p:spPr>
          <a:xfrm>
            <a:off x="9464430" y="5445113"/>
            <a:ext cx="1101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rPr>
              <a:t>挽留策略</a:t>
            </a: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F7F5A746-6E72-4B9E-AEA5-26C6475584B7}"/>
              </a:ext>
            </a:extLst>
          </p:cNvPr>
          <p:cNvSpPr/>
          <p:nvPr/>
        </p:nvSpPr>
        <p:spPr>
          <a:xfrm>
            <a:off x="8458404" y="3420309"/>
            <a:ext cx="2130079" cy="1986962"/>
          </a:xfrm>
          <a:prstGeom prst="rect">
            <a:avLst/>
          </a:prstGeom>
          <a:solidFill>
            <a:srgbClr val="FFF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F0502020204030204"/>
              <a:ea typeface="宋体"/>
              <a:cs typeface="+mn-ea"/>
              <a:sym typeface="+mn-lt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96B786E9-57B5-40BC-BD5B-933D97BD8D6C}"/>
              </a:ext>
            </a:extLst>
          </p:cNvPr>
          <p:cNvSpPr/>
          <p:nvPr/>
        </p:nvSpPr>
        <p:spPr>
          <a:xfrm>
            <a:off x="8458404" y="1114507"/>
            <a:ext cx="2130079" cy="2156260"/>
          </a:xfrm>
          <a:prstGeom prst="rect">
            <a:avLst/>
          </a:prstGeom>
          <a:solidFill>
            <a:srgbClr val="F0F9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F0502020204030204"/>
              <a:ea typeface="宋体"/>
              <a:cs typeface="+mn-ea"/>
              <a:sym typeface="+mn-lt"/>
            </a:endParaRPr>
          </a:p>
        </p:txBody>
      </p:sp>
      <p:cxnSp>
        <p:nvCxnSpPr>
          <p:cNvPr id="327" name="连接符: 肘形 326">
            <a:extLst>
              <a:ext uri="{FF2B5EF4-FFF2-40B4-BE49-F238E27FC236}">
                <a16:creationId xmlns:a16="http://schemas.microsoft.com/office/drawing/2014/main" id="{7DD56F8D-B606-4530-9E04-AD389F481847}"/>
              </a:ext>
            </a:extLst>
          </p:cNvPr>
          <p:cNvCxnSpPr>
            <a:cxnSpLocks/>
            <a:stCxn id="320" idx="3"/>
            <a:endCxn id="323" idx="3"/>
          </p:cNvCxnSpPr>
          <p:nvPr/>
        </p:nvCxnSpPr>
        <p:spPr>
          <a:xfrm flipV="1">
            <a:off x="10218833" y="3943902"/>
            <a:ext cx="12700" cy="1089345"/>
          </a:xfrm>
          <a:prstGeom prst="bentConnector3">
            <a:avLst>
              <a:gd name="adj1" fmla="val 2165213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0" name="矩形 319">
            <a:extLst>
              <a:ext uri="{FF2B5EF4-FFF2-40B4-BE49-F238E27FC236}">
                <a16:creationId xmlns:a16="http://schemas.microsoft.com/office/drawing/2014/main" id="{BEF7CE4D-3C5A-4F78-9CA5-803E21E61D3D}"/>
              </a:ext>
            </a:extLst>
          </p:cNvPr>
          <p:cNvSpPr/>
          <p:nvPr/>
        </p:nvSpPr>
        <p:spPr>
          <a:xfrm>
            <a:off x="8901021" y="4760944"/>
            <a:ext cx="1317812" cy="544606"/>
          </a:xfrm>
          <a:prstGeom prst="rect">
            <a:avLst/>
          </a:prstGeom>
          <a:solidFill>
            <a:srgbClr val="FAB900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Times New Roman" panose="020F0502020204030204"/>
              <a:ea typeface="宋体"/>
              <a:cs typeface="+mn-ea"/>
              <a:sym typeface="+mn-lt"/>
            </a:endParaRPr>
          </a:p>
        </p:txBody>
      </p:sp>
      <p:sp>
        <p:nvSpPr>
          <p:cNvPr id="321" name="文本框 320">
            <a:extLst>
              <a:ext uri="{FF2B5EF4-FFF2-40B4-BE49-F238E27FC236}">
                <a16:creationId xmlns:a16="http://schemas.microsoft.com/office/drawing/2014/main" id="{C7F88F24-6E1F-4E4C-92A9-7F8E53645CC1}"/>
              </a:ext>
            </a:extLst>
          </p:cNvPr>
          <p:cNvSpPr txBox="1"/>
          <p:nvPr/>
        </p:nvSpPr>
        <p:spPr>
          <a:xfrm>
            <a:off x="8888282" y="4708319"/>
            <a:ext cx="1349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F0502020204030204"/>
                <a:ea typeface="宋体"/>
                <a:cs typeface="+mn-ea"/>
                <a:sym typeface="+mn-lt"/>
              </a:rPr>
              <a:t>策略匹配</a:t>
            </a:r>
            <a:endParaRPr lang="en-US" altLang="zh-C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F0502020204030204"/>
              <a:ea typeface="宋体"/>
              <a:cs typeface="+mn-ea"/>
              <a:sym typeface="+mn-lt"/>
            </a:endParaRPr>
          </a:p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F0502020204030204"/>
                <a:ea typeface="宋体"/>
                <a:cs typeface="+mn-ea"/>
                <a:sym typeface="+mn-lt"/>
              </a:rPr>
              <a:t>算法</a:t>
            </a:r>
          </a:p>
        </p:txBody>
      </p:sp>
      <p:sp>
        <p:nvSpPr>
          <p:cNvPr id="323" name="矩形 322">
            <a:extLst>
              <a:ext uri="{FF2B5EF4-FFF2-40B4-BE49-F238E27FC236}">
                <a16:creationId xmlns:a16="http://schemas.microsoft.com/office/drawing/2014/main" id="{83CC09ED-B5E1-4F31-8127-F1C7A2203A56}"/>
              </a:ext>
            </a:extLst>
          </p:cNvPr>
          <p:cNvSpPr/>
          <p:nvPr/>
        </p:nvSpPr>
        <p:spPr>
          <a:xfrm>
            <a:off x="8901021" y="3671599"/>
            <a:ext cx="1317812" cy="544606"/>
          </a:xfrm>
          <a:prstGeom prst="rect">
            <a:avLst/>
          </a:prstGeom>
          <a:solidFill>
            <a:srgbClr val="FAB900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F0502020204030204"/>
              <a:ea typeface="宋体"/>
              <a:cs typeface="+mn-ea"/>
              <a:sym typeface="+mn-lt"/>
            </a:endParaRPr>
          </a:p>
        </p:txBody>
      </p:sp>
      <p:sp>
        <p:nvSpPr>
          <p:cNvPr id="324" name="文本框 323">
            <a:extLst>
              <a:ext uri="{FF2B5EF4-FFF2-40B4-BE49-F238E27FC236}">
                <a16:creationId xmlns:a16="http://schemas.microsoft.com/office/drawing/2014/main" id="{4B9D0602-BCA3-4DD0-9985-BDCACDA1701E}"/>
              </a:ext>
            </a:extLst>
          </p:cNvPr>
          <p:cNvSpPr txBox="1"/>
          <p:nvPr/>
        </p:nvSpPr>
        <p:spPr>
          <a:xfrm>
            <a:off x="8870234" y="3736629"/>
            <a:ext cx="1349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F0502020204030204"/>
                <a:ea typeface="宋体"/>
                <a:cs typeface="+mn-ea"/>
                <a:sym typeface="+mn-lt"/>
              </a:rPr>
              <a:t>奖励模型</a:t>
            </a:r>
          </a:p>
        </p:txBody>
      </p:sp>
      <p:cxnSp>
        <p:nvCxnSpPr>
          <p:cNvPr id="326" name="连接符: 肘形 325">
            <a:extLst>
              <a:ext uri="{FF2B5EF4-FFF2-40B4-BE49-F238E27FC236}">
                <a16:creationId xmlns:a16="http://schemas.microsoft.com/office/drawing/2014/main" id="{D84DCEE4-AC2A-4CCC-9575-C6587806C909}"/>
              </a:ext>
            </a:extLst>
          </p:cNvPr>
          <p:cNvCxnSpPr>
            <a:cxnSpLocks/>
            <a:stCxn id="323" idx="1"/>
            <a:endCxn id="320" idx="1"/>
          </p:cNvCxnSpPr>
          <p:nvPr/>
        </p:nvCxnSpPr>
        <p:spPr>
          <a:xfrm rot="10800000" flipV="1">
            <a:off x="8901021" y="3943901"/>
            <a:ext cx="12700" cy="1089345"/>
          </a:xfrm>
          <a:prstGeom prst="bentConnector3">
            <a:avLst>
              <a:gd name="adj1" fmla="val 180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0" name="文本框 329">
            <a:extLst>
              <a:ext uri="{FF2B5EF4-FFF2-40B4-BE49-F238E27FC236}">
                <a16:creationId xmlns:a16="http://schemas.microsoft.com/office/drawing/2014/main" id="{DEB9FE9D-407D-45D8-814A-6374FA82C51B}"/>
              </a:ext>
            </a:extLst>
          </p:cNvPr>
          <p:cNvSpPr txBox="1"/>
          <p:nvPr/>
        </p:nvSpPr>
        <p:spPr>
          <a:xfrm>
            <a:off x="8594943" y="4173608"/>
            <a:ext cx="40758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1700" dirty="0">
                <a:solidFill>
                  <a:prstClr val="black"/>
                </a:solidFill>
                <a:latin typeface="Times New Roman" panose="020F0502020204030204"/>
                <a:ea typeface="宋体"/>
                <a:cs typeface="+mn-ea"/>
                <a:sym typeface="+mn-lt"/>
              </a:rPr>
              <a:t>奖</a:t>
            </a:r>
            <a:endParaRPr lang="en-US" altLang="zh-CN" sz="1700" dirty="0">
              <a:solidFill>
                <a:prstClr val="black"/>
              </a:solidFill>
              <a:latin typeface="Times New Roman" panose="020F0502020204030204"/>
              <a:ea typeface="宋体"/>
              <a:cs typeface="+mn-ea"/>
              <a:sym typeface="+mn-lt"/>
            </a:endParaRPr>
          </a:p>
          <a:p>
            <a:pPr>
              <a:defRPr/>
            </a:pPr>
            <a:r>
              <a:rPr lang="zh-CN" altLang="en-US" sz="1700" dirty="0">
                <a:solidFill>
                  <a:prstClr val="black"/>
                </a:solidFill>
                <a:latin typeface="Times New Roman" panose="020F0502020204030204"/>
                <a:ea typeface="宋体"/>
                <a:cs typeface="+mn-ea"/>
                <a:sym typeface="+mn-lt"/>
              </a:rPr>
              <a:t>励</a:t>
            </a:r>
          </a:p>
        </p:txBody>
      </p:sp>
      <p:sp>
        <p:nvSpPr>
          <p:cNvPr id="277" name="矩形 276">
            <a:extLst>
              <a:ext uri="{FF2B5EF4-FFF2-40B4-BE49-F238E27FC236}">
                <a16:creationId xmlns:a16="http://schemas.microsoft.com/office/drawing/2014/main" id="{77020072-B524-4B8D-AC98-E06C6FD0BFCA}"/>
              </a:ext>
            </a:extLst>
          </p:cNvPr>
          <p:cNvSpPr/>
          <p:nvPr/>
        </p:nvSpPr>
        <p:spPr>
          <a:xfrm>
            <a:off x="8901021" y="2582253"/>
            <a:ext cx="1317812" cy="544606"/>
          </a:xfrm>
          <a:prstGeom prst="rect">
            <a:avLst/>
          </a:prstGeom>
          <a:solidFill>
            <a:srgbClr val="9AD426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Times New Roman" panose="020F0502020204030204"/>
              <a:ea typeface="宋体"/>
              <a:cs typeface="+mn-ea"/>
              <a:sym typeface="+mn-lt"/>
            </a:endParaRPr>
          </a:p>
        </p:txBody>
      </p:sp>
      <p:sp>
        <p:nvSpPr>
          <p:cNvPr id="278" name="文本框 277">
            <a:extLst>
              <a:ext uri="{FF2B5EF4-FFF2-40B4-BE49-F238E27FC236}">
                <a16:creationId xmlns:a16="http://schemas.microsoft.com/office/drawing/2014/main" id="{3256FBAB-39DA-4EFB-8896-96EA94FBD14D}"/>
              </a:ext>
            </a:extLst>
          </p:cNvPr>
          <p:cNvSpPr txBox="1"/>
          <p:nvPr/>
        </p:nvSpPr>
        <p:spPr>
          <a:xfrm>
            <a:off x="8888282" y="2661127"/>
            <a:ext cx="1349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F0502020204030204"/>
                <a:ea typeface="宋体"/>
                <a:cs typeface="+mn-ea"/>
                <a:sym typeface="+mn-lt"/>
              </a:rPr>
              <a:t>奖励模型</a:t>
            </a:r>
          </a:p>
        </p:txBody>
      </p:sp>
      <p:cxnSp>
        <p:nvCxnSpPr>
          <p:cNvPr id="297" name="直接箭头连接符 296">
            <a:extLst>
              <a:ext uri="{FF2B5EF4-FFF2-40B4-BE49-F238E27FC236}">
                <a16:creationId xmlns:a16="http://schemas.microsoft.com/office/drawing/2014/main" id="{C0C27101-A82C-4798-BFC4-75C22D3E1460}"/>
              </a:ext>
            </a:extLst>
          </p:cNvPr>
          <p:cNvCxnSpPr>
            <a:cxnSpLocks/>
            <a:stCxn id="120" idx="2"/>
            <a:endCxn id="277" idx="0"/>
          </p:cNvCxnSpPr>
          <p:nvPr/>
        </p:nvCxnSpPr>
        <p:spPr>
          <a:xfrm>
            <a:off x="9559927" y="2037513"/>
            <a:ext cx="0" cy="5447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矩形 119">
            <a:extLst>
              <a:ext uri="{FF2B5EF4-FFF2-40B4-BE49-F238E27FC236}">
                <a16:creationId xmlns:a16="http://schemas.microsoft.com/office/drawing/2014/main" id="{D4DF521B-B503-4583-989A-CBC1278FB281}"/>
              </a:ext>
            </a:extLst>
          </p:cNvPr>
          <p:cNvSpPr/>
          <p:nvPr/>
        </p:nvSpPr>
        <p:spPr>
          <a:xfrm>
            <a:off x="8901021" y="1492907"/>
            <a:ext cx="1317812" cy="544606"/>
          </a:xfrm>
          <a:prstGeom prst="rect">
            <a:avLst/>
          </a:prstGeom>
          <a:solidFill>
            <a:srgbClr val="9AD426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F0502020204030204"/>
              <a:ea typeface="宋体"/>
              <a:cs typeface="+mn-ea"/>
              <a:sym typeface="+mn-lt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76133BC8-5DFC-4800-A9AE-83616AC6727C}"/>
              </a:ext>
            </a:extLst>
          </p:cNvPr>
          <p:cNvSpPr txBox="1"/>
          <p:nvPr/>
        </p:nvSpPr>
        <p:spPr>
          <a:xfrm>
            <a:off x="8868235" y="1567739"/>
            <a:ext cx="1349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F0502020204030204"/>
                <a:ea typeface="宋体"/>
                <a:cs typeface="+mn-ea"/>
                <a:sym typeface="+mn-lt"/>
              </a:rPr>
              <a:t>领域知识</a:t>
            </a:r>
          </a:p>
        </p:txBody>
      </p:sp>
      <p:cxnSp>
        <p:nvCxnSpPr>
          <p:cNvPr id="123" name="连接符: 肘形 122">
            <a:extLst>
              <a:ext uri="{FF2B5EF4-FFF2-40B4-BE49-F238E27FC236}">
                <a16:creationId xmlns:a16="http://schemas.microsoft.com/office/drawing/2014/main" id="{E8DD1593-EFCD-4CAD-B7C9-B77473EBADEF}"/>
              </a:ext>
            </a:extLst>
          </p:cNvPr>
          <p:cNvCxnSpPr>
            <a:cxnSpLocks/>
            <a:stCxn id="120" idx="1"/>
            <a:endCxn id="277" idx="1"/>
          </p:cNvCxnSpPr>
          <p:nvPr/>
        </p:nvCxnSpPr>
        <p:spPr>
          <a:xfrm rot="10800000" flipV="1">
            <a:off x="8901021" y="1765210"/>
            <a:ext cx="12700" cy="1089346"/>
          </a:xfrm>
          <a:prstGeom prst="bentConnector3">
            <a:avLst>
              <a:gd name="adj1" fmla="val 221739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连接符: 肘形 125">
            <a:extLst>
              <a:ext uri="{FF2B5EF4-FFF2-40B4-BE49-F238E27FC236}">
                <a16:creationId xmlns:a16="http://schemas.microsoft.com/office/drawing/2014/main" id="{A9E6BE29-85B9-44F9-967C-2C206C01A224}"/>
              </a:ext>
            </a:extLst>
          </p:cNvPr>
          <p:cNvCxnSpPr>
            <a:cxnSpLocks/>
            <a:stCxn id="120" idx="3"/>
            <a:endCxn id="277" idx="3"/>
          </p:cNvCxnSpPr>
          <p:nvPr/>
        </p:nvCxnSpPr>
        <p:spPr>
          <a:xfrm>
            <a:off x="10218833" y="1765210"/>
            <a:ext cx="12700" cy="1089346"/>
          </a:xfrm>
          <a:prstGeom prst="bentConnector3">
            <a:avLst>
              <a:gd name="adj1" fmla="val 211304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0877A827-818D-4911-8D5E-9F3C4516C4D0}"/>
              </a:ext>
            </a:extLst>
          </p:cNvPr>
          <p:cNvSpPr txBox="1"/>
          <p:nvPr/>
        </p:nvSpPr>
        <p:spPr>
          <a:xfrm>
            <a:off x="8552307" y="1724981"/>
            <a:ext cx="116277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1700" dirty="0">
                <a:solidFill>
                  <a:prstClr val="black"/>
                </a:solidFill>
                <a:latin typeface="Times New Roman" panose="020F0502020204030204"/>
                <a:ea typeface="宋体"/>
                <a:cs typeface="+mn-ea"/>
                <a:sym typeface="+mn-lt"/>
              </a:rPr>
              <a:t>离</a:t>
            </a:r>
            <a:endParaRPr lang="en-US" altLang="zh-CN" sz="1700" dirty="0">
              <a:solidFill>
                <a:prstClr val="black"/>
              </a:solidFill>
              <a:latin typeface="Times New Roman" panose="020F0502020204030204"/>
              <a:ea typeface="宋体"/>
              <a:cs typeface="+mn-ea"/>
              <a:sym typeface="+mn-lt"/>
            </a:endParaRPr>
          </a:p>
          <a:p>
            <a:pPr>
              <a:defRPr/>
            </a:pPr>
            <a:r>
              <a:rPr lang="zh-CN" altLang="en-US" sz="1700" dirty="0">
                <a:solidFill>
                  <a:prstClr val="black"/>
                </a:solidFill>
                <a:latin typeface="Times New Roman" panose="020F0502020204030204"/>
                <a:ea typeface="宋体"/>
                <a:cs typeface="+mn-ea"/>
                <a:sym typeface="+mn-lt"/>
              </a:rPr>
              <a:t>网</a:t>
            </a:r>
            <a:endParaRPr lang="en-US" altLang="zh-CN" sz="1700" dirty="0">
              <a:solidFill>
                <a:prstClr val="black"/>
              </a:solidFill>
              <a:latin typeface="Times New Roman" panose="020F0502020204030204"/>
              <a:ea typeface="宋体"/>
              <a:cs typeface="+mn-ea"/>
              <a:sym typeface="+mn-lt"/>
            </a:endParaRPr>
          </a:p>
          <a:p>
            <a:pPr>
              <a:defRPr/>
            </a:pPr>
            <a:r>
              <a:rPr lang="zh-CN" altLang="en-US" sz="1700" dirty="0">
                <a:solidFill>
                  <a:prstClr val="black"/>
                </a:solidFill>
                <a:latin typeface="Times New Roman" panose="020F0502020204030204"/>
                <a:ea typeface="宋体"/>
                <a:cs typeface="+mn-ea"/>
                <a:sym typeface="+mn-lt"/>
              </a:rPr>
              <a:t>原</a:t>
            </a:r>
            <a:endParaRPr lang="en-US" altLang="zh-CN" sz="1700" dirty="0">
              <a:solidFill>
                <a:prstClr val="black"/>
              </a:solidFill>
              <a:latin typeface="Times New Roman" panose="020F0502020204030204"/>
              <a:ea typeface="宋体"/>
              <a:cs typeface="+mn-ea"/>
              <a:sym typeface="+mn-lt"/>
            </a:endParaRPr>
          </a:p>
          <a:p>
            <a:pPr>
              <a:defRPr/>
            </a:pPr>
            <a:r>
              <a:rPr lang="zh-CN" altLang="en-US" sz="1700" dirty="0">
                <a:solidFill>
                  <a:prstClr val="black"/>
                </a:solidFill>
                <a:latin typeface="Times New Roman" panose="020F0502020204030204"/>
                <a:ea typeface="宋体"/>
                <a:cs typeface="+mn-ea"/>
                <a:sym typeface="+mn-lt"/>
              </a:rPr>
              <a:t>因</a:t>
            </a: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5436C452-208B-4A67-A0A0-5C0C7F12F3C3}"/>
              </a:ext>
            </a:extLst>
          </p:cNvPr>
          <p:cNvSpPr txBox="1"/>
          <p:nvPr/>
        </p:nvSpPr>
        <p:spPr>
          <a:xfrm>
            <a:off x="9021408" y="2086358"/>
            <a:ext cx="116277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1700" dirty="0">
                <a:solidFill>
                  <a:prstClr val="black"/>
                </a:solidFill>
                <a:latin typeface="Times New Roman" panose="020F0502020204030204"/>
                <a:ea typeface="宋体"/>
                <a:cs typeface="+mn-ea"/>
                <a:sym typeface="+mn-lt"/>
              </a:rPr>
              <a:t>先验分布</a:t>
            </a: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69959CAB-A725-4D4A-ACAF-707BDA62A390}"/>
              </a:ext>
            </a:extLst>
          </p:cNvPr>
          <p:cNvSpPr/>
          <p:nvPr/>
        </p:nvSpPr>
        <p:spPr>
          <a:xfrm>
            <a:off x="8418509" y="1061612"/>
            <a:ext cx="2224800" cy="4403005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F0502020204030204"/>
              <a:ea typeface="宋体"/>
              <a:cs typeface="+mn-ea"/>
              <a:sym typeface="+mn-lt"/>
            </a:endParaRPr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5D52D562-7B07-46CE-9B60-F80C767FBF0E}"/>
              </a:ext>
            </a:extLst>
          </p:cNvPr>
          <p:cNvSpPr txBox="1"/>
          <p:nvPr/>
        </p:nvSpPr>
        <p:spPr>
          <a:xfrm>
            <a:off x="8802459" y="1143079"/>
            <a:ext cx="1568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rPr>
              <a:t>用户干预模块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868F1C4-A50B-4CAB-9471-BFF99ABFB687}"/>
              </a:ext>
            </a:extLst>
          </p:cNvPr>
          <p:cNvCxnSpPr>
            <a:cxnSpLocks/>
            <a:stCxn id="277" idx="2"/>
            <a:endCxn id="323" idx="0"/>
          </p:cNvCxnSpPr>
          <p:nvPr/>
        </p:nvCxnSpPr>
        <p:spPr>
          <a:xfrm>
            <a:off x="9559927" y="3126859"/>
            <a:ext cx="0" cy="544740"/>
          </a:xfrm>
          <a:prstGeom prst="line">
            <a:avLst/>
          </a:prstGeom>
          <a:ln w="254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D5BCDD8E-6248-44C6-80B0-62F1982FE66F}"/>
              </a:ext>
            </a:extLst>
          </p:cNvPr>
          <p:cNvSpPr txBox="1"/>
          <p:nvPr/>
        </p:nvSpPr>
        <p:spPr>
          <a:xfrm>
            <a:off x="3064392" y="3251692"/>
            <a:ext cx="1298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rPr>
              <a:t>用户特征</a:t>
            </a:r>
          </a:p>
        </p:txBody>
      </p: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8F9B4FDD-CA0C-43CE-8CF9-885A4585B7D9}"/>
              </a:ext>
            </a:extLst>
          </p:cNvPr>
          <p:cNvGrpSpPr/>
          <p:nvPr/>
        </p:nvGrpSpPr>
        <p:grpSpPr>
          <a:xfrm>
            <a:off x="4252628" y="1061613"/>
            <a:ext cx="3029620" cy="4387380"/>
            <a:chOff x="3914702" y="558037"/>
            <a:chExt cx="3029620" cy="4387380"/>
          </a:xfrm>
        </p:grpSpPr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A2D4BBE5-32F4-4279-A0B2-E9463A1F9287}"/>
                </a:ext>
              </a:extLst>
            </p:cNvPr>
            <p:cNvSpPr/>
            <p:nvPr/>
          </p:nvSpPr>
          <p:spPr>
            <a:xfrm>
              <a:off x="3957446" y="595488"/>
              <a:ext cx="2949273" cy="4308207"/>
            </a:xfrm>
            <a:prstGeom prst="rect">
              <a:avLst/>
            </a:prstGeom>
            <a:solidFill>
              <a:srgbClr val="E8F0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endParaRPr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817563DC-F7E7-476F-918B-225DBAEF6C3C}"/>
                </a:ext>
              </a:extLst>
            </p:cNvPr>
            <p:cNvSpPr/>
            <p:nvPr/>
          </p:nvSpPr>
          <p:spPr>
            <a:xfrm>
              <a:off x="5493028" y="2078677"/>
              <a:ext cx="1317812" cy="544606"/>
            </a:xfrm>
            <a:prstGeom prst="rect">
              <a:avLst/>
            </a:prstGeom>
            <a:solidFill>
              <a:srgbClr val="5793DB"/>
            </a:solidFill>
            <a:ln w="254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Times New Roman" panose="020F0502020204030204"/>
                <a:ea typeface="宋体"/>
                <a:cs typeface="+mn-ea"/>
                <a:sym typeface="+mn-lt"/>
              </a:endParaRPr>
            </a:p>
          </p:txBody>
        </p:sp>
        <p:sp>
          <p:nvSpPr>
            <p:cNvPr id="177" name="文本框 176">
              <a:extLst>
                <a:ext uri="{FF2B5EF4-FFF2-40B4-BE49-F238E27FC236}">
                  <a16:creationId xmlns:a16="http://schemas.microsoft.com/office/drawing/2014/main" id="{23802B64-C432-4EB8-99B9-D11C4B311646}"/>
                </a:ext>
              </a:extLst>
            </p:cNvPr>
            <p:cNvSpPr txBox="1"/>
            <p:nvPr/>
          </p:nvSpPr>
          <p:spPr>
            <a:xfrm>
              <a:off x="5491543" y="2023035"/>
              <a:ext cx="1349785" cy="646331"/>
            </a:xfrm>
            <a:prstGeom prst="rect">
              <a:avLst/>
            </a:prstGeom>
            <a:noFill/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b="0" i="0" u="none" strike="noStrike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F0502020204030204"/>
                  <a:ea typeface="宋体"/>
                  <a:cs typeface="+mn-ea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>
                <a:defRPr/>
              </a:pPr>
              <a:r>
                <a:rPr lang="zh-CN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+mn-lt"/>
                </a:rPr>
                <a:t>离网原因</a:t>
              </a:r>
              <a:endPara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lt"/>
              </a:endParaRPr>
            </a:p>
            <a:p>
              <a:pPr>
                <a:defRPr/>
              </a:pPr>
              <a:r>
                <a:rPr lang="zh-CN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+mn-lt"/>
                </a:rPr>
                <a:t>选择</a:t>
              </a:r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6B0F8E1D-EC2D-4814-A99F-316412C5DC09}"/>
                </a:ext>
              </a:extLst>
            </p:cNvPr>
            <p:cNvSpPr/>
            <p:nvPr/>
          </p:nvSpPr>
          <p:spPr>
            <a:xfrm>
              <a:off x="4061946" y="3168023"/>
              <a:ext cx="1317812" cy="544606"/>
            </a:xfrm>
            <a:prstGeom prst="rect">
              <a:avLst/>
            </a:prstGeom>
            <a:solidFill>
              <a:srgbClr val="5793DB"/>
            </a:solidFill>
            <a:ln w="254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Times New Roman" panose="020F0502020204030204"/>
                <a:ea typeface="宋体"/>
                <a:cs typeface="+mn-ea"/>
                <a:sym typeface="+mn-lt"/>
              </a:endParaRPr>
            </a:p>
          </p:txBody>
        </p:sp>
        <p:sp>
          <p:nvSpPr>
            <p:cNvPr id="286" name="矩形 285">
              <a:extLst>
                <a:ext uri="{FF2B5EF4-FFF2-40B4-BE49-F238E27FC236}">
                  <a16:creationId xmlns:a16="http://schemas.microsoft.com/office/drawing/2014/main" id="{B80CDF2B-9FCD-4CD0-89F1-690025B7A2E2}"/>
                </a:ext>
              </a:extLst>
            </p:cNvPr>
            <p:cNvSpPr/>
            <p:nvPr/>
          </p:nvSpPr>
          <p:spPr>
            <a:xfrm>
              <a:off x="4731831" y="4257368"/>
              <a:ext cx="1317812" cy="544606"/>
            </a:xfrm>
            <a:prstGeom prst="rect">
              <a:avLst/>
            </a:prstGeom>
            <a:solidFill>
              <a:srgbClr val="5793DB"/>
            </a:solidFill>
            <a:ln w="254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Times New Roman" panose="020F0502020204030204"/>
                <a:ea typeface="宋体"/>
                <a:cs typeface="+mn-ea"/>
                <a:sym typeface="+mn-lt"/>
              </a:endParaRPr>
            </a:p>
          </p:txBody>
        </p:sp>
        <p:sp>
          <p:nvSpPr>
            <p:cNvPr id="287" name="文本框 286">
              <a:extLst>
                <a:ext uri="{FF2B5EF4-FFF2-40B4-BE49-F238E27FC236}">
                  <a16:creationId xmlns:a16="http://schemas.microsoft.com/office/drawing/2014/main" id="{DCC417F0-42B0-4F82-87B7-8B19BD1BF9B1}"/>
                </a:ext>
              </a:extLst>
            </p:cNvPr>
            <p:cNvSpPr txBox="1"/>
            <p:nvPr/>
          </p:nvSpPr>
          <p:spPr>
            <a:xfrm>
              <a:off x="4717315" y="4195493"/>
              <a:ext cx="1349785" cy="646331"/>
            </a:xfrm>
            <a:prstGeom prst="rect">
              <a:avLst/>
            </a:prstGeom>
            <a:noFill/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b="0" i="0" u="none" strike="noStrike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F0502020204030204"/>
                  <a:ea typeface="宋体"/>
                  <a:cs typeface="+mn-ea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>
                <a:defRPr/>
              </a:pPr>
              <a:r>
                <a:rPr lang="zh-CN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+mn-lt"/>
                </a:rPr>
                <a:t>离网偏好</a:t>
              </a:r>
              <a:endPara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lt"/>
              </a:endParaRPr>
            </a:p>
            <a:p>
              <a:pPr>
                <a:defRPr/>
              </a:pPr>
              <a:r>
                <a:rPr lang="zh-CN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+mn-lt"/>
                </a:rPr>
                <a:t>表征</a:t>
              </a:r>
              <a:endPara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lt"/>
              </a:endParaRPr>
            </a:p>
          </p:txBody>
        </p:sp>
        <p:sp>
          <p:nvSpPr>
            <p:cNvPr id="292" name="矩形 291">
              <a:extLst>
                <a:ext uri="{FF2B5EF4-FFF2-40B4-BE49-F238E27FC236}">
                  <a16:creationId xmlns:a16="http://schemas.microsoft.com/office/drawing/2014/main" id="{91237B66-234B-4176-ABCA-C78C91AA6A6D}"/>
                </a:ext>
              </a:extLst>
            </p:cNvPr>
            <p:cNvSpPr/>
            <p:nvPr/>
          </p:nvSpPr>
          <p:spPr>
            <a:xfrm>
              <a:off x="4776002" y="989331"/>
              <a:ext cx="1317812" cy="544606"/>
            </a:xfrm>
            <a:prstGeom prst="rect">
              <a:avLst/>
            </a:prstGeom>
            <a:solidFill>
              <a:srgbClr val="5793DB"/>
            </a:solidFill>
            <a:ln w="254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endParaRPr>
            </a:p>
          </p:txBody>
        </p:sp>
        <p:sp>
          <p:nvSpPr>
            <p:cNvPr id="293" name="文本框 292">
              <a:extLst>
                <a:ext uri="{FF2B5EF4-FFF2-40B4-BE49-F238E27FC236}">
                  <a16:creationId xmlns:a16="http://schemas.microsoft.com/office/drawing/2014/main" id="{56617B8C-F357-4B9D-B75A-74B36FEBFCBB}"/>
                </a:ext>
              </a:extLst>
            </p:cNvPr>
            <p:cNvSpPr txBox="1"/>
            <p:nvPr/>
          </p:nvSpPr>
          <p:spPr>
            <a:xfrm>
              <a:off x="4760015" y="1068932"/>
              <a:ext cx="13497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zh-CN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F0502020204030204"/>
                  <a:ea typeface="宋体"/>
                  <a:cs typeface="+mn-ea"/>
                  <a:sym typeface="+mn-lt"/>
                </a:rPr>
                <a:t>数据分析</a:t>
              </a:r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7E16BC36-000E-4744-BAE8-2DCF921834BB}"/>
                </a:ext>
              </a:extLst>
            </p:cNvPr>
            <p:cNvCxnSpPr>
              <a:cxnSpLocks/>
              <a:stCxn id="292" idx="2"/>
              <a:endCxn id="182" idx="0"/>
            </p:cNvCxnSpPr>
            <p:nvPr/>
          </p:nvCxnSpPr>
          <p:spPr>
            <a:xfrm flipH="1">
              <a:off x="4720852" y="1533937"/>
              <a:ext cx="714056" cy="163408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直接箭头连接符 209">
              <a:extLst>
                <a:ext uri="{FF2B5EF4-FFF2-40B4-BE49-F238E27FC236}">
                  <a16:creationId xmlns:a16="http://schemas.microsoft.com/office/drawing/2014/main" id="{14950B08-3A0E-48A4-AC0A-DF49BAEEFBE2}"/>
                </a:ext>
              </a:extLst>
            </p:cNvPr>
            <p:cNvCxnSpPr>
              <a:cxnSpLocks/>
              <a:stCxn id="292" idx="2"/>
              <a:endCxn id="176" idx="0"/>
            </p:cNvCxnSpPr>
            <p:nvPr/>
          </p:nvCxnSpPr>
          <p:spPr>
            <a:xfrm>
              <a:off x="5434908" y="1533937"/>
              <a:ext cx="717026" cy="54474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直接箭头连接符 213">
              <a:extLst>
                <a:ext uri="{FF2B5EF4-FFF2-40B4-BE49-F238E27FC236}">
                  <a16:creationId xmlns:a16="http://schemas.microsoft.com/office/drawing/2014/main" id="{DF4CC78A-955A-4E94-8952-E422A787BBD7}"/>
                </a:ext>
              </a:extLst>
            </p:cNvPr>
            <p:cNvCxnSpPr>
              <a:cxnSpLocks/>
              <a:stCxn id="182" idx="2"/>
              <a:endCxn id="286" idx="0"/>
            </p:cNvCxnSpPr>
            <p:nvPr/>
          </p:nvCxnSpPr>
          <p:spPr>
            <a:xfrm>
              <a:off x="4720852" y="3712629"/>
              <a:ext cx="669885" cy="54473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直接箭头连接符 216">
              <a:extLst>
                <a:ext uri="{FF2B5EF4-FFF2-40B4-BE49-F238E27FC236}">
                  <a16:creationId xmlns:a16="http://schemas.microsoft.com/office/drawing/2014/main" id="{7E9A95B7-78EC-48A1-A9AF-F0233AEE6EC2}"/>
                </a:ext>
              </a:extLst>
            </p:cNvPr>
            <p:cNvCxnSpPr>
              <a:cxnSpLocks/>
              <a:stCxn id="176" idx="2"/>
              <a:endCxn id="286" idx="0"/>
            </p:cNvCxnSpPr>
            <p:nvPr/>
          </p:nvCxnSpPr>
          <p:spPr>
            <a:xfrm flipH="1">
              <a:off x="5390737" y="2623283"/>
              <a:ext cx="761197" cy="163408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2" name="文本框 211">
              <a:extLst>
                <a:ext uri="{FF2B5EF4-FFF2-40B4-BE49-F238E27FC236}">
                  <a16:creationId xmlns:a16="http://schemas.microsoft.com/office/drawing/2014/main" id="{D84E5FFA-5B89-449F-8713-AC638D84264E}"/>
                </a:ext>
              </a:extLst>
            </p:cNvPr>
            <p:cNvSpPr txBox="1"/>
            <p:nvPr/>
          </p:nvSpPr>
          <p:spPr>
            <a:xfrm>
              <a:off x="5787123" y="1577281"/>
              <a:ext cx="1157199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1700" dirty="0">
                  <a:solidFill>
                    <a:prstClr val="black"/>
                  </a:solidFill>
                  <a:latin typeface="Times New Roman" panose="020F0502020204030204"/>
                  <a:ea typeface="宋体"/>
                  <a:cs typeface="+mn-ea"/>
                  <a:sym typeface="+mn-lt"/>
                </a:rPr>
                <a:t>分析结果</a:t>
              </a:r>
            </a:p>
          </p:txBody>
        </p:sp>
        <p:sp>
          <p:nvSpPr>
            <p:cNvPr id="215" name="文本框 214">
              <a:extLst>
                <a:ext uri="{FF2B5EF4-FFF2-40B4-BE49-F238E27FC236}">
                  <a16:creationId xmlns:a16="http://schemas.microsoft.com/office/drawing/2014/main" id="{7895345B-DB9A-4370-BCF9-09734C552055}"/>
                </a:ext>
              </a:extLst>
            </p:cNvPr>
            <p:cNvSpPr txBox="1"/>
            <p:nvPr/>
          </p:nvSpPr>
          <p:spPr>
            <a:xfrm>
              <a:off x="4118933" y="2070332"/>
              <a:ext cx="1157199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1700" dirty="0">
                  <a:solidFill>
                    <a:prstClr val="black"/>
                  </a:solidFill>
                  <a:latin typeface="Times New Roman" panose="020F0502020204030204"/>
                  <a:ea typeface="宋体"/>
                  <a:cs typeface="+mn-ea"/>
                  <a:sym typeface="+mn-lt"/>
                </a:rPr>
                <a:t>分析结果</a:t>
              </a:r>
            </a:p>
          </p:txBody>
        </p:sp>
        <p:sp>
          <p:nvSpPr>
            <p:cNvPr id="218" name="文本框 217">
              <a:extLst>
                <a:ext uri="{FF2B5EF4-FFF2-40B4-BE49-F238E27FC236}">
                  <a16:creationId xmlns:a16="http://schemas.microsoft.com/office/drawing/2014/main" id="{E7C0A18E-6064-41A8-A532-5E9C42BB0F99}"/>
                </a:ext>
              </a:extLst>
            </p:cNvPr>
            <p:cNvSpPr txBox="1"/>
            <p:nvPr/>
          </p:nvSpPr>
          <p:spPr>
            <a:xfrm>
              <a:off x="4013578" y="3837696"/>
              <a:ext cx="1157199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1700" dirty="0">
                  <a:solidFill>
                    <a:prstClr val="black"/>
                  </a:solidFill>
                  <a:latin typeface="Times New Roman" panose="020F0502020204030204"/>
                  <a:ea typeface="宋体"/>
                  <a:cs typeface="+mn-ea"/>
                  <a:sym typeface="+mn-lt"/>
                </a:rPr>
                <a:t>偏好特征</a:t>
              </a:r>
            </a:p>
          </p:txBody>
        </p:sp>
        <p:sp>
          <p:nvSpPr>
            <p:cNvPr id="300" name="文本框 299">
              <a:extLst>
                <a:ext uri="{FF2B5EF4-FFF2-40B4-BE49-F238E27FC236}">
                  <a16:creationId xmlns:a16="http://schemas.microsoft.com/office/drawing/2014/main" id="{4C8AB21C-6C8F-4D92-BB28-9CCD57B4EB98}"/>
                </a:ext>
              </a:extLst>
            </p:cNvPr>
            <p:cNvSpPr txBox="1"/>
            <p:nvPr/>
          </p:nvSpPr>
          <p:spPr>
            <a:xfrm>
              <a:off x="5724349" y="3274490"/>
              <a:ext cx="1157199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1700" dirty="0">
                  <a:solidFill>
                    <a:prstClr val="black"/>
                  </a:solidFill>
                  <a:latin typeface="Times New Roman" panose="020F0502020204030204"/>
                  <a:ea typeface="宋体"/>
                  <a:cs typeface="+mn-ea"/>
                  <a:sym typeface="+mn-lt"/>
                </a:rPr>
                <a:t>离网原因</a:t>
              </a: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020B68A0-41DC-44A4-8CF2-DB90BA9C27EC}"/>
                </a:ext>
              </a:extLst>
            </p:cNvPr>
            <p:cNvSpPr/>
            <p:nvPr/>
          </p:nvSpPr>
          <p:spPr>
            <a:xfrm>
              <a:off x="3914702" y="558037"/>
              <a:ext cx="3013623" cy="4387380"/>
            </a:xfrm>
            <a:prstGeom prst="rect">
              <a:avLst/>
            </a:prstGeom>
            <a:noFill/>
            <a:ln w="25400" cmpd="sng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endParaRPr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B0B17DEF-681C-43F2-91F5-007A69A41B0D}"/>
                </a:ext>
              </a:extLst>
            </p:cNvPr>
            <p:cNvCxnSpPr>
              <a:cxnSpLocks/>
              <a:stCxn id="176" idx="1"/>
              <a:endCxn id="182" idx="0"/>
            </p:cNvCxnSpPr>
            <p:nvPr/>
          </p:nvCxnSpPr>
          <p:spPr>
            <a:xfrm flipH="1">
              <a:off x="4720852" y="2350980"/>
              <a:ext cx="772176" cy="81704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B7C898EB-35C8-4059-B46E-3969D135EE38}"/>
                </a:ext>
              </a:extLst>
            </p:cNvPr>
            <p:cNvSpPr txBox="1"/>
            <p:nvPr/>
          </p:nvSpPr>
          <p:spPr>
            <a:xfrm>
              <a:off x="4993171" y="2696578"/>
              <a:ext cx="1157199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1700" dirty="0">
                  <a:solidFill>
                    <a:prstClr val="black"/>
                  </a:solidFill>
                  <a:latin typeface="Times New Roman" panose="020F0502020204030204"/>
                  <a:ea typeface="宋体"/>
                  <a:cs typeface="+mn-ea"/>
                  <a:sym typeface="+mn-lt"/>
                </a:rPr>
                <a:t>离网原因</a:t>
              </a:r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06D3E93F-BE1F-4822-9D4E-E993E40D70EF}"/>
                </a:ext>
              </a:extLst>
            </p:cNvPr>
            <p:cNvSpPr txBox="1"/>
            <p:nvPr/>
          </p:nvSpPr>
          <p:spPr>
            <a:xfrm>
              <a:off x="4638830" y="568276"/>
              <a:ext cx="1613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F0502020204030204"/>
                  <a:ea typeface="宋体"/>
                  <a:cs typeface="+mn-ea"/>
                  <a:sym typeface="+mn-lt"/>
                </a:rPr>
                <a:t>偏好表征模块</a:t>
              </a:r>
            </a:p>
          </p:txBody>
        </p:sp>
        <p:sp>
          <p:nvSpPr>
            <p:cNvPr id="183" name="文本框 182">
              <a:extLst>
                <a:ext uri="{FF2B5EF4-FFF2-40B4-BE49-F238E27FC236}">
                  <a16:creationId xmlns:a16="http://schemas.microsoft.com/office/drawing/2014/main" id="{CE2A6211-F912-40E0-8848-81ADEA77621C}"/>
                </a:ext>
              </a:extLst>
            </p:cNvPr>
            <p:cNvSpPr txBox="1"/>
            <p:nvPr/>
          </p:nvSpPr>
          <p:spPr>
            <a:xfrm>
              <a:off x="4045959" y="3106996"/>
              <a:ext cx="1349785" cy="646331"/>
            </a:xfrm>
            <a:prstGeom prst="rect">
              <a:avLst/>
            </a:prstGeom>
            <a:noFill/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b="0" i="0" u="none" strike="noStrike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F0502020204030204"/>
                  <a:ea typeface="宋体"/>
                  <a:cs typeface="+mn-ea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>
                <a:defRPr/>
              </a:pPr>
              <a:r>
                <a:rPr lang="zh-CN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+mn-lt"/>
                </a:rPr>
                <a:t>离网偏好</a:t>
              </a:r>
              <a:endPara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lt"/>
              </a:endParaRPr>
            </a:p>
            <a:p>
              <a:pPr>
                <a:defRPr/>
              </a:pPr>
              <a:r>
                <a:rPr lang="zh-CN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+mn-lt"/>
                </a:rPr>
                <a:t>特征选择</a:t>
              </a:r>
            </a:p>
          </p:txBody>
        </p:sp>
      </p:grpSp>
      <p:sp>
        <p:nvSpPr>
          <p:cNvPr id="131" name="文本框 130">
            <a:extLst>
              <a:ext uri="{FF2B5EF4-FFF2-40B4-BE49-F238E27FC236}">
                <a16:creationId xmlns:a16="http://schemas.microsoft.com/office/drawing/2014/main" id="{F648E077-D367-4B83-948D-40CD0000619C}"/>
              </a:ext>
            </a:extLst>
          </p:cNvPr>
          <p:cNvSpPr txBox="1"/>
          <p:nvPr/>
        </p:nvSpPr>
        <p:spPr>
          <a:xfrm>
            <a:off x="10125839" y="1705597"/>
            <a:ext cx="449905" cy="113877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700" dirty="0">
                <a:solidFill>
                  <a:prstClr val="black"/>
                </a:solidFill>
                <a:latin typeface="Times New Roman" panose="020F0502020204030204"/>
                <a:ea typeface="宋体"/>
                <a:cs typeface="+mn-ea"/>
                <a:sym typeface="+mn-lt"/>
              </a:rPr>
              <a:t>挽</a:t>
            </a:r>
            <a:endParaRPr lang="en-US" altLang="zh-CN" sz="1700" dirty="0">
              <a:solidFill>
                <a:prstClr val="black"/>
              </a:solidFill>
              <a:latin typeface="Times New Roman" panose="020F0502020204030204"/>
              <a:ea typeface="宋体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700" dirty="0">
                <a:solidFill>
                  <a:prstClr val="black"/>
                </a:solidFill>
                <a:latin typeface="Times New Roman" panose="020F0502020204030204"/>
                <a:ea typeface="宋体"/>
                <a:cs typeface="+mn-ea"/>
                <a:sym typeface="+mn-lt"/>
              </a:rPr>
              <a:t>留</a:t>
            </a:r>
            <a:endParaRPr lang="en-US" altLang="zh-CN" sz="1700" dirty="0">
              <a:solidFill>
                <a:prstClr val="black"/>
              </a:solidFill>
              <a:latin typeface="Times New Roman" panose="020F0502020204030204"/>
              <a:ea typeface="宋体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700" dirty="0">
                <a:solidFill>
                  <a:prstClr val="black"/>
                </a:solidFill>
                <a:latin typeface="Times New Roman" panose="020F0502020204030204"/>
                <a:ea typeface="宋体"/>
                <a:cs typeface="+mn-ea"/>
                <a:sym typeface="+mn-lt"/>
              </a:rPr>
              <a:t>策</a:t>
            </a:r>
            <a:endParaRPr lang="en-US" altLang="zh-CN" sz="1700" dirty="0">
              <a:solidFill>
                <a:prstClr val="black"/>
              </a:solidFill>
              <a:latin typeface="Times New Roman" panose="020F0502020204030204"/>
              <a:ea typeface="宋体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700" dirty="0">
                <a:solidFill>
                  <a:prstClr val="black"/>
                </a:solidFill>
                <a:latin typeface="Times New Roman" panose="020F0502020204030204"/>
                <a:ea typeface="宋体"/>
                <a:cs typeface="+mn-ea"/>
                <a:sym typeface="+mn-lt"/>
              </a:rPr>
              <a:t>略</a:t>
            </a:r>
          </a:p>
        </p:txBody>
      </p:sp>
      <p:sp>
        <p:nvSpPr>
          <p:cNvPr id="329" name="文本框 328">
            <a:extLst>
              <a:ext uri="{FF2B5EF4-FFF2-40B4-BE49-F238E27FC236}">
                <a16:creationId xmlns:a16="http://schemas.microsoft.com/office/drawing/2014/main" id="{0D905F20-ACF8-4F45-8CDD-2C2CDD34D91C}"/>
              </a:ext>
            </a:extLst>
          </p:cNvPr>
          <p:cNvSpPr txBox="1"/>
          <p:nvPr/>
        </p:nvSpPr>
        <p:spPr>
          <a:xfrm>
            <a:off x="10154593" y="3917029"/>
            <a:ext cx="35135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1700" dirty="0">
                <a:solidFill>
                  <a:prstClr val="black"/>
                </a:solidFill>
                <a:latin typeface="Times New Roman" panose="020F0502020204030204"/>
                <a:ea typeface="宋体"/>
                <a:cs typeface="+mn-ea"/>
                <a:sym typeface="+mn-lt"/>
              </a:rPr>
              <a:t>挽</a:t>
            </a:r>
            <a:endParaRPr lang="en-US" altLang="zh-CN" sz="1700" dirty="0">
              <a:solidFill>
                <a:prstClr val="black"/>
              </a:solidFill>
              <a:latin typeface="Times New Roman" panose="020F0502020204030204"/>
              <a:ea typeface="宋体"/>
              <a:cs typeface="+mn-ea"/>
              <a:sym typeface="+mn-lt"/>
            </a:endParaRPr>
          </a:p>
          <a:p>
            <a:pPr>
              <a:defRPr/>
            </a:pPr>
            <a:r>
              <a:rPr lang="zh-CN" altLang="en-US" sz="1700" dirty="0">
                <a:solidFill>
                  <a:prstClr val="black"/>
                </a:solidFill>
                <a:latin typeface="Times New Roman" panose="020F0502020204030204"/>
                <a:ea typeface="宋体"/>
                <a:cs typeface="+mn-ea"/>
                <a:sym typeface="+mn-lt"/>
              </a:rPr>
              <a:t>留</a:t>
            </a:r>
            <a:endParaRPr lang="en-US" altLang="zh-CN" sz="1700" dirty="0">
              <a:solidFill>
                <a:prstClr val="black"/>
              </a:solidFill>
              <a:latin typeface="Times New Roman" panose="020F0502020204030204"/>
              <a:ea typeface="宋体"/>
              <a:cs typeface="+mn-ea"/>
              <a:sym typeface="+mn-lt"/>
            </a:endParaRPr>
          </a:p>
          <a:p>
            <a:pPr>
              <a:defRPr/>
            </a:pPr>
            <a:r>
              <a:rPr lang="zh-CN" altLang="en-US" sz="1700" dirty="0">
                <a:solidFill>
                  <a:prstClr val="black"/>
                </a:solidFill>
                <a:latin typeface="Times New Roman" panose="020F0502020204030204"/>
                <a:ea typeface="宋体"/>
                <a:cs typeface="+mn-ea"/>
                <a:sym typeface="+mn-lt"/>
              </a:rPr>
              <a:t>策</a:t>
            </a:r>
            <a:endParaRPr lang="en-US" altLang="zh-CN" sz="1700" dirty="0">
              <a:solidFill>
                <a:prstClr val="black"/>
              </a:solidFill>
              <a:latin typeface="Times New Roman" panose="020F0502020204030204"/>
              <a:ea typeface="宋体"/>
              <a:cs typeface="+mn-ea"/>
              <a:sym typeface="+mn-lt"/>
            </a:endParaRPr>
          </a:p>
          <a:p>
            <a:pPr>
              <a:defRPr/>
            </a:pPr>
            <a:r>
              <a:rPr lang="zh-CN" altLang="en-US" sz="1700" dirty="0">
                <a:solidFill>
                  <a:prstClr val="black"/>
                </a:solidFill>
                <a:latin typeface="Times New Roman" panose="020F0502020204030204"/>
                <a:ea typeface="宋体"/>
                <a:cs typeface="+mn-ea"/>
                <a:sym typeface="+mn-lt"/>
              </a:rPr>
              <a:t>略</a:t>
            </a:r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66504D4C-7326-4B15-AA8D-BD7870656194}"/>
              </a:ext>
            </a:extLst>
          </p:cNvPr>
          <p:cNvSpPr/>
          <p:nvPr/>
        </p:nvSpPr>
        <p:spPr>
          <a:xfrm>
            <a:off x="1311029" y="203834"/>
            <a:ext cx="1317812" cy="456969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Times New Roman" panose="020F0502020204030204"/>
              <a:ea typeface="宋体"/>
              <a:cs typeface="+mn-ea"/>
              <a:sym typeface="+mn-lt"/>
            </a:endParaRPr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8EEDDF29-3818-4EC3-8561-A43DB35189B8}"/>
              </a:ext>
            </a:extLst>
          </p:cNvPr>
          <p:cNvSpPr txBox="1"/>
          <p:nvPr/>
        </p:nvSpPr>
        <p:spPr>
          <a:xfrm>
            <a:off x="1291433" y="263266"/>
            <a:ext cx="1349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prstClr val="black"/>
                </a:solidFill>
                <a:latin typeface="Times New Roman" panose="020F0502020204030204"/>
                <a:ea typeface="宋体"/>
                <a:cs typeface="+mn-ea"/>
                <a:sym typeface="+mn-lt"/>
              </a:rPr>
              <a:t>用户侧数据</a:t>
            </a:r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F5EEDD1E-5326-4E39-ABDC-01B079B90E6D}"/>
              </a:ext>
            </a:extLst>
          </p:cNvPr>
          <p:cNvSpPr/>
          <p:nvPr/>
        </p:nvSpPr>
        <p:spPr>
          <a:xfrm>
            <a:off x="8586909" y="204270"/>
            <a:ext cx="1891953" cy="456969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Times New Roman" panose="020F0502020204030204"/>
              <a:ea typeface="宋体"/>
              <a:cs typeface="+mn-ea"/>
              <a:sym typeface="+mn-lt"/>
            </a:endParaRPr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0D74D406-0C46-4B54-9D21-7E27B7447D2C}"/>
              </a:ext>
            </a:extLst>
          </p:cNvPr>
          <p:cNvSpPr txBox="1"/>
          <p:nvPr/>
        </p:nvSpPr>
        <p:spPr>
          <a:xfrm>
            <a:off x="8501225" y="234842"/>
            <a:ext cx="2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prstClr val="black"/>
                </a:solidFill>
                <a:latin typeface="Times New Roman" panose="020F0502020204030204"/>
                <a:ea typeface="宋体"/>
                <a:cs typeface="+mn-ea"/>
                <a:sym typeface="+mn-lt"/>
              </a:rPr>
              <a:t>物品</a:t>
            </a:r>
            <a:r>
              <a:rPr lang="en-US" altLang="zh-CN" b="1" dirty="0">
                <a:solidFill>
                  <a:prstClr val="black"/>
                </a:solidFill>
                <a:latin typeface="Times New Roman" panose="020F0502020204030204"/>
                <a:ea typeface="宋体"/>
                <a:cs typeface="+mn-ea"/>
                <a:sym typeface="+mn-lt"/>
              </a:rPr>
              <a:t>&amp;</a:t>
            </a:r>
            <a:r>
              <a:rPr lang="zh-CN" altLang="en-US" b="1" dirty="0">
                <a:solidFill>
                  <a:prstClr val="black"/>
                </a:solidFill>
                <a:latin typeface="Times New Roman" panose="020F0502020204030204"/>
                <a:ea typeface="宋体"/>
                <a:cs typeface="+mn-ea"/>
                <a:sym typeface="+mn-lt"/>
              </a:rPr>
              <a:t>交互侧数据</a:t>
            </a:r>
          </a:p>
        </p:txBody>
      </p: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B9312B65-92A3-49DB-A0D9-3C0D9E26DC26}"/>
              </a:ext>
            </a:extLst>
          </p:cNvPr>
          <p:cNvCxnSpPr>
            <a:cxnSpLocks/>
            <a:stCxn id="197" idx="2"/>
            <a:endCxn id="3" idx="0"/>
          </p:cNvCxnSpPr>
          <p:nvPr/>
        </p:nvCxnSpPr>
        <p:spPr>
          <a:xfrm flipH="1">
            <a:off x="1966327" y="660803"/>
            <a:ext cx="3608" cy="4008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97219BEB-767C-4935-A193-7487DBCD8401}"/>
              </a:ext>
            </a:extLst>
          </p:cNvPr>
          <p:cNvCxnSpPr>
            <a:cxnSpLocks/>
            <a:stCxn id="200" idx="2"/>
            <a:endCxn id="138" idx="0"/>
          </p:cNvCxnSpPr>
          <p:nvPr/>
        </p:nvCxnSpPr>
        <p:spPr>
          <a:xfrm flipH="1">
            <a:off x="9530909" y="661239"/>
            <a:ext cx="1977" cy="4003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" name="矩形 215">
            <a:extLst>
              <a:ext uri="{FF2B5EF4-FFF2-40B4-BE49-F238E27FC236}">
                <a16:creationId xmlns:a16="http://schemas.microsoft.com/office/drawing/2014/main" id="{0FB11159-17FD-44EB-8808-11B69D12A9CA}"/>
              </a:ext>
            </a:extLst>
          </p:cNvPr>
          <p:cNvSpPr/>
          <p:nvPr/>
        </p:nvSpPr>
        <p:spPr>
          <a:xfrm>
            <a:off x="5141431" y="210460"/>
            <a:ext cx="1317812" cy="45021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F0502020204030204"/>
              <a:ea typeface="宋体"/>
              <a:cs typeface="+mn-ea"/>
              <a:sym typeface="+mn-lt"/>
            </a:endParaRPr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81394B81-5872-451D-ADB8-F4317F761A81}"/>
              </a:ext>
            </a:extLst>
          </p:cNvPr>
          <p:cNvSpPr txBox="1"/>
          <p:nvPr/>
        </p:nvSpPr>
        <p:spPr>
          <a:xfrm>
            <a:off x="5141431" y="249815"/>
            <a:ext cx="134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宋体"/>
                <a:cs typeface="+mn-ea"/>
                <a:sym typeface="+mn-lt"/>
              </a:rPr>
              <a:t>大数据平台</a:t>
            </a:r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04671195-55D8-4F67-887B-2A93E536198D}"/>
              </a:ext>
            </a:extLst>
          </p:cNvPr>
          <p:cNvCxnSpPr>
            <a:cxnSpLocks/>
            <a:stCxn id="216" idx="1"/>
            <a:endCxn id="198" idx="3"/>
          </p:cNvCxnSpPr>
          <p:nvPr/>
        </p:nvCxnSpPr>
        <p:spPr>
          <a:xfrm flipH="1">
            <a:off x="2641218" y="435566"/>
            <a:ext cx="2500213" cy="123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101E9411-7F5F-4348-B548-9DC46EE74E1A}"/>
              </a:ext>
            </a:extLst>
          </p:cNvPr>
          <p:cNvCxnSpPr>
            <a:cxnSpLocks/>
            <a:stCxn id="216" idx="3"/>
            <a:endCxn id="200" idx="1"/>
          </p:cNvCxnSpPr>
          <p:nvPr/>
        </p:nvCxnSpPr>
        <p:spPr>
          <a:xfrm flipV="1">
            <a:off x="6459243" y="432755"/>
            <a:ext cx="2127666" cy="28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46833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1vlcokpm">
      <a:majorFont>
        <a:latin typeface="Times New Roman" panose="020F0302020204030204"/>
        <a:ea typeface="宋体"/>
        <a:cs typeface=""/>
      </a:majorFont>
      <a:minorFont>
        <a:latin typeface="Times New Roman" panose="020F0502020204030204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142</Words>
  <Application>Microsoft Office PowerPoint</Application>
  <PresentationFormat>宽屏</PresentationFormat>
  <Paragraphs>70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Arial</vt:lpstr>
      <vt:lpstr>Times New Roman</vt:lpstr>
      <vt:lpstr>1_Office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sd sfd</dc:creator>
  <cp:lastModifiedBy>sd sfd</cp:lastModifiedBy>
  <cp:revision>16</cp:revision>
  <dcterms:created xsi:type="dcterms:W3CDTF">2023-04-17T08:44:51Z</dcterms:created>
  <dcterms:modified xsi:type="dcterms:W3CDTF">2023-04-19T13:53:23Z</dcterms:modified>
</cp:coreProperties>
</file>