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28115-DFB1-4E63-B1EF-0B09470A3406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3C39A-6429-46EF-B089-5F53104FE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8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图：做这个事情会有什么好处：减少交通事故（交通事故图）；交通拥堵图；跟经济相关的图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系统平台介绍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解决社会问题，用这个平台可以提供什么创新服务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加一页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：为了解决社会问题，需要做什么事情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弄清楚受众，面向企业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社会问题，赋能智能化可以解决政府，高速管理局，决策系统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要解决这些问题有哪些挑战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我们可以做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系统功能图（复杂），核心技术：预测算法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介绍基本的数据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统计数据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节假日的预测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加一页数据支持：门架数据；流量数据；拥堵信息；事件信息；不能暴露已经有数据了</a:t>
            </a:r>
          </a:p>
          <a:p>
            <a:pPr marL="457200" lvl="2" indent="0" algn="l" eaLnBrk="0" hangingPunct="0">
              <a:lnSpc>
                <a:spcPct val="125000"/>
              </a:lnSpc>
              <a:buSzPct val="85000"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除了这些事情还有哪些可以做：未来愿景：如高速路的修建</a:t>
            </a: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/>
          <a:p>
            <a:fld id="{BABCBB4B-F07B-4DE1-9550-BE7035AFB1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7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B776F-4134-4896-AD22-8B2E28F5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B1FD-8C7F-4ADD-A12D-F7D296AD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4486F-F6E0-4AD3-BD12-0F97330D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2E66E-8195-428C-8068-03C73AC3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49328-BB9D-4570-BA11-74E3A721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1F5F0-F7B9-474B-847E-1C6DBB3C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F58C8-ADD5-4742-B044-354C72EA0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203F7-2DA4-4CF3-B457-47431DAD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46378-38D5-47B3-A7F7-AA4C3A4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90BEB-52AB-43E0-A706-BF1DEE97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489E6D-47B9-4817-83D7-49D372B2C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DCD70-3977-44B7-B89A-FF11C518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1E857-193C-4C5C-84E3-912D41D1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86C3C-3F5B-4D01-9FE5-281B9B8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79047-E974-4655-98F5-58E0115C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2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72878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9C22-F60A-4ED2-A47D-4E90617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C4400-97B6-48FE-92CE-B546369A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BBC02-9323-4F71-8C58-7FB8D8F3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19614-0B55-4BF4-93E5-18AB5572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B4C04-7CBD-4629-9FB8-D936986D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D62F1-CE82-42AC-8324-A3475215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07642-780C-440A-A2D4-CBAA456A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994FE-FCFA-42F9-9438-6C4A980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370A0-8CC4-43F8-84A8-DB96CE2D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35D20-93F7-409E-BF6E-05D4C53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92FA-260C-4B38-8EB0-052FA330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148C-BB8A-4ACC-8498-AEB635585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2AA9B-2118-4D4B-BB09-DAB40428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7B909-A862-4715-B9D7-CB57DD7E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D5622-1A16-40C9-BF7C-A5C37C29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4E823-D83F-4170-A46B-858E0A6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9B61-241B-4502-9E4C-F46192C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279A7-24FB-4D8E-A2D4-8526BE7C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7C5A7-1D17-4965-B5A9-AE3F9291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05AA8-DAD4-486F-9EDC-F4A89C068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A2C76-94E1-4F1B-A7F1-D8EFA3E3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13D00A-4A54-447C-9F33-4DAC031D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E5A9E-AC14-41F8-89DF-4AB6F02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F248E-A2D5-4478-816D-7130544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3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4B911-9140-40E6-81F0-CE2943C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5E61B8-5E56-4B85-84EC-08D9ABA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F30F-0DA1-4B08-8B72-8D78BF29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11887-8D96-4AA5-82F6-070243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7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F1819-B74D-4187-AA16-CB38F6FE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036CC-9B6B-4BE8-B279-B26B1A4D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2D5A2-C3A9-4769-BFEC-B9DEDE58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EBAD-4BCF-441D-B4C9-737DD12F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32666-AB6E-4CB4-9935-E5EF4C67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2446B-8D70-4437-8B3E-8F3D7473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D3B9E-96E9-4C5E-AE8E-91E6DDE7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D666F-F26B-4481-AF6C-205D31F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A1DB0-28C6-48BA-BE51-C8C83C4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7D3E-B1EE-422E-A683-8585C61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6D3CD-DF1D-4CC7-B1D6-5550AE582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AE8D3-959E-427E-962E-4A2E476C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CDB66-95C4-4C2B-B298-E6B89BE4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0DA19-1F6C-43F7-BA12-AF6CB540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23DD2-A13A-416F-82C2-0E209962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CF7A8C-A84B-424E-AEE4-50E12C4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993E8-7B95-49CF-AB2A-9A5721E2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EE052-7263-42FC-A411-4F2714C8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8AB4-C180-4D6E-A908-BE97866CCC28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3CF7B-8A2C-4CF4-AA6F-73F225C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41D1A-C6C0-4D0E-82B1-93DD99EE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DCFE-1975-4AB1-858E-6E3648F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D14B64-9CEE-4C94-9145-57D7E093D995}"/>
              </a:ext>
            </a:extLst>
          </p:cNvPr>
          <p:cNvGrpSpPr/>
          <p:nvPr/>
        </p:nvGrpSpPr>
        <p:grpSpPr>
          <a:xfrm>
            <a:off x="1503481" y="473274"/>
            <a:ext cx="8900941" cy="5490353"/>
            <a:chOff x="1623797" y="786095"/>
            <a:chExt cx="8900941" cy="5490353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623797" y="786095"/>
              <a:ext cx="8900941" cy="5490353"/>
              <a:chOff x="262985" y="922521"/>
              <a:chExt cx="8900941" cy="5490353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1260079" y="6043542"/>
                <a:ext cx="1104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数据量大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2787038" y="6037499"/>
                <a:ext cx="1400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特征构建难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4422594" y="6014428"/>
                <a:ext cx="1382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模型简单</a:t>
                </a: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952755" y="6039283"/>
                <a:ext cx="1400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用户多样性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7656833" y="6018652"/>
                <a:ext cx="1400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数据不均匀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圆角矩形 8"/>
              <p:cNvSpPr/>
              <p:nvPr/>
            </p:nvSpPr>
            <p:spPr>
              <a:xfrm>
                <a:off x="1210029" y="5330447"/>
                <a:ext cx="7953897" cy="1054685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Aft>
                    <a:spcPts val="400"/>
                  </a:spcAft>
                </a:pPr>
                <a:endParaRPr kumimoji="1"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421267" y="2495707"/>
                <a:ext cx="2074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离网模型和预测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圆角矩形 20"/>
              <p:cNvSpPr/>
              <p:nvPr/>
            </p:nvSpPr>
            <p:spPr>
              <a:xfrm>
                <a:off x="262985" y="5330447"/>
                <a:ext cx="716766" cy="106592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400" dirty="0"/>
                  <a:t>挑战</a:t>
                </a:r>
              </a:p>
            </p:txBody>
          </p:sp>
          <p:sp>
            <p:nvSpPr>
              <p:cNvPr id="111" name="矩形: 圆角 41"/>
              <p:cNvSpPr/>
              <p:nvPr/>
            </p:nvSpPr>
            <p:spPr>
              <a:xfrm>
                <a:off x="1421267" y="3444665"/>
                <a:ext cx="2074769" cy="530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基于深度学习的离网模型设计</a:t>
                </a:r>
              </a:p>
            </p:txBody>
          </p:sp>
          <p:sp>
            <p:nvSpPr>
              <p:cNvPr id="112" name="矩形: 圆角 42"/>
              <p:cNvSpPr/>
              <p:nvPr/>
            </p:nvSpPr>
            <p:spPr>
              <a:xfrm>
                <a:off x="1421267" y="4048682"/>
                <a:ext cx="2074769" cy="7357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基于时空特征的离网用户预测</a:t>
                </a:r>
              </a:p>
            </p:txBody>
          </p:sp>
          <p:sp>
            <p:nvSpPr>
              <p:cNvPr id="113" name="圆角矩形 8"/>
              <p:cNvSpPr/>
              <p:nvPr/>
            </p:nvSpPr>
            <p:spPr>
              <a:xfrm>
                <a:off x="1231697" y="2479259"/>
                <a:ext cx="2369524" cy="2519180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Aft>
                    <a:spcPts val="400"/>
                  </a:spcAft>
                </a:pPr>
                <a:endParaRPr kumimoji="1"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4068585" y="2460558"/>
                <a:ext cx="2074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离网原因推断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矩形: 圆角 45"/>
              <p:cNvSpPr/>
              <p:nvPr/>
            </p:nvSpPr>
            <p:spPr>
              <a:xfrm>
                <a:off x="4004145" y="2814400"/>
                <a:ext cx="2219721" cy="404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偏好特征挖掘</a:t>
                </a:r>
              </a:p>
            </p:txBody>
          </p:sp>
          <p:sp>
            <p:nvSpPr>
              <p:cNvPr id="116" name="矩形: 圆角 46"/>
              <p:cNvSpPr/>
              <p:nvPr/>
            </p:nvSpPr>
            <p:spPr>
              <a:xfrm>
                <a:off x="3996107" y="3316843"/>
                <a:ext cx="2219721" cy="574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排名加权算法设计</a:t>
                </a:r>
              </a:p>
            </p:txBody>
          </p:sp>
          <p:sp>
            <p:nvSpPr>
              <p:cNvPr id="117" name="矩形: 圆角 47"/>
              <p:cNvSpPr/>
              <p:nvPr/>
            </p:nvSpPr>
            <p:spPr>
              <a:xfrm>
                <a:off x="3983899" y="3984307"/>
                <a:ext cx="2219721" cy="8575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自适应归一化的离网偏好表征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6769497" y="2443908"/>
                <a:ext cx="2332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精准干预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矩形: 圆角 50"/>
              <p:cNvSpPr/>
              <p:nvPr/>
            </p:nvSpPr>
            <p:spPr>
              <a:xfrm>
                <a:off x="6744749" y="2811578"/>
                <a:ext cx="2332768" cy="404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时空数据挖掘</a:t>
                </a:r>
              </a:p>
            </p:txBody>
          </p:sp>
          <p:sp>
            <p:nvSpPr>
              <p:cNvPr id="120" name="矩形: 圆角 51"/>
              <p:cNvSpPr/>
              <p:nvPr/>
            </p:nvSpPr>
            <p:spPr>
              <a:xfrm>
                <a:off x="6735657" y="3329380"/>
                <a:ext cx="2332768" cy="5530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基于大数据用户偏好挖掘和精准刻画</a:t>
                </a:r>
              </a:p>
            </p:txBody>
          </p:sp>
          <p:sp>
            <p:nvSpPr>
              <p:cNvPr id="121" name="矩形: 圆角 52"/>
              <p:cNvSpPr/>
              <p:nvPr/>
            </p:nvSpPr>
            <p:spPr>
              <a:xfrm>
                <a:off x="6735657" y="3986273"/>
                <a:ext cx="2332768" cy="856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基于强化学习的干预机制设计</a:t>
                </a:r>
              </a:p>
            </p:txBody>
          </p:sp>
          <p:sp>
            <p:nvSpPr>
              <p:cNvPr id="122" name="圆角矩形 8"/>
              <p:cNvSpPr/>
              <p:nvPr/>
            </p:nvSpPr>
            <p:spPr>
              <a:xfrm>
                <a:off x="6640155" y="2458202"/>
                <a:ext cx="2523771" cy="2549414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Aft>
                    <a:spcPts val="400"/>
                  </a:spcAft>
                </a:pPr>
                <a:endParaRPr kumimoji="1"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3" name="圆角矩形 8"/>
              <p:cNvSpPr/>
              <p:nvPr/>
            </p:nvSpPr>
            <p:spPr>
              <a:xfrm>
                <a:off x="3852119" y="2479259"/>
                <a:ext cx="2523771" cy="2519180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Aft>
                    <a:spcPts val="400"/>
                  </a:spcAft>
                </a:pPr>
                <a:endParaRPr kumimoji="1"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4" name="矩形: 圆角 59"/>
              <p:cNvSpPr/>
              <p:nvPr/>
            </p:nvSpPr>
            <p:spPr>
              <a:xfrm>
                <a:off x="1401540" y="2871559"/>
                <a:ext cx="2074769" cy="4699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构建离网特征工程</a:t>
                </a:r>
              </a:p>
            </p:txBody>
          </p:sp>
          <p:sp>
            <p:nvSpPr>
              <p:cNvPr id="125" name="圆角矩形 20"/>
              <p:cNvSpPr/>
              <p:nvPr/>
            </p:nvSpPr>
            <p:spPr>
              <a:xfrm>
                <a:off x="282394" y="2593908"/>
                <a:ext cx="716766" cy="23239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400" dirty="0"/>
                  <a:t>研究内容</a:t>
                </a:r>
                <a:endParaRPr kumimoji="1" lang="en-US" altLang="zh-CN" sz="2400" dirty="0"/>
              </a:p>
              <a:p>
                <a:pPr algn="ctr"/>
                <a:r>
                  <a:rPr kumimoji="1" lang="zh-CN" altLang="en-US" sz="2400" dirty="0"/>
                  <a:t>与关键技术</a:t>
                </a:r>
              </a:p>
            </p:txBody>
          </p:sp>
          <p:sp>
            <p:nvSpPr>
              <p:cNvPr id="126" name="矩形: 圆角 62"/>
              <p:cNvSpPr/>
              <p:nvPr/>
            </p:nvSpPr>
            <p:spPr>
              <a:xfrm>
                <a:off x="1468737" y="1626260"/>
                <a:ext cx="1400494" cy="46991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离网预测</a:t>
                </a:r>
              </a:p>
            </p:txBody>
          </p:sp>
          <p:sp>
            <p:nvSpPr>
              <p:cNvPr id="127" name="矩形: 圆角 63"/>
              <p:cNvSpPr/>
              <p:nvPr/>
            </p:nvSpPr>
            <p:spPr>
              <a:xfrm>
                <a:off x="3252145" y="1617365"/>
                <a:ext cx="1400494" cy="46991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原因推断</a:t>
                </a:r>
              </a:p>
            </p:txBody>
          </p:sp>
          <p:sp>
            <p:nvSpPr>
              <p:cNvPr id="128" name="矩形: 圆角 64"/>
              <p:cNvSpPr/>
              <p:nvPr/>
            </p:nvSpPr>
            <p:spPr>
              <a:xfrm>
                <a:off x="5042843" y="1616710"/>
                <a:ext cx="1400494" cy="46991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精准干预</a:t>
                </a:r>
              </a:p>
            </p:txBody>
          </p:sp>
          <p:sp>
            <p:nvSpPr>
              <p:cNvPr id="129" name="矩形: 圆角 66"/>
              <p:cNvSpPr/>
              <p:nvPr/>
            </p:nvSpPr>
            <p:spPr>
              <a:xfrm>
                <a:off x="7462830" y="1616847"/>
                <a:ext cx="1400494" cy="469919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系统整合</a:t>
                </a: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6601894" y="1612587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圆角矩形 8"/>
              <p:cNvSpPr/>
              <p:nvPr/>
            </p:nvSpPr>
            <p:spPr>
              <a:xfrm>
                <a:off x="1231697" y="1524334"/>
                <a:ext cx="7932229" cy="670044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Aft>
                    <a:spcPts val="400"/>
                  </a:spcAft>
                </a:pPr>
                <a:endParaRPr kumimoji="1"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圆角矩形 20"/>
              <p:cNvSpPr/>
              <p:nvPr/>
            </p:nvSpPr>
            <p:spPr>
              <a:xfrm>
                <a:off x="299479" y="1320547"/>
                <a:ext cx="716766" cy="106592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CN" altLang="en-US" sz="2400" dirty="0"/>
                  <a:t>应用</a:t>
                </a:r>
              </a:p>
            </p:txBody>
          </p:sp>
          <p:sp>
            <p:nvSpPr>
              <p:cNvPr id="133" name="圆角矩形 7"/>
              <p:cNvSpPr/>
              <p:nvPr/>
            </p:nvSpPr>
            <p:spPr>
              <a:xfrm>
                <a:off x="1710641" y="922521"/>
                <a:ext cx="6952671" cy="494719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/>
                    <a:ea typeface="微软雅黑" panose="020B0503020204020204" pitchFamily="34" charset="-122"/>
                    <a:cs typeface="Arial" panose="020B0604020202020204"/>
                    <a:sym typeface="+mn-ea"/>
                  </a:rPr>
                  <a:t>数据驱动的互联网卡用户离网预测及干预算法研究</a:t>
                </a:r>
                <a:endParaRPr lang="en-US" altLang="zh-CN" sz="2400" b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34" name="箭头: 上 71"/>
              <p:cNvSpPr/>
              <p:nvPr/>
            </p:nvSpPr>
            <p:spPr>
              <a:xfrm>
                <a:off x="3579388" y="4883937"/>
                <a:ext cx="293274" cy="313722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箭头: 上 74"/>
              <p:cNvSpPr/>
              <p:nvPr/>
            </p:nvSpPr>
            <p:spPr>
              <a:xfrm>
                <a:off x="6359569" y="4878897"/>
                <a:ext cx="293274" cy="313722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6" name="箭头: 上 76"/>
              <p:cNvSpPr/>
              <p:nvPr/>
            </p:nvSpPr>
            <p:spPr>
              <a:xfrm>
                <a:off x="3568199" y="2245150"/>
                <a:ext cx="293274" cy="313722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箭头: 上 77"/>
              <p:cNvSpPr/>
              <p:nvPr/>
            </p:nvSpPr>
            <p:spPr>
              <a:xfrm>
                <a:off x="6359569" y="2259068"/>
                <a:ext cx="293274" cy="313722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3D0D0E3C-D031-7B4F-A4B7-AC3250BD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859" y="5281799"/>
              <a:ext cx="592400" cy="601803"/>
            </a:xfrm>
            <a:prstGeom prst="rect">
              <a:avLst/>
            </a:prstGeom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B78E36FC-FB41-B840-A870-35506C3E8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2124" y="5253984"/>
              <a:ext cx="685800" cy="685800"/>
            </a:xfrm>
            <a:prstGeom prst="rect">
              <a:avLst/>
            </a:prstGeom>
          </p:spPr>
        </p:pic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661B8CD-53D1-8E44-9BED-DD20C6A2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6029" y="5323855"/>
              <a:ext cx="567910" cy="567910"/>
            </a:xfrm>
            <a:prstGeom prst="rect">
              <a:avLst/>
            </a:prstGeom>
          </p:spPr>
        </p:pic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7C80E101-FDAC-6547-B6A6-B4148B41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3433" y="5303271"/>
              <a:ext cx="721997" cy="568017"/>
            </a:xfrm>
            <a:prstGeom prst="rect">
              <a:avLst/>
            </a:prstGeom>
          </p:spPr>
        </p:pic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F28D614A-7867-DE46-8245-5052D515D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3428" y="5292535"/>
              <a:ext cx="616617" cy="544917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03BD452C-4CBF-814E-86E9-DE75C6668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18" t="4720" r="16089" b="7565"/>
            <a:stretch/>
          </p:blipFill>
          <p:spPr>
            <a:xfrm>
              <a:off x="7929433" y="5333012"/>
              <a:ext cx="798161" cy="504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654583"/>
      </p:ext>
    </p:extLst>
  </p:cSld>
  <p:clrMapOvr>
    <a:masterClrMapping/>
  </p:clrMapOvr>
  <p:transition spd="slow" advTm="3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黑体</vt:lpstr>
      <vt:lpstr>黑体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2023-04-08T13:36:46Z</dcterms:created>
  <dcterms:modified xsi:type="dcterms:W3CDTF">2023-04-08T13:39:05Z</dcterms:modified>
</cp:coreProperties>
</file>