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000" y="301319"/>
            <a:ext cx="4246919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Оператори за членство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	true </a:t>
            </a:r>
            <a:r>
              <a:rPr lang="en-US" sz="2400">
                <a:solidFill>
                  <a:srgbClr val="313131"/>
                </a:solidFill>
              </a:rPr>
              <a:t>ако стойността е в масива, иначе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not in	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2400">
                <a:solidFill>
                  <a:srgbClr val="313131"/>
                </a:solidFill>
              </a:rPr>
              <a:t>ако стойността НЕ е в масива, иначе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Оператори за идентичност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	true </a:t>
            </a:r>
            <a:r>
              <a:rPr lang="en-US" sz="2400">
                <a:solidFill>
                  <a:srgbClr val="313131"/>
                </a:solidFill>
              </a:rPr>
              <a:t>ако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id(x) = id(y)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is not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true </a:t>
            </a:r>
            <a:r>
              <a:rPr lang="en-US" sz="2400">
                <a:solidFill>
                  <a:srgbClr val="313131"/>
                </a:solidFill>
              </a:rPr>
              <a:t>ако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id(x) != id(y)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Условни преходи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04000" y="1769052"/>
            <a:ext cx="9071700" cy="5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“In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range”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“In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range”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“In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range”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“Out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range”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lang="en-US" sz="18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“In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range”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&lt;= 0: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“Lower”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“Bigger”</a:t>
            </a: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Цикъл с предусловие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'The count is:'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"Goodbye!"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" is less than 5"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count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" is not less than 5"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"Goodbye!"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Цикъл </a:t>
            </a:r>
            <a:r>
              <a:rPr b="1" lang="en-US" sz="3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'Python'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'Current Letter :'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'apple'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'mango'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'Current fruit :'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'apple'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'mango'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'Current fruit :'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-69850" lvl="0" mar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'Goodbye!'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Стрингове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04000" y="1769040"/>
            <a:ext cx="44268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>
                <a:solidFill>
                  <a:schemeClr val="dk1"/>
                </a:solidFill>
              </a:rPr>
              <a:t>'кавички' или "кавички"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Конкатенаци</a:t>
            </a:r>
            <a:r>
              <a:rPr lang="en-US"/>
              <a:t>я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"world"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‘helloworld’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Повторения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‘hellohellohello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Индекси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"o"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"ell"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5152680" y="1769040"/>
            <a:ext cx="44268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Размер</a:t>
            </a:r>
          </a:p>
          <a:p>
            <a:pPr indent="387350"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Сравнение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"jello"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Търсене</a:t>
            </a:r>
            <a:r>
              <a:rPr lang="en-US" sz="1100">
                <a:solidFill>
                  <a:schemeClr val="dk1"/>
                </a:solidFill>
              </a:rPr>
              <a:t> 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"e"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504000" y="1769050"/>
            <a:ext cx="9071700" cy="47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'physics'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'chemistry'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1997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"d"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Промяна на елемент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Изтриване на елемент</a:t>
            </a:r>
            <a:r>
              <a:rPr lang="en-US" sz="1100">
                <a:solidFill>
                  <a:schemeClr val="dk1"/>
                </a:solidFill>
              </a:rPr>
              <a:t>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Функции: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Методи: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Списъци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Tuples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'physics'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'chemistry'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1997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tup3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"d"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tup4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Функции: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tuple1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tuple2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Речници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'Zara'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Достъп до елемент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'Zara'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Добавяне на елемент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'New'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'New'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'Zara'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Изтриване на елемент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'New'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'Zara'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Речници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'New'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'New'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'Zara'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has_key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0000"/>
                </a:solidFill>
              </a:rPr>
              <a:t>Какво е Python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Език с общо предназначение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Интерпретируем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Работи под Linux, Mac, Windows, ..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Обектно ориентиран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Прост синтаксис лесен за четене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Функции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Дефиниция на функция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fib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"""Print a Fibonacci series up to n."""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a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result.append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result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f100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fib2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4C4C4C"/>
                </a:solidFill>
                <a:latin typeface="Courier New"/>
                <a:ea typeface="Courier New"/>
                <a:cs typeface="Courier New"/>
                <a:sym typeface="Courier New"/>
              </a:rPr>
              <a:t># call it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f100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>
                <a:solidFill>
                  <a:srgbClr val="4C4C4C"/>
                </a:solidFill>
                <a:latin typeface="Courier New"/>
                <a:ea typeface="Courier New"/>
                <a:cs typeface="Courier New"/>
                <a:sym typeface="Courier New"/>
              </a:rPr>
              <a:t># write the result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Функции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Параметри на финкцията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parrot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 stiff'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'voom'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'Norwegian Blue'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"-- This parrot wouldn't"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"if you put"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"volts through it."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"-- Lovely plumage, the"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"-- It's"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"!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cheeseshop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keywords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"-- Do you have any"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"?"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"-- I'm sorry, we're all out of"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keywords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kw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kw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keywords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kw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Класове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“””Common base class for all employees”””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empCount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empCount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displayCount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"Total Employee %d"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empCount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displayEmployee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"Name : 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", Salary: 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Класове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Създаване на инстанция (обект) от клас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emp1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"Zara"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emp2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Emplo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"Manni"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Извикване на метод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emp2.displayCount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Модули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Какво е модул? - Файл съдържащ функции, класове и променливи. Обикновеннo с разшитение .py.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Импортиране на модул.</a:t>
            </a:r>
            <a:r>
              <a:rPr lang="en-US" sz="1100">
                <a:solidFill>
                  <a:schemeClr val="dk1"/>
                </a:solidFill>
              </a:rPr>
              <a:t>	 	 	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import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from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MyClass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import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from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NewClass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Изпълнение на модул като скрипт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python foo.py &lt;arguments&gt;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Packages - колекция от модули в директория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Задължително трябва да съдържа __init__.py</a:t>
            </a:r>
          </a:p>
          <a:p>
            <a:pPr indent="-228600" lvl="1" marL="91440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М</a:t>
            </a:r>
            <a:r>
              <a:rPr lang="en-US">
                <a:solidFill>
                  <a:schemeClr val="dk1"/>
                </a:solidFill>
              </a:rPr>
              <a:t>о</a:t>
            </a:r>
            <a:r>
              <a:rPr lang="en-US">
                <a:solidFill>
                  <a:schemeClr val="dk1"/>
                </a:solidFill>
              </a:rPr>
              <a:t>же да съдържа подпакети.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0000"/>
                </a:solidFill>
              </a:rPr>
              <a:t>Първа програма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</a:rPr>
              <a:t>На Python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“Hello,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</a:rPr>
              <a:t>На C++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0000"/>
                </a:solidFill>
              </a:rPr>
              <a:t>Типове данни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Numbers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int, long, float, complex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String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'Hello World!'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List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'abcd'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786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2.23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'john'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70.2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Tuple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my_tuple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'abcd'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786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2.23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70.2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</a:rPr>
              <a:t>Dictionary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my_dict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'code'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6734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'dept'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0000"/>
                </a:solidFill>
              </a:rPr>
              <a:t>Аритметични оператори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2400" strike="noStrike">
                <a:solidFill>
                  <a:srgbClr val="000000"/>
                </a:solidFill>
              </a:rPr>
              <a:t>събиране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2400" strike="noStrike">
                <a:solidFill>
                  <a:srgbClr val="000000"/>
                </a:solidFill>
              </a:rPr>
              <a:t>изваждане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2400" strike="noStrike">
                <a:solidFill>
                  <a:srgbClr val="000000"/>
                </a:solidFill>
              </a:rPr>
              <a:t>умножение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2400" strike="noStrike">
                <a:solidFill>
                  <a:srgbClr val="000000"/>
                </a:solidFill>
              </a:rPr>
              <a:t>делене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2400" strike="noStrike">
                <a:solidFill>
                  <a:srgbClr val="000000"/>
                </a:solidFill>
              </a:rPr>
              <a:t>модул - </a:t>
            </a:r>
            <a:r>
              <a:rPr lang="en-US" sz="2400"/>
              <a:t>остатък от делетето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връща резултат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		</a:t>
            </a:r>
            <a:r>
              <a:rPr b="0" lang="en-US" sz="2400" strike="noStrike">
                <a:solidFill>
                  <a:srgbClr val="000000"/>
                </a:solidFill>
              </a:rPr>
              <a:t>степен</a:t>
            </a:r>
            <a:r>
              <a:rPr lang="en-US" sz="2400"/>
              <a:t>уване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0000"/>
                </a:solidFill>
              </a:rPr>
              <a:t>е равно на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0000"/>
                </a:solidFill>
              </a:rPr>
              <a:t>на степен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lang="en-US" sz="2400" strike="noStrike">
                <a:solidFill>
                  <a:srgbClr val="000000"/>
                </a:solidFill>
              </a:rPr>
              <a:t>floor division (плоско деле</a:t>
            </a:r>
            <a:r>
              <a:rPr lang="en-US" sz="2400"/>
              <a:t>не</a:t>
            </a:r>
            <a:r>
              <a:rPr b="0" lang="en-US" sz="2400" strike="noStrike">
                <a:solidFill>
                  <a:srgbClr val="000000"/>
                </a:solidFill>
              </a:rPr>
              <a:t>)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0000"/>
                </a:solidFill>
              </a:rPr>
              <a:t>връща резултат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b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000000"/>
                </a:solidFill>
              </a:rPr>
              <a:t>връща резултат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Оператори за присвояване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313131"/>
                </a:solidFill>
              </a:rPr>
              <a:t>присвоява стойност на операнда от ляво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313131"/>
                </a:solidFill>
              </a:rPr>
              <a:t>е идентично </a:t>
            </a:r>
            <a:r>
              <a:rPr lang="en-US" sz="2400">
                <a:solidFill>
                  <a:srgbClr val="313131"/>
                </a:solidFill>
              </a:rPr>
              <a:t>с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313131"/>
                </a:solidFill>
              </a:rPr>
              <a:t>е идентично с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313131"/>
                </a:solidFill>
              </a:rPr>
              <a:t>е идентично с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313131"/>
                </a:solidFill>
              </a:rPr>
              <a:t>е идентично с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**=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313131"/>
                </a:solidFill>
              </a:rPr>
              <a:t>е идентично с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//=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313131"/>
                </a:solidFill>
              </a:rPr>
              <a:t>е идентично с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Оператори за сравнение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313131"/>
                </a:solidFill>
              </a:rPr>
              <a:t>равно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313131"/>
                </a:solidFill>
              </a:rPr>
              <a:t>не е равно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313131"/>
                </a:solidFill>
              </a:rPr>
              <a:t>не е равно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313131"/>
                </a:solidFill>
              </a:rPr>
              <a:t>по-голямо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313131"/>
                </a:solidFill>
              </a:rPr>
              <a:t>по-малко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313131"/>
                </a:solidFill>
              </a:rPr>
              <a:t>по-голямо или равно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313131"/>
                </a:solidFill>
              </a:rPr>
              <a:t>по-малко или равно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Логичестки оператори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solidFill>
                  <a:srgbClr val="313131"/>
                </a:solidFill>
              </a:rPr>
              <a:t>логическо И (AND)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or	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solidFill>
                  <a:srgbClr val="313131"/>
                </a:solidFill>
              </a:rPr>
              <a:t>логическо ИЛИ (OR)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solidFill>
                  <a:srgbClr val="313131"/>
                </a:solidFill>
              </a:rPr>
              <a:t>логическо НЕ (NOT)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П</a:t>
            </a:r>
            <a:r>
              <a:rPr lang="en-US" sz="3600">
                <a:solidFill>
                  <a:schemeClr val="dk1"/>
                </a:solidFill>
              </a:rPr>
              <a:t>обитови (двоични) оператори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&amp;		</a:t>
            </a:r>
            <a:r>
              <a:rPr lang="en-US" sz="2400">
                <a:solidFill>
                  <a:srgbClr val="313131"/>
                </a:solidFill>
              </a:rPr>
              <a:t>двоично И (AND)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| 		</a:t>
            </a:r>
            <a:r>
              <a:rPr lang="en-US" sz="2400">
                <a:solidFill>
                  <a:srgbClr val="313131"/>
                </a:solidFill>
              </a:rPr>
              <a:t>двоично ИЛИ (OR)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^ 		</a:t>
            </a:r>
            <a:r>
              <a:rPr lang="en-US" sz="2400">
                <a:solidFill>
                  <a:srgbClr val="313131"/>
                </a:solidFill>
              </a:rPr>
              <a:t>двоично изключващо ИЛИ (XOR)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~		</a:t>
            </a:r>
            <a:r>
              <a:rPr lang="en-US" sz="2400">
                <a:solidFill>
                  <a:srgbClr val="313131"/>
                </a:solidFill>
              </a:rPr>
              <a:t>двоично инвертиране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&lt;&lt;		</a:t>
            </a:r>
            <a:r>
              <a:rPr lang="en-US" sz="2400">
                <a:solidFill>
                  <a:srgbClr val="313131"/>
                </a:solidFill>
              </a:rPr>
              <a:t>двоично преместване в ляво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&gt;&gt;		</a:t>
            </a:r>
            <a:r>
              <a:rPr lang="en-US" sz="2400">
                <a:solidFill>
                  <a:srgbClr val="313131"/>
                </a:solidFill>
              </a:rPr>
              <a:t>двоично преместване в дясно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