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sldIdLst>
    <p:sldId id="256" r:id="rId2"/>
    <p:sldId id="298" r:id="rId3"/>
    <p:sldId id="311" r:id="rId4"/>
    <p:sldId id="310" r:id="rId5"/>
    <p:sldId id="316" r:id="rId6"/>
    <p:sldId id="305" r:id="rId7"/>
    <p:sldId id="313" r:id="rId8"/>
    <p:sldId id="321" r:id="rId9"/>
    <p:sldId id="314" r:id="rId10"/>
    <p:sldId id="307" r:id="rId11"/>
    <p:sldId id="306" r:id="rId12"/>
    <p:sldId id="293" r:id="rId13"/>
    <p:sldId id="308" r:id="rId14"/>
    <p:sldId id="317" r:id="rId15"/>
    <p:sldId id="318" r:id="rId16"/>
    <p:sldId id="319" r:id="rId17"/>
    <p:sldId id="297" r:id="rId18"/>
    <p:sldId id="28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E1FF"/>
    <a:srgbClr val="EE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78909" autoAdjust="0"/>
  </p:normalViewPr>
  <p:slideViewPr>
    <p:cSldViewPr snapToGrid="0">
      <p:cViewPr varScale="1">
        <p:scale>
          <a:sx n="58" d="100"/>
          <a:sy n="58" d="100"/>
        </p:scale>
        <p:origin x="171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A9946D-281A-481E-BE67-52BB00F85716}" type="doc">
      <dgm:prSet loTypeId="urn:microsoft.com/office/officeart/2005/8/layout/hChevron3" loCatId="process" qsTypeId="urn:microsoft.com/office/officeart/2005/8/quickstyle/simple1" qsCatId="simple" csTypeId="urn:microsoft.com/office/officeart/2005/8/colors/accent1_4" csCatId="accent1" phldr="1"/>
      <dgm:spPr/>
    </dgm:pt>
    <dgm:pt modelId="{D21B03C0-F58F-442E-A102-62D1A17B71EA}">
      <dgm:prSet phldrT="[Text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Goal</a:t>
          </a:r>
          <a:endParaRPr lang="en-US" sz="2000" b="1" dirty="0">
            <a:solidFill>
              <a:schemeClr val="tx1"/>
            </a:solidFill>
          </a:endParaRPr>
        </a:p>
      </dgm:t>
    </dgm:pt>
    <dgm:pt modelId="{5BA79470-6A40-4096-ACEB-046FA061A44E}" type="parTrans" cxnId="{BCB8DC75-4DDD-482A-A7A3-8CD6514E991E}">
      <dgm:prSet/>
      <dgm:spPr/>
      <dgm:t>
        <a:bodyPr/>
        <a:lstStyle/>
        <a:p>
          <a:endParaRPr lang="en-US"/>
        </a:p>
      </dgm:t>
    </dgm:pt>
    <dgm:pt modelId="{87C00DD4-E480-4A30-96FB-4EFF72BFFF69}" type="sibTrans" cxnId="{BCB8DC75-4DDD-482A-A7A3-8CD6514E991E}">
      <dgm:prSet/>
      <dgm:spPr/>
      <dgm:t>
        <a:bodyPr/>
        <a:lstStyle/>
        <a:p>
          <a:endParaRPr lang="en-US"/>
        </a:p>
      </dgm:t>
    </dgm:pt>
    <dgm:pt modelId="{1406C298-18FF-47A3-9B14-C58A1D70CAE0}">
      <dgm:prSet phldrT="[Text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Method</a:t>
          </a:r>
          <a:endParaRPr lang="en-US" sz="2000" b="1" dirty="0">
            <a:solidFill>
              <a:schemeClr val="tx1"/>
            </a:solidFill>
          </a:endParaRPr>
        </a:p>
      </dgm:t>
    </dgm:pt>
    <dgm:pt modelId="{F6FAE16C-C387-47D3-B992-CE93A0DC4EB3}" type="parTrans" cxnId="{EFDC745A-9809-4717-B39F-481E290C2B40}">
      <dgm:prSet/>
      <dgm:spPr/>
      <dgm:t>
        <a:bodyPr/>
        <a:lstStyle/>
        <a:p>
          <a:endParaRPr lang="en-US"/>
        </a:p>
      </dgm:t>
    </dgm:pt>
    <dgm:pt modelId="{89E2EC73-928F-47E6-A3C9-D5D9223E13EA}" type="sibTrans" cxnId="{EFDC745A-9809-4717-B39F-481E290C2B40}">
      <dgm:prSet/>
      <dgm:spPr/>
      <dgm:t>
        <a:bodyPr/>
        <a:lstStyle/>
        <a:p>
          <a:endParaRPr lang="en-US"/>
        </a:p>
      </dgm:t>
    </dgm:pt>
    <dgm:pt modelId="{2526ED01-B223-4436-8245-EF8A18A4AE7D}">
      <dgm:prSet phldrT="[Text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Architecture</a:t>
          </a:r>
          <a:endParaRPr lang="en-US" sz="2000" b="1" dirty="0">
            <a:solidFill>
              <a:schemeClr val="tx1"/>
            </a:solidFill>
          </a:endParaRPr>
        </a:p>
      </dgm:t>
    </dgm:pt>
    <dgm:pt modelId="{A498B618-D337-49F5-87FD-773E9DCB220A}" type="parTrans" cxnId="{00CA70EC-ECD0-4E7B-B5B2-24FF4E42AABD}">
      <dgm:prSet/>
      <dgm:spPr/>
      <dgm:t>
        <a:bodyPr/>
        <a:lstStyle/>
        <a:p>
          <a:endParaRPr lang="en-US"/>
        </a:p>
      </dgm:t>
    </dgm:pt>
    <dgm:pt modelId="{D43E8C2D-3D08-4FD7-9892-9E682D650391}" type="sibTrans" cxnId="{00CA70EC-ECD0-4E7B-B5B2-24FF4E42AABD}">
      <dgm:prSet/>
      <dgm:spPr/>
      <dgm:t>
        <a:bodyPr/>
        <a:lstStyle/>
        <a:p>
          <a:endParaRPr lang="en-US"/>
        </a:p>
      </dgm:t>
    </dgm:pt>
    <dgm:pt modelId="{4E4A2C77-82A7-447B-BBB6-29B23534F8E3}">
      <dgm:prSet phldrT="[Text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Input-Output</a:t>
          </a:r>
          <a:endParaRPr lang="en-US" sz="2000" b="1" dirty="0">
            <a:solidFill>
              <a:schemeClr val="tx1"/>
            </a:solidFill>
          </a:endParaRPr>
        </a:p>
      </dgm:t>
    </dgm:pt>
    <dgm:pt modelId="{527D323F-6C4B-4F27-9482-69D7C410C4E5}" type="parTrans" cxnId="{0E113D7E-25F5-457A-9ED4-0D6814FE2C34}">
      <dgm:prSet/>
      <dgm:spPr/>
      <dgm:t>
        <a:bodyPr/>
        <a:lstStyle/>
        <a:p>
          <a:endParaRPr lang="en-US"/>
        </a:p>
      </dgm:t>
    </dgm:pt>
    <dgm:pt modelId="{A10A49D5-A65D-4D63-A77C-EE35B1DDF720}" type="sibTrans" cxnId="{0E113D7E-25F5-457A-9ED4-0D6814FE2C34}">
      <dgm:prSet/>
      <dgm:spPr/>
      <dgm:t>
        <a:bodyPr/>
        <a:lstStyle/>
        <a:p>
          <a:endParaRPr lang="en-US"/>
        </a:p>
      </dgm:t>
    </dgm:pt>
    <dgm:pt modelId="{EF6D07F6-8E9D-4F30-9E3B-EC0C3B21B995}">
      <dgm:prSet phldrT="[Text]" custT="1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Results</a:t>
          </a:r>
          <a:endParaRPr lang="en-US" sz="2000" b="1" dirty="0">
            <a:solidFill>
              <a:schemeClr val="tx1"/>
            </a:solidFill>
          </a:endParaRPr>
        </a:p>
      </dgm:t>
    </dgm:pt>
    <dgm:pt modelId="{736C5BFE-C238-4DED-B82D-84540863D7C6}" type="parTrans" cxnId="{E54AE118-A5F6-4833-8120-8DFB4910DE65}">
      <dgm:prSet/>
      <dgm:spPr/>
      <dgm:t>
        <a:bodyPr/>
        <a:lstStyle/>
        <a:p>
          <a:endParaRPr lang="en-US"/>
        </a:p>
      </dgm:t>
    </dgm:pt>
    <dgm:pt modelId="{4FC1542C-13DA-40B9-936B-A992969C35D4}" type="sibTrans" cxnId="{E54AE118-A5F6-4833-8120-8DFB4910DE65}">
      <dgm:prSet/>
      <dgm:spPr/>
      <dgm:t>
        <a:bodyPr/>
        <a:lstStyle/>
        <a:p>
          <a:endParaRPr lang="en-US"/>
        </a:p>
      </dgm:t>
    </dgm:pt>
    <dgm:pt modelId="{EA6CC869-6B31-461D-86B9-F96F2AE3AB49}" type="pres">
      <dgm:prSet presAssocID="{A8A9946D-281A-481E-BE67-52BB00F85716}" presName="Name0" presStyleCnt="0">
        <dgm:presLayoutVars>
          <dgm:dir/>
          <dgm:resizeHandles val="exact"/>
        </dgm:presLayoutVars>
      </dgm:prSet>
      <dgm:spPr/>
    </dgm:pt>
    <dgm:pt modelId="{5A486B35-69E4-4A1B-8012-9E18C376444E}" type="pres">
      <dgm:prSet presAssocID="{D21B03C0-F58F-442E-A102-62D1A17B71EA}" presName="parTxOnly" presStyleLbl="node1" presStyleIdx="0" presStyleCnt="5" custScaleX="541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7C0B80-3B6D-433B-A561-E9F7AC0EB54C}" type="pres">
      <dgm:prSet presAssocID="{87C00DD4-E480-4A30-96FB-4EFF72BFFF69}" presName="parSpace" presStyleCnt="0"/>
      <dgm:spPr/>
    </dgm:pt>
    <dgm:pt modelId="{11D56562-7E92-4435-9579-17AD99570D50}" type="pres">
      <dgm:prSet presAssocID="{1406C298-18FF-47A3-9B14-C58A1D70CAE0}" presName="parTxOnly" presStyleLbl="node1" presStyleIdx="1" presStyleCnt="5" custScaleX="802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DE8CBC-B618-4E6A-B4E5-CC5BF9FFD659}" type="pres">
      <dgm:prSet presAssocID="{89E2EC73-928F-47E6-A3C9-D5D9223E13EA}" presName="parSpace" presStyleCnt="0"/>
      <dgm:spPr/>
    </dgm:pt>
    <dgm:pt modelId="{14003B70-54B6-4841-A020-243CDDF950FD}" type="pres">
      <dgm:prSet presAssocID="{2526ED01-B223-4436-8245-EF8A18A4AE7D}" presName="parTxOnly" presStyleLbl="node1" presStyleIdx="2" presStyleCnt="5" custScaleX="1026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91B6AC-00CF-4540-9534-28D47CA5F579}" type="pres">
      <dgm:prSet presAssocID="{D43E8C2D-3D08-4FD7-9892-9E682D650391}" presName="parSpace" presStyleCnt="0"/>
      <dgm:spPr/>
    </dgm:pt>
    <dgm:pt modelId="{321762FA-4715-485B-AE85-86271EB398A5}" type="pres">
      <dgm:prSet presAssocID="{4E4A2C77-82A7-447B-BBB6-29B23534F8E3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268444-272C-4036-8F2C-62BD0967DE5B}" type="pres">
      <dgm:prSet presAssocID="{A10A49D5-A65D-4D63-A77C-EE35B1DDF720}" presName="parSpace" presStyleCnt="0"/>
      <dgm:spPr/>
    </dgm:pt>
    <dgm:pt modelId="{23BF0588-E387-4608-963C-806AE5E54F31}" type="pres">
      <dgm:prSet presAssocID="{EF6D07F6-8E9D-4F30-9E3B-EC0C3B21B995}" presName="parTxOnly" presStyleLbl="node1" presStyleIdx="4" presStyleCnt="5" custScaleX="799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113D7E-25F5-457A-9ED4-0D6814FE2C34}" srcId="{A8A9946D-281A-481E-BE67-52BB00F85716}" destId="{4E4A2C77-82A7-447B-BBB6-29B23534F8E3}" srcOrd="3" destOrd="0" parTransId="{527D323F-6C4B-4F27-9482-69D7C410C4E5}" sibTransId="{A10A49D5-A65D-4D63-A77C-EE35B1DDF720}"/>
    <dgm:cxn modelId="{00CA70EC-ECD0-4E7B-B5B2-24FF4E42AABD}" srcId="{A8A9946D-281A-481E-BE67-52BB00F85716}" destId="{2526ED01-B223-4436-8245-EF8A18A4AE7D}" srcOrd="2" destOrd="0" parTransId="{A498B618-D337-49F5-87FD-773E9DCB220A}" sibTransId="{D43E8C2D-3D08-4FD7-9892-9E682D650391}"/>
    <dgm:cxn modelId="{B9B2BFFA-2F32-4BED-855B-55BBC2E0DB0E}" type="presOf" srcId="{1406C298-18FF-47A3-9B14-C58A1D70CAE0}" destId="{11D56562-7E92-4435-9579-17AD99570D50}" srcOrd="0" destOrd="0" presId="urn:microsoft.com/office/officeart/2005/8/layout/hChevron3"/>
    <dgm:cxn modelId="{A2D1FFCB-7365-4060-8B33-7F34485C6653}" type="presOf" srcId="{D21B03C0-F58F-442E-A102-62D1A17B71EA}" destId="{5A486B35-69E4-4A1B-8012-9E18C376444E}" srcOrd="0" destOrd="0" presId="urn:microsoft.com/office/officeart/2005/8/layout/hChevron3"/>
    <dgm:cxn modelId="{27CEF8D1-5B5F-425A-BCAC-B3C925F77330}" type="presOf" srcId="{A8A9946D-281A-481E-BE67-52BB00F85716}" destId="{EA6CC869-6B31-461D-86B9-F96F2AE3AB49}" srcOrd="0" destOrd="0" presId="urn:microsoft.com/office/officeart/2005/8/layout/hChevron3"/>
    <dgm:cxn modelId="{E54AE118-A5F6-4833-8120-8DFB4910DE65}" srcId="{A8A9946D-281A-481E-BE67-52BB00F85716}" destId="{EF6D07F6-8E9D-4F30-9E3B-EC0C3B21B995}" srcOrd="4" destOrd="0" parTransId="{736C5BFE-C238-4DED-B82D-84540863D7C6}" sibTransId="{4FC1542C-13DA-40B9-936B-A992969C35D4}"/>
    <dgm:cxn modelId="{16B16929-B311-4BF9-B009-59B1841755C7}" type="presOf" srcId="{EF6D07F6-8E9D-4F30-9E3B-EC0C3B21B995}" destId="{23BF0588-E387-4608-963C-806AE5E54F31}" srcOrd="0" destOrd="0" presId="urn:microsoft.com/office/officeart/2005/8/layout/hChevron3"/>
    <dgm:cxn modelId="{223B57EC-B066-4FD4-9811-B6BB54224AAC}" type="presOf" srcId="{4E4A2C77-82A7-447B-BBB6-29B23534F8E3}" destId="{321762FA-4715-485B-AE85-86271EB398A5}" srcOrd="0" destOrd="0" presId="urn:microsoft.com/office/officeart/2005/8/layout/hChevron3"/>
    <dgm:cxn modelId="{BCB8DC75-4DDD-482A-A7A3-8CD6514E991E}" srcId="{A8A9946D-281A-481E-BE67-52BB00F85716}" destId="{D21B03C0-F58F-442E-A102-62D1A17B71EA}" srcOrd="0" destOrd="0" parTransId="{5BA79470-6A40-4096-ACEB-046FA061A44E}" sibTransId="{87C00DD4-E480-4A30-96FB-4EFF72BFFF69}"/>
    <dgm:cxn modelId="{EFDC745A-9809-4717-B39F-481E290C2B40}" srcId="{A8A9946D-281A-481E-BE67-52BB00F85716}" destId="{1406C298-18FF-47A3-9B14-C58A1D70CAE0}" srcOrd="1" destOrd="0" parTransId="{F6FAE16C-C387-47D3-B992-CE93A0DC4EB3}" sibTransId="{89E2EC73-928F-47E6-A3C9-D5D9223E13EA}"/>
    <dgm:cxn modelId="{D3E9EFC0-CDDB-476A-8FD1-D2C21A0F0C36}" type="presOf" srcId="{2526ED01-B223-4436-8245-EF8A18A4AE7D}" destId="{14003B70-54B6-4841-A020-243CDDF950FD}" srcOrd="0" destOrd="0" presId="urn:microsoft.com/office/officeart/2005/8/layout/hChevron3"/>
    <dgm:cxn modelId="{A2E2CB51-0D1D-4A7A-B9C0-96E14B0EF9B6}" type="presParOf" srcId="{EA6CC869-6B31-461D-86B9-F96F2AE3AB49}" destId="{5A486B35-69E4-4A1B-8012-9E18C376444E}" srcOrd="0" destOrd="0" presId="urn:microsoft.com/office/officeart/2005/8/layout/hChevron3"/>
    <dgm:cxn modelId="{30618864-334D-4B83-BB8F-CEAFBBAF6D8D}" type="presParOf" srcId="{EA6CC869-6B31-461D-86B9-F96F2AE3AB49}" destId="{D47C0B80-3B6D-433B-A561-E9F7AC0EB54C}" srcOrd="1" destOrd="0" presId="urn:microsoft.com/office/officeart/2005/8/layout/hChevron3"/>
    <dgm:cxn modelId="{5E51FE45-772F-4F03-8B69-0A06F1691C1B}" type="presParOf" srcId="{EA6CC869-6B31-461D-86B9-F96F2AE3AB49}" destId="{11D56562-7E92-4435-9579-17AD99570D50}" srcOrd="2" destOrd="0" presId="urn:microsoft.com/office/officeart/2005/8/layout/hChevron3"/>
    <dgm:cxn modelId="{E5582839-7AF9-492E-A1FA-9BFAA96BF69C}" type="presParOf" srcId="{EA6CC869-6B31-461D-86B9-F96F2AE3AB49}" destId="{EFDE8CBC-B618-4E6A-B4E5-CC5BF9FFD659}" srcOrd="3" destOrd="0" presId="urn:microsoft.com/office/officeart/2005/8/layout/hChevron3"/>
    <dgm:cxn modelId="{0C2639C4-2663-4279-8EA3-E3242ADBA4DF}" type="presParOf" srcId="{EA6CC869-6B31-461D-86B9-F96F2AE3AB49}" destId="{14003B70-54B6-4841-A020-243CDDF950FD}" srcOrd="4" destOrd="0" presId="urn:microsoft.com/office/officeart/2005/8/layout/hChevron3"/>
    <dgm:cxn modelId="{15FA61F7-56EB-46C6-A759-FC862C35E68B}" type="presParOf" srcId="{EA6CC869-6B31-461D-86B9-F96F2AE3AB49}" destId="{4491B6AC-00CF-4540-9534-28D47CA5F579}" srcOrd="5" destOrd="0" presId="urn:microsoft.com/office/officeart/2005/8/layout/hChevron3"/>
    <dgm:cxn modelId="{B632AB19-BE73-4ED9-B3F3-AE15072740A3}" type="presParOf" srcId="{EA6CC869-6B31-461D-86B9-F96F2AE3AB49}" destId="{321762FA-4715-485B-AE85-86271EB398A5}" srcOrd="6" destOrd="0" presId="urn:microsoft.com/office/officeart/2005/8/layout/hChevron3"/>
    <dgm:cxn modelId="{1F4DB962-AADD-4983-87AB-152CF1D324AB}" type="presParOf" srcId="{EA6CC869-6B31-461D-86B9-F96F2AE3AB49}" destId="{BD268444-272C-4036-8F2C-62BD0967DE5B}" srcOrd="7" destOrd="0" presId="urn:microsoft.com/office/officeart/2005/8/layout/hChevron3"/>
    <dgm:cxn modelId="{E5A14A3D-05D9-4DA9-A95A-A6B1A2A408E5}" type="presParOf" srcId="{EA6CC869-6B31-461D-86B9-F96F2AE3AB49}" destId="{23BF0588-E387-4608-963C-806AE5E54F31}" srcOrd="8" destOrd="0" presId="urn:microsoft.com/office/officeart/2005/8/layout/hChevron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86B35-69E4-4A1B-8012-9E18C376444E}">
      <dsp:nvSpPr>
        <dsp:cNvPr id="0" name=""/>
        <dsp:cNvSpPr/>
      </dsp:nvSpPr>
      <dsp:spPr>
        <a:xfrm>
          <a:off x="5091" y="0"/>
          <a:ext cx="1360892" cy="472426"/>
        </a:xfrm>
        <a:prstGeom prst="homePlat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Goal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5091" y="0"/>
        <a:ext cx="1242786" cy="472426"/>
      </dsp:txXfrm>
    </dsp:sp>
    <dsp:sp modelId="{11D56562-7E92-4435-9579-17AD99570D50}">
      <dsp:nvSpPr>
        <dsp:cNvPr id="0" name=""/>
        <dsp:cNvSpPr/>
      </dsp:nvSpPr>
      <dsp:spPr>
        <a:xfrm>
          <a:off x="863114" y="0"/>
          <a:ext cx="2018068" cy="472426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Method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1099327" y="0"/>
        <a:ext cx="1545642" cy="472426"/>
      </dsp:txXfrm>
    </dsp:sp>
    <dsp:sp modelId="{14003B70-54B6-4841-A020-243CDDF950FD}">
      <dsp:nvSpPr>
        <dsp:cNvPr id="0" name=""/>
        <dsp:cNvSpPr/>
      </dsp:nvSpPr>
      <dsp:spPr>
        <a:xfrm>
          <a:off x="2378312" y="0"/>
          <a:ext cx="2581408" cy="472426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Architecture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2614525" y="0"/>
        <a:ext cx="2108982" cy="472426"/>
      </dsp:txXfrm>
    </dsp:sp>
    <dsp:sp modelId="{321762FA-4715-485B-AE85-86271EB398A5}">
      <dsp:nvSpPr>
        <dsp:cNvPr id="0" name=""/>
        <dsp:cNvSpPr/>
      </dsp:nvSpPr>
      <dsp:spPr>
        <a:xfrm>
          <a:off x="4456851" y="0"/>
          <a:ext cx="2514351" cy="472426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Input-Output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4693064" y="0"/>
        <a:ext cx="2041925" cy="472426"/>
      </dsp:txXfrm>
    </dsp:sp>
    <dsp:sp modelId="{23BF0588-E387-4608-963C-806AE5E54F31}">
      <dsp:nvSpPr>
        <dsp:cNvPr id="0" name=""/>
        <dsp:cNvSpPr/>
      </dsp:nvSpPr>
      <dsp:spPr>
        <a:xfrm>
          <a:off x="6468332" y="0"/>
          <a:ext cx="2009921" cy="472426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Results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6704545" y="0"/>
        <a:ext cx="1537495" cy="472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B8D77-C7C0-4A07-9BA0-2569C59F03D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6792C-743E-4937-90B9-007537C5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32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6792C-743E-4937-90B9-007537C593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26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6792C-743E-4937-90B9-007537C593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35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6792C-743E-4937-90B9-007537C593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26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6792C-743E-4937-90B9-007537C593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47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6792C-743E-4937-90B9-007537C593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48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6792C-743E-4937-90B9-007537C593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73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6792C-743E-4937-90B9-007537C593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06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6792C-743E-4937-90B9-007537C593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3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6792C-743E-4937-90B9-007537C593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47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6792C-743E-4937-90B9-007537C593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17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6792C-743E-4937-90B9-007537C593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19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6792C-743E-4937-90B9-007537C593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86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6792C-743E-4937-90B9-007537C593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0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6792C-743E-4937-90B9-007537C593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50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6792C-743E-4937-90B9-007537C593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00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6792C-743E-4937-90B9-007537C593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3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B551-1BA9-4D40-9CC8-C87DD2CF96C2}" type="datetime1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03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FDC5-F471-4AC2-87DE-DBB01F28D9EE}" type="datetime1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A4E-CC8B-452D-AC49-8655D7A89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3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F781-B98F-4397-9A0D-9E8E83ECC9E7}" type="datetime1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A4E-CC8B-452D-AC49-8655D7A89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3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6D96-088C-4372-9D4F-25C589ADE619}" type="datetime1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A4E-CC8B-452D-AC49-8655D7A898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2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E5FC2D9-406D-484D-933B-77209628388A}" type="datetime1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AEBE9A4E-CC8B-452D-AC49-8655D7A89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D18A-ECBC-4442-B0CC-26F4D2D5C662}" type="datetime1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A4E-CC8B-452D-AC49-8655D7A89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1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828C-FCE9-4C79-BD9F-5A4180341610}" type="datetime1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A4E-CC8B-452D-AC49-8655D7A89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5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B9F70CA-D7C7-46FD-BDF5-DD3ED5254C62}" type="datetime1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A4E-CC8B-452D-AC49-8655D7A89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0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BADE-0075-453F-8ADD-C57DD9227B6A}" type="datetime1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A4E-CC8B-452D-AC49-8655D7A89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6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24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2543" y="698356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4424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E29C-B9A6-4663-81E7-F5146E256F35}" type="datetime1">
              <a:rPr lang="en-US" smtClean="0"/>
              <a:t>7/15/2019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A4E-CC8B-452D-AC49-8655D7A89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8DFE-DC94-46C4-9700-D3BE260668D4}" type="datetime1">
              <a:rPr lang="en-US" smtClean="0"/>
              <a:t>7/15/2019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A4E-CC8B-452D-AC49-8655D7A89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7C3F465-4B93-4C88-BF95-6770FC4CBD2E}" type="datetime1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EBE9A4E-CC8B-452D-AC49-8655D7A8983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386368" y="866269"/>
            <a:ext cx="8096978" cy="25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26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3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9779" y="4539535"/>
            <a:ext cx="4148597" cy="538707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Presenter: </a:t>
            </a:r>
            <a:r>
              <a:rPr lang="en-US" sz="2600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Maryam </a:t>
            </a:r>
            <a:r>
              <a:rPr lang="en-US" sz="2600" dirty="0" err="1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Asadolahzade</a:t>
            </a:r>
            <a:endParaRPr lang="en-US" sz="2600" dirty="0">
              <a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0924" y="2424115"/>
            <a:ext cx="8834907" cy="80683"/>
          </a:xfrm>
          <a:prstGeom prst="rect">
            <a:avLst/>
          </a:prstGeom>
          <a:blipFill dpi="0" rotWithShape="1">
            <a:blip r:embed="rId4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230923" y="3944495"/>
            <a:ext cx="8834907" cy="80683"/>
          </a:xfrm>
          <a:prstGeom prst="rect">
            <a:avLst/>
          </a:prstGeom>
          <a:blipFill dpi="0" rotWithShape="1">
            <a:blip r:embed="rId4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/>
          <p:nvPr/>
        </p:nvSpPr>
        <p:spPr>
          <a:xfrm>
            <a:off x="230924" y="2561947"/>
            <a:ext cx="8834907" cy="1326421"/>
          </a:xfrm>
          <a:prstGeom prst="rect">
            <a:avLst/>
          </a:prstGeom>
          <a:blipFill dpi="0" rotWithShape="1">
            <a:blip r:embed="rId4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 txBox="1">
            <a:spLocks/>
          </p:cNvSpPr>
          <p:nvPr/>
        </p:nvSpPr>
        <p:spPr>
          <a:xfrm>
            <a:off x="274931" y="2504798"/>
            <a:ext cx="8869069" cy="1576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cap="none" dirty="0" smtClean="0"/>
              <a:t>Transfer Learning for ASR to Deal with Low-Resource Data Problem in Farsi </a:t>
            </a:r>
            <a:endParaRPr lang="en-US" sz="3900" cap="none" dirty="0"/>
          </a:p>
        </p:txBody>
      </p:sp>
      <p:pic>
        <p:nvPicPr>
          <p:cNvPr id="25" name="Picture 2" descr="https://www.thejcr.com/wp-content/uploads/2018/09/ASR-image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000" b="80750" l="2429" r="974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03" t="5728" r="3970" b="17131"/>
          <a:stretch/>
        </p:blipFill>
        <p:spPr bwMode="auto">
          <a:xfrm>
            <a:off x="152755" y="1523351"/>
            <a:ext cx="2583522" cy="122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07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093" y="0"/>
            <a:ext cx="7543800" cy="881149"/>
          </a:xfrm>
        </p:spPr>
        <p:txBody>
          <a:bodyPr/>
          <a:lstStyle/>
          <a:p>
            <a:r>
              <a:rPr lang="en-US" cap="none" dirty="0" smtClean="0">
                <a:solidFill>
                  <a:schemeClr val="accent2"/>
                </a:solidFill>
              </a:rPr>
              <a:t>Results</a:t>
            </a: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A4E-CC8B-452D-AC49-8655D7A89830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18160" y="1248548"/>
            <a:ext cx="7772400" cy="4050792"/>
          </a:xfrm>
        </p:spPr>
        <p:txBody>
          <a:bodyPr>
            <a:noAutofit/>
          </a:bodyPr>
          <a:lstStyle/>
          <a:p>
            <a:r>
              <a:rPr lang="en-US" sz="2800" dirty="0" smtClean="0"/>
              <a:t>Dataset</a:t>
            </a:r>
          </a:p>
          <a:p>
            <a:r>
              <a:rPr lang="en-US" sz="2800" dirty="0" smtClean="0"/>
              <a:t>Metric</a:t>
            </a:r>
          </a:p>
          <a:p>
            <a:r>
              <a:rPr lang="en-US" sz="2800" dirty="0" smtClean="0"/>
              <a:t>Experiments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74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42" y="0"/>
            <a:ext cx="7543800" cy="1030370"/>
          </a:xfrm>
        </p:spPr>
        <p:txBody>
          <a:bodyPr/>
          <a:lstStyle/>
          <a:p>
            <a:r>
              <a:rPr lang="en-US" cap="none" dirty="0" smtClean="0">
                <a:solidFill>
                  <a:schemeClr val="accent2"/>
                </a:solidFill>
              </a:rPr>
              <a:t>Datasets: </a:t>
            </a:r>
            <a:r>
              <a:rPr lang="en-US" cap="none" dirty="0" smtClean="0">
                <a:solidFill>
                  <a:srgbClr val="FF0000"/>
                </a:solidFill>
              </a:rPr>
              <a:t>Two datasets </a:t>
            </a: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A4E-CC8B-452D-AC49-8655D7A89830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35" y="866761"/>
            <a:ext cx="7919390" cy="52308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72785"/>
            <a:ext cx="8535140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5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810" y="0"/>
            <a:ext cx="7543800" cy="1207008"/>
          </a:xfrm>
        </p:spPr>
        <p:txBody>
          <a:bodyPr/>
          <a:lstStyle/>
          <a:p>
            <a:r>
              <a:rPr lang="en-US" cap="none" dirty="0" smtClean="0">
                <a:solidFill>
                  <a:schemeClr val="accent2"/>
                </a:solidFill>
              </a:rPr>
              <a:t>Evaluation: </a:t>
            </a:r>
            <a:r>
              <a:rPr lang="en-US" cap="none" dirty="0" smtClean="0">
                <a:solidFill>
                  <a:srgbClr val="FF0000"/>
                </a:solidFill>
              </a:rPr>
              <a:t>Phoneme </a:t>
            </a:r>
            <a:r>
              <a:rPr lang="en-US" cap="none" dirty="0">
                <a:solidFill>
                  <a:srgbClr val="FF0000"/>
                </a:solidFill>
              </a:rPr>
              <a:t>E</a:t>
            </a:r>
            <a:r>
              <a:rPr lang="en-US" cap="none" dirty="0" smtClean="0">
                <a:solidFill>
                  <a:srgbClr val="FF0000"/>
                </a:solidFill>
              </a:rPr>
              <a:t>rror Rate</a:t>
            </a: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A4E-CC8B-452D-AC49-8655D7A89830}" type="slidenum">
              <a:rPr lang="en-US" smtClean="0"/>
              <a:t>12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982542" y="1347120"/>
            <a:ext cx="2917054" cy="1038552"/>
            <a:chOff x="2141523" y="1720602"/>
            <a:chExt cx="2917054" cy="1038552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68"/>
            <a:stretch/>
          </p:blipFill>
          <p:spPr>
            <a:xfrm>
              <a:off x="2957513" y="1720602"/>
              <a:ext cx="2101064" cy="103855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141523" y="2001351"/>
              <a:ext cx="973152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500" b="1" i="1" dirty="0" smtClean="0">
                  <a:latin typeface="Arial" panose="020B0604020202020204" pitchFamily="34" charset="0"/>
                </a:rPr>
                <a:t>PER</a:t>
              </a:r>
              <a:endParaRPr lang="en-US" sz="2500" b="1" i="1" dirty="0"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840" y="3491376"/>
            <a:ext cx="6663506" cy="17436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72785"/>
            <a:ext cx="8535140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42" y="0"/>
            <a:ext cx="7543800" cy="1030370"/>
          </a:xfrm>
        </p:spPr>
        <p:txBody>
          <a:bodyPr/>
          <a:lstStyle/>
          <a:p>
            <a:r>
              <a:rPr lang="en-US" cap="none" dirty="0" smtClean="0">
                <a:solidFill>
                  <a:schemeClr val="accent2"/>
                </a:solidFill>
              </a:rPr>
              <a:t>Experiments: </a:t>
            </a:r>
            <a:r>
              <a:rPr lang="en-US" cap="none" dirty="0" smtClean="0">
                <a:solidFill>
                  <a:srgbClr val="FF0000"/>
                </a:solidFill>
              </a:rPr>
              <a:t>effect of frozen layers</a:t>
            </a: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A4E-CC8B-452D-AC49-8655D7A89830}" type="slidenum">
              <a:rPr lang="en-US" smtClean="0"/>
              <a:t>13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23957" y="1212891"/>
            <a:ext cx="3498044" cy="4000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: Number </a:t>
            </a:r>
            <a:r>
              <a:rPr lang="en-US" dirty="0"/>
              <a:t>of frozen layers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52" y="1671486"/>
            <a:ext cx="8510754" cy="44748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72785"/>
            <a:ext cx="8535140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3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42" y="0"/>
            <a:ext cx="7543800" cy="1030370"/>
          </a:xfrm>
        </p:spPr>
        <p:txBody>
          <a:bodyPr/>
          <a:lstStyle/>
          <a:p>
            <a:r>
              <a:rPr lang="en-US" cap="none" dirty="0" smtClean="0">
                <a:solidFill>
                  <a:schemeClr val="accent2"/>
                </a:solidFill>
              </a:rPr>
              <a:t>Experiments: </a:t>
            </a:r>
            <a:r>
              <a:rPr lang="en-US" cap="none" dirty="0" smtClean="0">
                <a:solidFill>
                  <a:srgbClr val="FF0000"/>
                </a:solidFill>
              </a:rPr>
              <a:t>effect of transferring</a:t>
            </a: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A4E-CC8B-452D-AC49-8655D7A89830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66" y="1252174"/>
            <a:ext cx="7937680" cy="47309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40832" y="2271713"/>
            <a:ext cx="1697819" cy="3286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7030A0"/>
                </a:solidFill>
              </a:rPr>
              <a:t>From Scratch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2283570" y="2436019"/>
            <a:ext cx="957262" cy="32146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72785"/>
            <a:ext cx="8535140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6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42" y="0"/>
            <a:ext cx="7543800" cy="1030370"/>
          </a:xfrm>
        </p:spPr>
        <p:txBody>
          <a:bodyPr/>
          <a:lstStyle/>
          <a:p>
            <a:r>
              <a:rPr lang="en-US" cap="none" dirty="0" smtClean="0">
                <a:solidFill>
                  <a:schemeClr val="accent2"/>
                </a:solidFill>
              </a:rPr>
              <a:t>Experiments: </a:t>
            </a:r>
            <a:r>
              <a:rPr lang="en-US" cap="none" dirty="0">
                <a:solidFill>
                  <a:srgbClr val="FF0000"/>
                </a:solidFill>
              </a:rPr>
              <a:t>effect of transferring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A4E-CC8B-452D-AC49-8655D7A89830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53505" y="2017713"/>
            <a:ext cx="1697819" cy="3286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7030A0"/>
                </a:solidFill>
              </a:rPr>
              <a:t>From Scratch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3796243" y="2182019"/>
            <a:ext cx="957262" cy="32146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66" y="1287317"/>
            <a:ext cx="7937680" cy="465774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118066181"/>
              </p:ext>
            </p:extLst>
          </p:nvPr>
        </p:nvGraphicFramePr>
        <p:xfrm>
          <a:off x="33201" y="6272785"/>
          <a:ext cx="8483346" cy="472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2245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42" y="0"/>
            <a:ext cx="7543800" cy="1030370"/>
          </a:xfrm>
        </p:spPr>
        <p:txBody>
          <a:bodyPr/>
          <a:lstStyle/>
          <a:p>
            <a:r>
              <a:rPr lang="en-US" cap="none" dirty="0" smtClean="0">
                <a:solidFill>
                  <a:schemeClr val="accent2"/>
                </a:solidFill>
              </a:rPr>
              <a:t>Experiments: </a:t>
            </a:r>
            <a:r>
              <a:rPr lang="en-US" cap="none" dirty="0" smtClean="0">
                <a:solidFill>
                  <a:srgbClr val="FF0000"/>
                </a:solidFill>
              </a:rPr>
              <a:t>Effect </a:t>
            </a:r>
            <a:r>
              <a:rPr lang="en-US" cap="none" dirty="0">
                <a:solidFill>
                  <a:srgbClr val="FF0000"/>
                </a:solidFill>
              </a:rPr>
              <a:t>of transferring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A4E-CC8B-452D-AC49-8655D7A89830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07272" y="5399004"/>
            <a:ext cx="2147863" cy="4000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Transferred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" name="Picture 2" descr="R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1" t="6813" r="73909" b="6586"/>
          <a:stretch/>
        </p:blipFill>
        <p:spPr bwMode="auto">
          <a:xfrm rot="16200000">
            <a:off x="5365107" y="2474529"/>
            <a:ext cx="232195" cy="553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42" y="1483140"/>
            <a:ext cx="8486368" cy="3596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272785"/>
            <a:ext cx="8535140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9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9" y="82010"/>
            <a:ext cx="7543800" cy="942975"/>
          </a:xfrm>
        </p:spPr>
        <p:txBody>
          <a:bodyPr/>
          <a:lstStyle/>
          <a:p>
            <a:r>
              <a:rPr lang="en-US" cap="none" dirty="0">
                <a:solidFill>
                  <a:schemeClr val="accent2"/>
                </a:solidFill>
              </a:rPr>
              <a:t>Experiments: </a:t>
            </a:r>
            <a:r>
              <a:rPr lang="en-US" cap="none" dirty="0">
                <a:solidFill>
                  <a:srgbClr val="FF0000"/>
                </a:solidFill>
              </a:rPr>
              <a:t>Comparison </a:t>
            </a:r>
            <a:r>
              <a:rPr lang="en-US" cap="none" dirty="0" smtClean="0">
                <a:solidFill>
                  <a:srgbClr val="FF0000"/>
                </a:solidFill>
              </a:rPr>
              <a:t>with baselines</a:t>
            </a: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A4E-CC8B-452D-AC49-8655D7A89830}" type="slidenum">
              <a:rPr lang="en-US" smtClean="0"/>
              <a:t>17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73536" y="5010273"/>
            <a:ext cx="2147863" cy="4000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Baselines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5" name="Picture 2" descr="R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1" t="6813" r="73909" b="6586"/>
          <a:stretch/>
        </p:blipFill>
        <p:spPr bwMode="auto">
          <a:xfrm rot="16200000">
            <a:off x="3466455" y="2657632"/>
            <a:ext cx="190185" cy="452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738569" y="2332683"/>
            <a:ext cx="1087741" cy="500063"/>
            <a:chOff x="4738569" y="2332683"/>
            <a:chExt cx="1087741" cy="500063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4738569" y="2332683"/>
              <a:ext cx="0" cy="50006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4963941" y="2382689"/>
              <a:ext cx="862369" cy="4000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1.52%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64779" y="1882626"/>
            <a:ext cx="1029200" cy="500063"/>
            <a:chOff x="3164779" y="1882626"/>
            <a:chExt cx="1029200" cy="500063"/>
          </a:xfrm>
        </p:grpSpPr>
        <p:sp>
          <p:nvSpPr>
            <p:cNvPr id="13" name="Rectangle 12"/>
            <p:cNvSpPr/>
            <p:nvPr/>
          </p:nvSpPr>
          <p:spPr>
            <a:xfrm>
              <a:off x="3331610" y="1882626"/>
              <a:ext cx="862369" cy="4000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2.08%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164779" y="1882626"/>
              <a:ext cx="0" cy="50006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70" y="1772940"/>
            <a:ext cx="7449958" cy="30543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287279"/>
            <a:ext cx="8535140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7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70" y="149629"/>
            <a:ext cx="7543800" cy="847898"/>
          </a:xfrm>
        </p:spPr>
        <p:txBody>
          <a:bodyPr/>
          <a:lstStyle/>
          <a:p>
            <a:r>
              <a:rPr lang="en-US" cap="none" dirty="0" smtClean="0">
                <a:solidFill>
                  <a:schemeClr val="accent2"/>
                </a:solidFill>
              </a:rPr>
              <a:t>Conclusion</a:t>
            </a:r>
            <a:endParaRPr lang="en-US" cap="non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70" y="1639156"/>
            <a:ext cx="8286606" cy="295382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Transfer learning for Farsi ASR</a:t>
            </a:r>
          </a:p>
          <a:p>
            <a:r>
              <a:rPr lang="en-US" sz="2800" dirty="0" smtClean="0"/>
              <a:t>Can </a:t>
            </a:r>
            <a:r>
              <a:rPr lang="en-US" sz="2800" dirty="0"/>
              <a:t>be seen as a kind of weight initialization</a:t>
            </a:r>
          </a:p>
          <a:p>
            <a:r>
              <a:rPr lang="en-US" sz="2800" dirty="0" smtClean="0"/>
              <a:t>Reducing </a:t>
            </a:r>
            <a:r>
              <a:rPr lang="en-US" sz="2800" dirty="0"/>
              <a:t>the training time </a:t>
            </a:r>
            <a:endParaRPr lang="en-US" sz="2800" dirty="0" smtClean="0"/>
          </a:p>
          <a:p>
            <a:r>
              <a:rPr lang="en-US" sz="2800" dirty="0" smtClean="0"/>
              <a:t>Reaching </a:t>
            </a:r>
            <a:r>
              <a:rPr lang="en-US" sz="2800" dirty="0"/>
              <a:t>higher accuracy for </a:t>
            </a:r>
            <a:r>
              <a:rPr lang="en-US" sz="2800" dirty="0" smtClean="0"/>
              <a:t>the </a:t>
            </a:r>
            <a:r>
              <a:rPr lang="en-US" sz="2800" dirty="0"/>
              <a:t>target language</a:t>
            </a:r>
          </a:p>
          <a:p>
            <a:endParaRPr lang="en-US" sz="2800" dirty="0" smtClean="0">
              <a:solidFill>
                <a:schemeClr val="accent2"/>
              </a:solidFill>
            </a:endParaRP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A4E-CC8B-452D-AC49-8655D7A898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2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465" y="1207008"/>
            <a:ext cx="8748535" cy="543090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Goal</a:t>
            </a:r>
          </a:p>
          <a:p>
            <a:r>
              <a:rPr lang="en-US" sz="2800" dirty="0" smtClean="0"/>
              <a:t>Motivation</a:t>
            </a:r>
          </a:p>
          <a:p>
            <a:r>
              <a:rPr lang="en-US" sz="2800" dirty="0" smtClean="0"/>
              <a:t>Method</a:t>
            </a:r>
          </a:p>
          <a:p>
            <a:pPr lvl="1"/>
            <a:r>
              <a:rPr lang="en-US" sz="2400" dirty="0" smtClean="0"/>
              <a:t>Architecture</a:t>
            </a:r>
          </a:p>
          <a:p>
            <a:pPr lvl="1"/>
            <a:r>
              <a:rPr lang="en-US" sz="2400" dirty="0" smtClean="0"/>
              <a:t>Input-Output</a:t>
            </a:r>
            <a:endParaRPr lang="en-US" sz="2400" dirty="0"/>
          </a:p>
          <a:p>
            <a:r>
              <a:rPr lang="en-US" sz="2800" dirty="0" smtClean="0"/>
              <a:t>Dataset</a:t>
            </a:r>
          </a:p>
          <a:p>
            <a:r>
              <a:rPr lang="en-US" sz="2800" dirty="0" smtClean="0"/>
              <a:t>Results </a:t>
            </a:r>
          </a:p>
          <a:p>
            <a:r>
              <a:rPr lang="en-US" sz="2800" dirty="0" smtClean="0"/>
              <a:t>Conclusion</a:t>
            </a:r>
          </a:p>
          <a:p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465" y="0"/>
            <a:ext cx="7543800" cy="962526"/>
          </a:xfrm>
        </p:spPr>
        <p:txBody>
          <a:bodyPr/>
          <a:lstStyle/>
          <a:p>
            <a:r>
              <a:rPr lang="en-US" cap="none" dirty="0" smtClean="0">
                <a:solidFill>
                  <a:schemeClr val="accent2"/>
                </a:solidFill>
              </a:rPr>
              <a:t>Agenda</a:t>
            </a:r>
            <a:endParaRPr lang="en-US" cap="none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A4E-CC8B-452D-AC49-8655D7A898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4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42" y="0"/>
            <a:ext cx="7543800" cy="1030370"/>
          </a:xfrm>
        </p:spPr>
        <p:txBody>
          <a:bodyPr/>
          <a:lstStyle/>
          <a:p>
            <a:r>
              <a:rPr lang="en-US" cap="none" dirty="0" smtClean="0">
                <a:solidFill>
                  <a:schemeClr val="accent2"/>
                </a:solidFill>
              </a:rPr>
              <a:t>Goal</a:t>
            </a: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A4E-CC8B-452D-AC49-8655D7A89830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06" y="2221887"/>
            <a:ext cx="8803387" cy="2414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72785"/>
            <a:ext cx="8535140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3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7" y="28575"/>
            <a:ext cx="7543800" cy="871538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accent2"/>
                </a:solidFill>
              </a:rPr>
              <a:t>Motivation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A4E-CC8B-452D-AC49-8655D7A89830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46418" y="1283548"/>
            <a:ext cx="8511832" cy="535436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state-of-the-art in ASR</a:t>
            </a:r>
            <a:r>
              <a:rPr lang="en-US" sz="2400" dirty="0" smtClean="0">
                <a:solidFill>
                  <a:srgbClr val="FF0000"/>
                </a:solidFill>
              </a:rPr>
              <a:t>? </a:t>
            </a:r>
            <a:r>
              <a:rPr lang="en-US" sz="2400" dirty="0" smtClean="0"/>
              <a:t>End-to-End </a:t>
            </a:r>
            <a:r>
              <a:rPr lang="en-US" sz="2400" dirty="0"/>
              <a:t>ASR</a:t>
            </a:r>
            <a:br>
              <a:rPr lang="en-US" sz="2400" dirty="0"/>
            </a:br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Challenge: </a:t>
            </a:r>
            <a:r>
              <a:rPr lang="en-US" sz="2400" dirty="0"/>
              <a:t>Problem with low-re</a:t>
            </a:r>
            <a:r>
              <a:rPr lang="en-US" sz="2400" dirty="0" smtClean="0"/>
              <a:t>source languages:</a:t>
            </a:r>
          </a:p>
          <a:p>
            <a:pPr lvl="1"/>
            <a:r>
              <a:rPr lang="en-US" sz="2400" dirty="0" smtClean="0"/>
              <a:t>no sufficient </a:t>
            </a:r>
            <a:r>
              <a:rPr lang="en-US" sz="2400" dirty="0"/>
              <a:t>data for </a:t>
            </a:r>
            <a:r>
              <a:rPr lang="en-US" sz="2400" dirty="0" smtClean="0"/>
              <a:t>training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How to solve it? </a:t>
            </a:r>
            <a:r>
              <a:rPr lang="en-US" sz="2400" dirty="0" smtClean="0"/>
              <a:t>Transfer learning</a:t>
            </a:r>
          </a:p>
          <a:p>
            <a:pPr lvl="1"/>
            <a:r>
              <a:rPr lang="en-US" sz="2200" dirty="0" smtClean="0"/>
              <a:t>Use </a:t>
            </a:r>
            <a:r>
              <a:rPr lang="en-US" sz="2200" dirty="0"/>
              <a:t>a high-resource language such as English for training the network</a:t>
            </a:r>
            <a:r>
              <a:rPr lang="en-US" sz="2200" dirty="0" smtClean="0"/>
              <a:t>.</a:t>
            </a:r>
            <a:endParaRPr lang="en-US" sz="2200" dirty="0" smtClean="0">
              <a:solidFill>
                <a:srgbClr val="FF0000"/>
              </a:solidFill>
            </a:endParaRPr>
          </a:p>
          <a:p>
            <a:pPr lvl="1"/>
            <a:r>
              <a:rPr lang="en-US" sz="2200" dirty="0" smtClean="0"/>
              <a:t>Previous work: Transfer </a:t>
            </a:r>
            <a:r>
              <a:rPr lang="en-US" sz="2200" dirty="0"/>
              <a:t>Learning </a:t>
            </a:r>
            <a:r>
              <a:rPr lang="en-US" sz="2200" dirty="0" smtClean="0"/>
              <a:t>from English to German</a:t>
            </a:r>
            <a:endParaRPr lang="en-US" sz="2200" dirty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72785"/>
            <a:ext cx="8535140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3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42" y="0"/>
            <a:ext cx="7543800" cy="1030370"/>
          </a:xfrm>
        </p:spPr>
        <p:txBody>
          <a:bodyPr/>
          <a:lstStyle/>
          <a:p>
            <a:r>
              <a:rPr lang="en-US" cap="none" dirty="0" smtClean="0">
                <a:solidFill>
                  <a:schemeClr val="accent2"/>
                </a:solidFill>
              </a:rPr>
              <a:t>Method</a:t>
            </a: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A4E-CC8B-452D-AC49-8655D7A89830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85611" y="1313065"/>
            <a:ext cx="6258102" cy="405079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General idea</a:t>
            </a:r>
          </a:p>
          <a:p>
            <a:r>
              <a:rPr lang="en-US" sz="2800" dirty="0" smtClean="0"/>
              <a:t>Architecture</a:t>
            </a:r>
          </a:p>
          <a:p>
            <a:r>
              <a:rPr lang="en-US" sz="2800" dirty="0" smtClean="0"/>
              <a:t>Input</a:t>
            </a:r>
          </a:p>
          <a:p>
            <a:r>
              <a:rPr lang="en-US" sz="2800" dirty="0" smtClean="0"/>
              <a:t>Output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038676" y="826632"/>
            <a:ext cx="1911927" cy="3648593"/>
            <a:chOff x="1007052" y="995295"/>
            <a:chExt cx="1911927" cy="3648593"/>
          </a:xfrm>
        </p:grpSpPr>
        <p:pic>
          <p:nvPicPr>
            <p:cNvPr id="24" name="Picture 2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2" t="21651" r="27358" b="29901"/>
            <a:stretch/>
          </p:blipFill>
          <p:spPr bwMode="auto">
            <a:xfrm>
              <a:off x="1013487" y="2606281"/>
              <a:ext cx="1905492" cy="2037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2" t="30318" r="27358" b="30790"/>
            <a:stretch/>
          </p:blipFill>
          <p:spPr bwMode="auto">
            <a:xfrm>
              <a:off x="1007052" y="995295"/>
              <a:ext cx="1905492" cy="1635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42" y="0"/>
            <a:ext cx="7543800" cy="1030370"/>
          </a:xfrm>
        </p:spPr>
        <p:txBody>
          <a:bodyPr/>
          <a:lstStyle/>
          <a:p>
            <a:r>
              <a:rPr lang="en-US" cap="none" dirty="0" smtClean="0">
                <a:solidFill>
                  <a:schemeClr val="accent2"/>
                </a:solidFill>
              </a:rPr>
              <a:t>Method: </a:t>
            </a:r>
            <a:r>
              <a:rPr lang="en-US" cap="none" dirty="0" smtClean="0">
                <a:solidFill>
                  <a:srgbClr val="FF0000"/>
                </a:solidFill>
              </a:rPr>
              <a:t>General Idea</a:t>
            </a: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A4E-CC8B-452D-AC49-8655D7A89830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2" descr="https://hub.packtpub.com/wp-content/uploads/2018/12/end-to-end-cnn-speech-recognition-system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6" t="1726" r="80892" b="74485"/>
          <a:stretch/>
        </p:blipFill>
        <p:spPr bwMode="auto">
          <a:xfrm>
            <a:off x="1133044" y="4879514"/>
            <a:ext cx="1676401" cy="77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endCxn id="18" idx="2"/>
          </p:cNvCxnSpPr>
          <p:nvPr/>
        </p:nvCxnSpPr>
        <p:spPr>
          <a:xfrm flipH="1" flipV="1">
            <a:off x="1966233" y="4494261"/>
            <a:ext cx="5442" cy="3710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007052" y="845668"/>
            <a:ext cx="1911927" cy="3648593"/>
            <a:chOff x="1007052" y="995295"/>
            <a:chExt cx="1911927" cy="3648593"/>
          </a:xfrm>
        </p:grpSpPr>
        <p:pic>
          <p:nvPicPr>
            <p:cNvPr id="18" name="Picture 2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2" t="21651" r="27358" b="29901"/>
            <a:stretch/>
          </p:blipFill>
          <p:spPr bwMode="auto">
            <a:xfrm>
              <a:off x="1013487" y="2606281"/>
              <a:ext cx="1905492" cy="2037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2" t="30318" r="27358" b="30790"/>
            <a:stretch/>
          </p:blipFill>
          <p:spPr bwMode="auto">
            <a:xfrm>
              <a:off x="1007052" y="995295"/>
              <a:ext cx="1905492" cy="1635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Rectangle 19"/>
          <p:cNvSpPr/>
          <p:nvPr/>
        </p:nvSpPr>
        <p:spPr>
          <a:xfrm>
            <a:off x="810113" y="5791274"/>
            <a:ext cx="2419837" cy="331883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Train with English Corpus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563600" y="1810716"/>
            <a:ext cx="1974920" cy="2662800"/>
            <a:chOff x="5553547" y="1962095"/>
            <a:chExt cx="1974920" cy="2662800"/>
          </a:xfrm>
        </p:grpSpPr>
        <p:pic>
          <p:nvPicPr>
            <p:cNvPr id="32" name="Picture 2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45" t="70147" r="27504" b="6537"/>
            <a:stretch/>
          </p:blipFill>
          <p:spPr bwMode="auto">
            <a:xfrm>
              <a:off x="5576687" y="2646752"/>
              <a:ext cx="1951779" cy="976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45" t="70147" r="27504" b="6537"/>
            <a:stretch/>
          </p:blipFill>
          <p:spPr bwMode="auto">
            <a:xfrm>
              <a:off x="5576688" y="3651817"/>
              <a:ext cx="1951779" cy="973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45" t="76883" r="27504" b="6537"/>
            <a:stretch/>
          </p:blipFill>
          <p:spPr bwMode="auto">
            <a:xfrm>
              <a:off x="5553547" y="1962095"/>
              <a:ext cx="1951779" cy="682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5" name="Picture 2" descr="R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1" t="6813" r="73909" b="6586"/>
          <a:stretch/>
        </p:blipFill>
        <p:spPr bwMode="auto">
          <a:xfrm>
            <a:off x="7574752" y="1866160"/>
            <a:ext cx="158193" cy="260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7732945" y="2792129"/>
            <a:ext cx="1022017" cy="441003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6600"/>
                </a:solidFill>
              </a:rPr>
              <a:t>Frozen Layers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365412" y="5747387"/>
            <a:ext cx="2328048" cy="347636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Fine-tune with Persian Corpus</a:t>
            </a:r>
          </a:p>
        </p:txBody>
      </p:sp>
      <p:pic>
        <p:nvPicPr>
          <p:cNvPr id="40" name="Picture 2" descr="https://hub.packtpub.com/wp-content/uploads/2018/12/end-to-end-cnn-speech-recognition-system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6" t="1726" r="80892" b="74485"/>
          <a:stretch/>
        </p:blipFill>
        <p:spPr bwMode="auto">
          <a:xfrm>
            <a:off x="5714534" y="4847820"/>
            <a:ext cx="1676401" cy="77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/>
          <p:cNvCxnSpPr>
            <a:endCxn id="33" idx="2"/>
          </p:cNvCxnSpPr>
          <p:nvPr/>
        </p:nvCxnSpPr>
        <p:spPr>
          <a:xfrm flipH="1" flipV="1">
            <a:off x="6562631" y="4473516"/>
            <a:ext cx="5386" cy="4043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ight Arrow 36"/>
          <p:cNvSpPr/>
          <p:nvPr/>
        </p:nvSpPr>
        <p:spPr>
          <a:xfrm>
            <a:off x="3229950" y="2138633"/>
            <a:ext cx="2055404" cy="154079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Transfer </a:t>
            </a:r>
            <a:r>
              <a:rPr lang="en-US" sz="2200" b="1" dirty="0" smtClean="0">
                <a:solidFill>
                  <a:schemeClr val="tx1"/>
                </a:solidFill>
              </a:rPr>
              <a:t>Network</a:t>
            </a:r>
            <a:endParaRPr lang="en-US" sz="2200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0" y="6338131"/>
            <a:ext cx="8535140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4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0.50209 0.0011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0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38" y="10038"/>
            <a:ext cx="3751751" cy="1030370"/>
          </a:xfrm>
        </p:spPr>
        <p:txBody>
          <a:bodyPr/>
          <a:lstStyle/>
          <a:p>
            <a:r>
              <a:rPr lang="en-US" cap="none" dirty="0" smtClean="0">
                <a:solidFill>
                  <a:schemeClr val="accent2"/>
                </a:solidFill>
              </a:rPr>
              <a:t>Method</a:t>
            </a:r>
            <a:r>
              <a:rPr lang="en-US" cap="none" dirty="0">
                <a:solidFill>
                  <a:schemeClr val="accent2"/>
                </a:solidFill>
              </a:rPr>
              <a:t>: </a:t>
            </a:r>
            <a:r>
              <a:rPr lang="en-US" cap="none" dirty="0" smtClean="0">
                <a:solidFill>
                  <a:srgbClr val="FF0000"/>
                </a:solidFill>
              </a:rPr>
              <a:t>Architecture</a:t>
            </a: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A4E-CC8B-452D-AC49-8655D7A89830}" type="slidenum">
              <a:rPr lang="en-US" smtClean="0"/>
              <a:t>7</a:t>
            </a:fld>
            <a:endParaRPr lang="en-US"/>
          </a:p>
        </p:txBody>
      </p:sp>
      <p:sp>
        <p:nvSpPr>
          <p:cNvPr id="44" name="Content Placeholder 7"/>
          <p:cNvSpPr txBox="1">
            <a:spLocks/>
          </p:cNvSpPr>
          <p:nvPr/>
        </p:nvSpPr>
        <p:spPr>
          <a:xfrm>
            <a:off x="101598" y="5779109"/>
            <a:ext cx="7399795" cy="626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75" y="859313"/>
            <a:ext cx="8870449" cy="51393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38131"/>
            <a:ext cx="8535140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3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3" y="3577927"/>
            <a:ext cx="7123866" cy="11123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42" y="0"/>
            <a:ext cx="7543800" cy="1030370"/>
          </a:xfrm>
        </p:spPr>
        <p:txBody>
          <a:bodyPr/>
          <a:lstStyle/>
          <a:p>
            <a:r>
              <a:rPr lang="en-US" cap="none" dirty="0" smtClean="0">
                <a:solidFill>
                  <a:schemeClr val="accent2"/>
                </a:solidFill>
              </a:rPr>
              <a:t>Method: </a:t>
            </a:r>
            <a:r>
              <a:rPr lang="en-US" cap="none" dirty="0" smtClean="0">
                <a:solidFill>
                  <a:srgbClr val="FF0000"/>
                </a:solidFill>
              </a:rPr>
              <a:t>Input</a:t>
            </a: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18160" y="1248548"/>
            <a:ext cx="7772400" cy="405079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H="1" flipV="1">
            <a:off x="1234687" y="3334632"/>
            <a:ext cx="18338" cy="387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009" y="4922237"/>
            <a:ext cx="1489355" cy="620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Frame of 30 </a:t>
            </a:r>
            <a:r>
              <a:rPr lang="en-US" sz="2200" b="1" dirty="0" err="1" smtClean="0">
                <a:solidFill>
                  <a:schemeClr val="tx1"/>
                </a:solidFill>
              </a:rPr>
              <a:t>ms</a:t>
            </a:r>
            <a:endParaRPr lang="en-US" sz="2200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69067"/>
              </p:ext>
            </p:extLst>
          </p:nvPr>
        </p:nvGraphicFramePr>
        <p:xfrm>
          <a:off x="1065590" y="3666225"/>
          <a:ext cx="6907212" cy="974356"/>
        </p:xfrm>
        <a:graphic>
          <a:graphicData uri="http://schemas.openxmlformats.org/drawingml/2006/table">
            <a:tbl>
              <a:tblPr/>
              <a:tblGrid>
                <a:gridCol w="383734">
                  <a:extLst>
                    <a:ext uri="{9D8B030D-6E8A-4147-A177-3AD203B41FA5}">
                      <a16:colId xmlns:a16="http://schemas.microsoft.com/office/drawing/2014/main" val="650001674"/>
                    </a:ext>
                  </a:extLst>
                </a:gridCol>
                <a:gridCol w="383734">
                  <a:extLst>
                    <a:ext uri="{9D8B030D-6E8A-4147-A177-3AD203B41FA5}">
                      <a16:colId xmlns:a16="http://schemas.microsoft.com/office/drawing/2014/main" val="3660382394"/>
                    </a:ext>
                  </a:extLst>
                </a:gridCol>
                <a:gridCol w="383734">
                  <a:extLst>
                    <a:ext uri="{9D8B030D-6E8A-4147-A177-3AD203B41FA5}">
                      <a16:colId xmlns:a16="http://schemas.microsoft.com/office/drawing/2014/main" val="476296299"/>
                    </a:ext>
                  </a:extLst>
                </a:gridCol>
                <a:gridCol w="383734">
                  <a:extLst>
                    <a:ext uri="{9D8B030D-6E8A-4147-A177-3AD203B41FA5}">
                      <a16:colId xmlns:a16="http://schemas.microsoft.com/office/drawing/2014/main" val="1573823108"/>
                    </a:ext>
                  </a:extLst>
                </a:gridCol>
                <a:gridCol w="383734">
                  <a:extLst>
                    <a:ext uri="{9D8B030D-6E8A-4147-A177-3AD203B41FA5}">
                      <a16:colId xmlns:a16="http://schemas.microsoft.com/office/drawing/2014/main" val="4155222384"/>
                    </a:ext>
                  </a:extLst>
                </a:gridCol>
                <a:gridCol w="383734">
                  <a:extLst>
                    <a:ext uri="{9D8B030D-6E8A-4147-A177-3AD203B41FA5}">
                      <a16:colId xmlns:a16="http://schemas.microsoft.com/office/drawing/2014/main" val="1294737277"/>
                    </a:ext>
                  </a:extLst>
                </a:gridCol>
                <a:gridCol w="383734">
                  <a:extLst>
                    <a:ext uri="{9D8B030D-6E8A-4147-A177-3AD203B41FA5}">
                      <a16:colId xmlns:a16="http://schemas.microsoft.com/office/drawing/2014/main" val="1907489957"/>
                    </a:ext>
                  </a:extLst>
                </a:gridCol>
                <a:gridCol w="383734">
                  <a:extLst>
                    <a:ext uri="{9D8B030D-6E8A-4147-A177-3AD203B41FA5}">
                      <a16:colId xmlns:a16="http://schemas.microsoft.com/office/drawing/2014/main" val="119981731"/>
                    </a:ext>
                  </a:extLst>
                </a:gridCol>
                <a:gridCol w="383734">
                  <a:extLst>
                    <a:ext uri="{9D8B030D-6E8A-4147-A177-3AD203B41FA5}">
                      <a16:colId xmlns:a16="http://schemas.microsoft.com/office/drawing/2014/main" val="1187542095"/>
                    </a:ext>
                  </a:extLst>
                </a:gridCol>
                <a:gridCol w="383734">
                  <a:extLst>
                    <a:ext uri="{9D8B030D-6E8A-4147-A177-3AD203B41FA5}">
                      <a16:colId xmlns:a16="http://schemas.microsoft.com/office/drawing/2014/main" val="1437011228"/>
                    </a:ext>
                  </a:extLst>
                </a:gridCol>
                <a:gridCol w="383734">
                  <a:extLst>
                    <a:ext uri="{9D8B030D-6E8A-4147-A177-3AD203B41FA5}">
                      <a16:colId xmlns:a16="http://schemas.microsoft.com/office/drawing/2014/main" val="2194188828"/>
                    </a:ext>
                  </a:extLst>
                </a:gridCol>
                <a:gridCol w="383734">
                  <a:extLst>
                    <a:ext uri="{9D8B030D-6E8A-4147-A177-3AD203B41FA5}">
                      <a16:colId xmlns:a16="http://schemas.microsoft.com/office/drawing/2014/main" val="668499489"/>
                    </a:ext>
                  </a:extLst>
                </a:gridCol>
                <a:gridCol w="383734">
                  <a:extLst>
                    <a:ext uri="{9D8B030D-6E8A-4147-A177-3AD203B41FA5}">
                      <a16:colId xmlns:a16="http://schemas.microsoft.com/office/drawing/2014/main" val="1797547680"/>
                    </a:ext>
                  </a:extLst>
                </a:gridCol>
                <a:gridCol w="383734">
                  <a:extLst>
                    <a:ext uri="{9D8B030D-6E8A-4147-A177-3AD203B41FA5}">
                      <a16:colId xmlns:a16="http://schemas.microsoft.com/office/drawing/2014/main" val="2146814944"/>
                    </a:ext>
                  </a:extLst>
                </a:gridCol>
                <a:gridCol w="383734">
                  <a:extLst>
                    <a:ext uri="{9D8B030D-6E8A-4147-A177-3AD203B41FA5}">
                      <a16:colId xmlns:a16="http://schemas.microsoft.com/office/drawing/2014/main" val="227122491"/>
                    </a:ext>
                  </a:extLst>
                </a:gridCol>
                <a:gridCol w="383734">
                  <a:extLst>
                    <a:ext uri="{9D8B030D-6E8A-4147-A177-3AD203B41FA5}">
                      <a16:colId xmlns:a16="http://schemas.microsoft.com/office/drawing/2014/main" val="2312654606"/>
                    </a:ext>
                  </a:extLst>
                </a:gridCol>
                <a:gridCol w="383734">
                  <a:extLst>
                    <a:ext uri="{9D8B030D-6E8A-4147-A177-3AD203B41FA5}">
                      <a16:colId xmlns:a16="http://schemas.microsoft.com/office/drawing/2014/main" val="1440314595"/>
                    </a:ext>
                  </a:extLst>
                </a:gridCol>
                <a:gridCol w="383734">
                  <a:extLst>
                    <a:ext uri="{9D8B030D-6E8A-4147-A177-3AD203B41FA5}">
                      <a16:colId xmlns:a16="http://schemas.microsoft.com/office/drawing/2014/main" val="3947394453"/>
                    </a:ext>
                  </a:extLst>
                </a:gridCol>
              </a:tblGrid>
              <a:tr h="974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875089"/>
                  </a:ext>
                </a:extLst>
              </a:tr>
            </a:tbl>
          </a:graphicData>
        </a:graphic>
      </p:graphicFrame>
      <p:pic>
        <p:nvPicPr>
          <p:cNvPr id="23" name="Picture 22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7" t="5191" r="86183" b="43171"/>
          <a:stretch/>
        </p:blipFill>
        <p:spPr>
          <a:xfrm>
            <a:off x="959371" y="2321421"/>
            <a:ext cx="509666" cy="99367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497188" y="2305132"/>
            <a:ext cx="6416497" cy="1015091"/>
            <a:chOff x="1506149" y="2312585"/>
            <a:chExt cx="6416497" cy="1015091"/>
          </a:xfrm>
        </p:grpSpPr>
        <p:pic>
          <p:nvPicPr>
            <p:cNvPr id="16" name="Picture 15" descr="Screen Clippi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59" t="5191" r="87158" b="43171"/>
            <a:stretch/>
          </p:blipFill>
          <p:spPr>
            <a:xfrm>
              <a:off x="1506149" y="2333583"/>
              <a:ext cx="285751" cy="993674"/>
            </a:xfrm>
            <a:prstGeom prst="rect">
              <a:avLst/>
            </a:prstGeom>
          </p:spPr>
        </p:pic>
        <p:pic>
          <p:nvPicPr>
            <p:cNvPr id="17" name="Picture 16" descr="Screen Clippi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59" t="5191" r="87158" b="43171"/>
            <a:stretch/>
          </p:blipFill>
          <p:spPr>
            <a:xfrm>
              <a:off x="1887635" y="2334002"/>
              <a:ext cx="285751" cy="993674"/>
            </a:xfrm>
            <a:prstGeom prst="rect">
              <a:avLst/>
            </a:prstGeom>
          </p:spPr>
        </p:pic>
        <p:pic>
          <p:nvPicPr>
            <p:cNvPr id="18" name="Picture 17" descr="Screen Clippi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59" t="5191" r="87158" b="43171"/>
            <a:stretch/>
          </p:blipFill>
          <p:spPr>
            <a:xfrm>
              <a:off x="2279358" y="2329584"/>
              <a:ext cx="285751" cy="993674"/>
            </a:xfrm>
            <a:prstGeom prst="rect">
              <a:avLst/>
            </a:prstGeom>
          </p:spPr>
        </p:pic>
        <p:pic>
          <p:nvPicPr>
            <p:cNvPr id="19" name="Picture 18" descr="Screen Clippi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25" t="5191" r="86183" b="43171"/>
            <a:stretch/>
          </p:blipFill>
          <p:spPr>
            <a:xfrm>
              <a:off x="2643188" y="2317003"/>
              <a:ext cx="342220" cy="993674"/>
            </a:xfrm>
            <a:prstGeom prst="rect">
              <a:avLst/>
            </a:prstGeom>
          </p:spPr>
        </p:pic>
        <p:pic>
          <p:nvPicPr>
            <p:cNvPr id="20" name="Picture 19" descr="Screen Clippi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59" t="5191" r="87158" b="43171"/>
            <a:stretch/>
          </p:blipFill>
          <p:spPr>
            <a:xfrm>
              <a:off x="2645085" y="2333583"/>
              <a:ext cx="285751" cy="993674"/>
            </a:xfrm>
            <a:prstGeom prst="rect">
              <a:avLst/>
            </a:prstGeom>
          </p:spPr>
        </p:pic>
        <p:pic>
          <p:nvPicPr>
            <p:cNvPr id="21" name="Picture 20" descr="Screen Clippi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59" t="5191" r="87158" b="43171"/>
            <a:stretch/>
          </p:blipFill>
          <p:spPr>
            <a:xfrm>
              <a:off x="3022520" y="2329165"/>
              <a:ext cx="285751" cy="993674"/>
            </a:xfrm>
            <a:prstGeom prst="rect">
              <a:avLst/>
            </a:prstGeom>
          </p:spPr>
        </p:pic>
        <p:pic>
          <p:nvPicPr>
            <p:cNvPr id="24" name="Picture 23" descr="Screen Clippi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59" t="5191" r="87158" b="43171"/>
            <a:stretch/>
          </p:blipFill>
          <p:spPr>
            <a:xfrm>
              <a:off x="3375430" y="2329584"/>
              <a:ext cx="285751" cy="993674"/>
            </a:xfrm>
            <a:prstGeom prst="rect">
              <a:avLst/>
            </a:prstGeom>
          </p:spPr>
        </p:pic>
        <p:pic>
          <p:nvPicPr>
            <p:cNvPr id="25" name="Picture 24" descr="Screen Clippi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59" t="5191" r="87158" b="43171"/>
            <a:stretch/>
          </p:blipFill>
          <p:spPr>
            <a:xfrm>
              <a:off x="3795729" y="2325166"/>
              <a:ext cx="285751" cy="993674"/>
            </a:xfrm>
            <a:prstGeom prst="rect">
              <a:avLst/>
            </a:prstGeom>
          </p:spPr>
        </p:pic>
        <p:pic>
          <p:nvPicPr>
            <p:cNvPr id="26" name="Picture 25" descr="Screen Clippi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25" t="5191" r="86183" b="43171"/>
            <a:stretch/>
          </p:blipFill>
          <p:spPr>
            <a:xfrm>
              <a:off x="4213882" y="2312585"/>
              <a:ext cx="342220" cy="993674"/>
            </a:xfrm>
            <a:prstGeom prst="rect">
              <a:avLst/>
            </a:prstGeom>
          </p:spPr>
        </p:pic>
        <p:pic>
          <p:nvPicPr>
            <p:cNvPr id="27" name="Picture 26" descr="Screen Clippi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59" t="5191" r="87158" b="43171"/>
            <a:stretch/>
          </p:blipFill>
          <p:spPr>
            <a:xfrm>
              <a:off x="4215779" y="2329165"/>
              <a:ext cx="285751" cy="993674"/>
            </a:xfrm>
            <a:prstGeom prst="rect">
              <a:avLst/>
            </a:prstGeom>
          </p:spPr>
        </p:pic>
        <p:pic>
          <p:nvPicPr>
            <p:cNvPr id="28" name="Picture 27" descr="Screen Clippi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59" t="5191" r="87158" b="43171"/>
            <a:stretch/>
          </p:blipFill>
          <p:spPr>
            <a:xfrm>
              <a:off x="4593214" y="2324747"/>
              <a:ext cx="285751" cy="993674"/>
            </a:xfrm>
            <a:prstGeom prst="rect">
              <a:avLst/>
            </a:prstGeom>
          </p:spPr>
        </p:pic>
        <p:pic>
          <p:nvPicPr>
            <p:cNvPr id="29" name="Picture 28" descr="Screen Clippi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59" t="5191" r="87158" b="43171"/>
            <a:stretch/>
          </p:blipFill>
          <p:spPr>
            <a:xfrm>
              <a:off x="4946124" y="2325166"/>
              <a:ext cx="285751" cy="993674"/>
            </a:xfrm>
            <a:prstGeom prst="rect">
              <a:avLst/>
            </a:prstGeom>
          </p:spPr>
        </p:pic>
        <p:pic>
          <p:nvPicPr>
            <p:cNvPr id="30" name="Picture 29" descr="Screen Clippi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59" t="5191" r="87158" b="43171"/>
            <a:stretch/>
          </p:blipFill>
          <p:spPr>
            <a:xfrm>
              <a:off x="5366423" y="2320748"/>
              <a:ext cx="285751" cy="993674"/>
            </a:xfrm>
            <a:prstGeom prst="rect">
              <a:avLst/>
            </a:prstGeom>
          </p:spPr>
        </p:pic>
        <p:pic>
          <p:nvPicPr>
            <p:cNvPr id="31" name="Picture 30" descr="Screen Clippi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25" t="5191" r="86183" b="43171"/>
            <a:stretch/>
          </p:blipFill>
          <p:spPr>
            <a:xfrm>
              <a:off x="5730936" y="2321002"/>
              <a:ext cx="342220" cy="993674"/>
            </a:xfrm>
            <a:prstGeom prst="rect">
              <a:avLst/>
            </a:prstGeom>
          </p:spPr>
        </p:pic>
        <p:pic>
          <p:nvPicPr>
            <p:cNvPr id="33" name="Picture 32" descr="Screen Clippi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59" t="5191" r="87158" b="43171"/>
            <a:stretch/>
          </p:blipFill>
          <p:spPr>
            <a:xfrm>
              <a:off x="6053116" y="2333164"/>
              <a:ext cx="285751" cy="993674"/>
            </a:xfrm>
            <a:prstGeom prst="rect">
              <a:avLst/>
            </a:prstGeom>
          </p:spPr>
        </p:pic>
        <p:pic>
          <p:nvPicPr>
            <p:cNvPr id="34" name="Picture 33" descr="Screen Clippi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59" t="5191" r="87158" b="43171"/>
            <a:stretch/>
          </p:blipFill>
          <p:spPr>
            <a:xfrm>
              <a:off x="6406026" y="2333583"/>
              <a:ext cx="285751" cy="993674"/>
            </a:xfrm>
            <a:prstGeom prst="rect">
              <a:avLst/>
            </a:prstGeom>
          </p:spPr>
        </p:pic>
        <p:pic>
          <p:nvPicPr>
            <p:cNvPr id="35" name="Picture 34" descr="Screen Clippi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59" t="5191" r="87158" b="43171"/>
            <a:stretch/>
          </p:blipFill>
          <p:spPr>
            <a:xfrm>
              <a:off x="6826325" y="2329165"/>
              <a:ext cx="285751" cy="993674"/>
            </a:xfrm>
            <a:prstGeom prst="rect">
              <a:avLst/>
            </a:prstGeom>
          </p:spPr>
        </p:pic>
        <p:pic>
          <p:nvPicPr>
            <p:cNvPr id="36" name="Picture 35" descr="Screen Clippi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25" t="5191" r="86183" b="43171"/>
            <a:stretch/>
          </p:blipFill>
          <p:spPr>
            <a:xfrm>
              <a:off x="7257563" y="2312585"/>
              <a:ext cx="342220" cy="993674"/>
            </a:xfrm>
            <a:prstGeom prst="rect">
              <a:avLst/>
            </a:prstGeom>
          </p:spPr>
        </p:pic>
        <p:pic>
          <p:nvPicPr>
            <p:cNvPr id="37" name="Picture 36" descr="Screen Clippi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59" t="5191" r="87158" b="43171"/>
            <a:stretch/>
          </p:blipFill>
          <p:spPr>
            <a:xfrm>
              <a:off x="7259460" y="2329165"/>
              <a:ext cx="285751" cy="993674"/>
            </a:xfrm>
            <a:prstGeom prst="rect">
              <a:avLst/>
            </a:prstGeom>
          </p:spPr>
        </p:pic>
        <p:pic>
          <p:nvPicPr>
            <p:cNvPr id="38" name="Picture 37" descr="Screen Clippi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59" t="5191" r="87158" b="43171"/>
            <a:stretch/>
          </p:blipFill>
          <p:spPr>
            <a:xfrm>
              <a:off x="7636895" y="2324747"/>
              <a:ext cx="285751" cy="993674"/>
            </a:xfrm>
            <a:prstGeom prst="rect">
              <a:avLst/>
            </a:prstGeom>
          </p:spPr>
        </p:pic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247723"/>
            <a:ext cx="8535140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8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42" y="0"/>
            <a:ext cx="7543800" cy="1030370"/>
          </a:xfrm>
        </p:spPr>
        <p:txBody>
          <a:bodyPr/>
          <a:lstStyle/>
          <a:p>
            <a:r>
              <a:rPr lang="en-US" cap="none" dirty="0" smtClean="0">
                <a:solidFill>
                  <a:schemeClr val="accent2"/>
                </a:solidFill>
              </a:rPr>
              <a:t>Method: </a:t>
            </a:r>
            <a:r>
              <a:rPr lang="en-US" cap="none" dirty="0" smtClean="0">
                <a:solidFill>
                  <a:srgbClr val="FF0000"/>
                </a:solidFill>
              </a:rPr>
              <a:t>Input - Output</a:t>
            </a:r>
            <a:endParaRPr lang="en-US" cap="none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" y="1392759"/>
            <a:ext cx="9059441" cy="40724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" y="6256921"/>
            <a:ext cx="8535140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0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2045</TotalTime>
  <Words>190</Words>
  <Application>Microsoft Office PowerPoint</Application>
  <PresentationFormat>On-screen Show (4:3)</PresentationFormat>
  <Paragraphs>96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Rockwell</vt:lpstr>
      <vt:lpstr>Rockwell Condensed</vt:lpstr>
      <vt:lpstr>Wingdings</vt:lpstr>
      <vt:lpstr>Wood Type</vt:lpstr>
      <vt:lpstr>PowerPoint Presentation</vt:lpstr>
      <vt:lpstr>Agenda</vt:lpstr>
      <vt:lpstr>Goal</vt:lpstr>
      <vt:lpstr>Motivation</vt:lpstr>
      <vt:lpstr>Method</vt:lpstr>
      <vt:lpstr>Method: General Idea</vt:lpstr>
      <vt:lpstr>Method: Architecture</vt:lpstr>
      <vt:lpstr>Method: Input</vt:lpstr>
      <vt:lpstr>Method: Input - Output</vt:lpstr>
      <vt:lpstr>Results</vt:lpstr>
      <vt:lpstr>Datasets: Two datasets </vt:lpstr>
      <vt:lpstr>Evaluation: Phoneme Error Rate</vt:lpstr>
      <vt:lpstr>Experiments: effect of frozen layers</vt:lpstr>
      <vt:lpstr>Experiments: effect of transferring</vt:lpstr>
      <vt:lpstr>Experiments: effect of transferring</vt:lpstr>
      <vt:lpstr>Experiments: Effect of transferring</vt:lpstr>
      <vt:lpstr>Experiments: Comparison with baselines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residual learning for small-footprint keyword spotting</dc:title>
  <dc:creator>Maryam</dc:creator>
  <cp:lastModifiedBy>Maryam</cp:lastModifiedBy>
  <cp:revision>590</cp:revision>
  <dcterms:created xsi:type="dcterms:W3CDTF">2019-04-10T14:03:04Z</dcterms:created>
  <dcterms:modified xsi:type="dcterms:W3CDTF">2019-07-15T18:52:48Z</dcterms:modified>
</cp:coreProperties>
</file>